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8.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0.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1.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9.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0.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1.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2.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xml" ContentType="application/vnd.openxmlformats-officedocument.presentationml.notesSlide+xml"/>
  <Override PartName="/ppt/tags/tag8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1.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12.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13.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14.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1" r:id="rId2"/>
    <p:sldMasterId id="2147483656" r:id="rId3"/>
    <p:sldMasterId id="2147483663" r:id="rId4"/>
    <p:sldMasterId id="2147483690" r:id="rId5"/>
    <p:sldMasterId id="2147483694" r:id="rId6"/>
    <p:sldMasterId id="2147483698" r:id="rId7"/>
    <p:sldMasterId id="2147483702" r:id="rId8"/>
    <p:sldMasterId id="2147483714" r:id="rId9"/>
    <p:sldMasterId id="2147483718" r:id="rId10"/>
    <p:sldMasterId id="2147483733" r:id="rId11"/>
    <p:sldMasterId id="2147483737" r:id="rId12"/>
    <p:sldMasterId id="2147483757" r:id="rId13"/>
    <p:sldMasterId id="2147483761" r:id="rId14"/>
    <p:sldMasterId id="2147483765" r:id="rId15"/>
    <p:sldMasterId id="2147483769" r:id="rId16"/>
    <p:sldMasterId id="2147483773" r:id="rId17"/>
    <p:sldMasterId id="2147483777" r:id="rId18"/>
    <p:sldMasterId id="2147483781" r:id="rId19"/>
    <p:sldMasterId id="2147483785" r:id="rId20"/>
    <p:sldMasterId id="2147483789" r:id="rId21"/>
    <p:sldMasterId id="2147483793" r:id="rId22"/>
    <p:sldMasterId id="2147483797" r:id="rId23"/>
    <p:sldMasterId id="2147483801" r:id="rId24"/>
    <p:sldMasterId id="2147483809" r:id="rId25"/>
    <p:sldMasterId id="2147483813" r:id="rId26"/>
    <p:sldMasterId id="2147483817" r:id="rId27"/>
  </p:sldMasterIdLst>
  <p:notesMasterIdLst>
    <p:notesMasterId r:id="rId301"/>
  </p:notesMasterIdLst>
  <p:handoutMasterIdLst>
    <p:handoutMasterId r:id="rId302"/>
  </p:handoutMasterIdLst>
  <p:sldIdLst>
    <p:sldId id="256" r:id="rId28"/>
    <p:sldId id="257" r:id="rId29"/>
    <p:sldId id="258" r:id="rId30"/>
    <p:sldId id="259" r:id="rId31"/>
    <p:sldId id="260" r:id="rId32"/>
    <p:sldId id="261" r:id="rId33"/>
    <p:sldId id="799"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341" r:id="rId59"/>
    <p:sldId id="342" r:id="rId60"/>
    <p:sldId id="286" r:id="rId61"/>
    <p:sldId id="576" r:id="rId62"/>
    <p:sldId id="577" r:id="rId63"/>
    <p:sldId id="582" r:id="rId64"/>
    <p:sldId id="583" r:id="rId65"/>
    <p:sldId id="588" r:id="rId66"/>
    <p:sldId id="589" r:id="rId67"/>
    <p:sldId id="590" r:id="rId68"/>
    <p:sldId id="591" r:id="rId69"/>
    <p:sldId id="592" r:id="rId70"/>
    <p:sldId id="593" r:id="rId71"/>
    <p:sldId id="594" r:id="rId72"/>
    <p:sldId id="595" r:id="rId73"/>
    <p:sldId id="598" r:id="rId74"/>
    <p:sldId id="599" r:id="rId75"/>
    <p:sldId id="600" r:id="rId76"/>
    <p:sldId id="601" r:id="rId77"/>
    <p:sldId id="596" r:id="rId78"/>
    <p:sldId id="597" r:id="rId79"/>
    <p:sldId id="566" r:id="rId80"/>
    <p:sldId id="567" r:id="rId81"/>
    <p:sldId id="568" r:id="rId82"/>
    <p:sldId id="569" r:id="rId83"/>
    <p:sldId id="570" r:id="rId84"/>
    <p:sldId id="571" r:id="rId85"/>
    <p:sldId id="572" r:id="rId86"/>
    <p:sldId id="573" r:id="rId87"/>
    <p:sldId id="574" r:id="rId88"/>
    <p:sldId id="575" r:id="rId89"/>
    <p:sldId id="312" r:id="rId90"/>
    <p:sldId id="313" r:id="rId91"/>
    <p:sldId id="314" r:id="rId92"/>
    <p:sldId id="602" r:id="rId93"/>
    <p:sldId id="315" r:id="rId94"/>
    <p:sldId id="316" r:id="rId95"/>
    <p:sldId id="317" r:id="rId96"/>
    <p:sldId id="319" r:id="rId97"/>
    <p:sldId id="320" r:id="rId98"/>
    <p:sldId id="321" r:id="rId99"/>
    <p:sldId id="325" r:id="rId100"/>
    <p:sldId id="326" r:id="rId101"/>
    <p:sldId id="327" r:id="rId102"/>
    <p:sldId id="603" r:id="rId103"/>
    <p:sldId id="604" r:id="rId104"/>
    <p:sldId id="605" r:id="rId105"/>
    <p:sldId id="606" r:id="rId106"/>
    <p:sldId id="607" r:id="rId107"/>
    <p:sldId id="608" r:id="rId108"/>
    <p:sldId id="609" r:id="rId109"/>
    <p:sldId id="610" r:id="rId110"/>
    <p:sldId id="612" r:id="rId111"/>
    <p:sldId id="613" r:id="rId112"/>
    <p:sldId id="614" r:id="rId113"/>
    <p:sldId id="615" r:id="rId114"/>
    <p:sldId id="328" r:id="rId115"/>
    <p:sldId id="611" r:id="rId116"/>
    <p:sldId id="329" r:id="rId117"/>
    <p:sldId id="330" r:id="rId118"/>
    <p:sldId id="331" r:id="rId119"/>
    <p:sldId id="797" r:id="rId120"/>
    <p:sldId id="798" r:id="rId121"/>
    <p:sldId id="1151" r:id="rId122"/>
    <p:sldId id="1152" r:id="rId123"/>
    <p:sldId id="1153" r:id="rId124"/>
    <p:sldId id="1154" r:id="rId125"/>
    <p:sldId id="1164" r:id="rId126"/>
    <p:sldId id="1155" r:id="rId127"/>
    <p:sldId id="1166" r:id="rId128"/>
    <p:sldId id="1167" r:id="rId129"/>
    <p:sldId id="1168" r:id="rId130"/>
    <p:sldId id="1162" r:id="rId131"/>
    <p:sldId id="1163" r:id="rId132"/>
    <p:sldId id="1157" r:id="rId133"/>
    <p:sldId id="1169" r:id="rId134"/>
    <p:sldId id="1171" r:id="rId135"/>
    <p:sldId id="1172" r:id="rId136"/>
    <p:sldId id="1158" r:id="rId137"/>
    <p:sldId id="1165" r:id="rId138"/>
    <p:sldId id="1159" r:id="rId139"/>
    <p:sldId id="1160" r:id="rId140"/>
    <p:sldId id="1170" r:id="rId141"/>
    <p:sldId id="565" r:id="rId142"/>
    <p:sldId id="335" r:id="rId143"/>
    <p:sldId id="393" r:id="rId144"/>
    <p:sldId id="394" r:id="rId145"/>
    <p:sldId id="800" r:id="rId146"/>
    <p:sldId id="804" r:id="rId147"/>
    <p:sldId id="802" r:id="rId148"/>
    <p:sldId id="803" r:id="rId149"/>
    <p:sldId id="805" r:id="rId150"/>
    <p:sldId id="340" r:id="rId151"/>
    <p:sldId id="806" r:id="rId152"/>
    <p:sldId id="807" r:id="rId153"/>
    <p:sldId id="808" r:id="rId154"/>
    <p:sldId id="809" r:id="rId155"/>
    <p:sldId id="810" r:id="rId156"/>
    <p:sldId id="811" r:id="rId157"/>
    <p:sldId id="812" r:id="rId158"/>
    <p:sldId id="813" r:id="rId159"/>
    <p:sldId id="814" r:id="rId160"/>
    <p:sldId id="815" r:id="rId161"/>
    <p:sldId id="816" r:id="rId162"/>
    <p:sldId id="817" r:id="rId163"/>
    <p:sldId id="818" r:id="rId164"/>
    <p:sldId id="819" r:id="rId165"/>
    <p:sldId id="820" r:id="rId166"/>
    <p:sldId id="821" r:id="rId167"/>
    <p:sldId id="823" r:id="rId168"/>
    <p:sldId id="824" r:id="rId169"/>
    <p:sldId id="825" r:id="rId170"/>
    <p:sldId id="826" r:id="rId171"/>
    <p:sldId id="827" r:id="rId172"/>
    <p:sldId id="828" r:id="rId173"/>
    <p:sldId id="829" r:id="rId174"/>
    <p:sldId id="830" r:id="rId175"/>
    <p:sldId id="417" r:id="rId176"/>
    <p:sldId id="416" r:id="rId177"/>
    <p:sldId id="832" r:id="rId178"/>
    <p:sldId id="834" r:id="rId179"/>
    <p:sldId id="831" r:id="rId180"/>
    <p:sldId id="833" r:id="rId181"/>
    <p:sldId id="835" r:id="rId182"/>
    <p:sldId id="1038" r:id="rId183"/>
    <p:sldId id="1039" r:id="rId184"/>
    <p:sldId id="1040" r:id="rId185"/>
    <p:sldId id="1041" r:id="rId186"/>
    <p:sldId id="1042" r:id="rId187"/>
    <p:sldId id="1043" r:id="rId188"/>
    <p:sldId id="1044" r:id="rId189"/>
    <p:sldId id="1045" r:id="rId190"/>
    <p:sldId id="447" r:id="rId191"/>
    <p:sldId id="1173" r:id="rId192"/>
    <p:sldId id="449" r:id="rId193"/>
    <p:sldId id="450" r:id="rId194"/>
    <p:sldId id="451" r:id="rId195"/>
    <p:sldId id="452" r:id="rId196"/>
    <p:sldId id="453" r:id="rId197"/>
    <p:sldId id="454" r:id="rId198"/>
    <p:sldId id="455" r:id="rId199"/>
    <p:sldId id="457" r:id="rId200"/>
    <p:sldId id="1176" r:id="rId201"/>
    <p:sldId id="1177" r:id="rId202"/>
    <p:sldId id="459" r:id="rId203"/>
    <p:sldId id="460" r:id="rId204"/>
    <p:sldId id="461" r:id="rId205"/>
    <p:sldId id="462" r:id="rId206"/>
    <p:sldId id="463" r:id="rId207"/>
    <p:sldId id="464" r:id="rId208"/>
    <p:sldId id="1184" r:id="rId209"/>
    <p:sldId id="1178" r:id="rId210"/>
    <p:sldId id="1179" r:id="rId211"/>
    <p:sldId id="465" r:id="rId212"/>
    <p:sldId id="470" r:id="rId213"/>
    <p:sldId id="471" r:id="rId214"/>
    <p:sldId id="472" r:id="rId215"/>
    <p:sldId id="473" r:id="rId216"/>
    <p:sldId id="474" r:id="rId217"/>
    <p:sldId id="475" r:id="rId218"/>
    <p:sldId id="476" r:id="rId219"/>
    <p:sldId id="477" r:id="rId220"/>
    <p:sldId id="1180" r:id="rId221"/>
    <p:sldId id="1181" r:id="rId222"/>
    <p:sldId id="1185" r:id="rId223"/>
    <p:sldId id="480" r:id="rId224"/>
    <p:sldId id="481"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0" r:id="rId243"/>
    <p:sldId id="501" r:id="rId244"/>
    <p:sldId id="502" r:id="rId245"/>
    <p:sldId id="503" r:id="rId246"/>
    <p:sldId id="504" r:id="rId247"/>
    <p:sldId id="1182" r:id="rId248"/>
    <p:sldId id="1183"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 id="529" r:id="rId274"/>
    <p:sldId id="530" r:id="rId275"/>
    <p:sldId id="531" r:id="rId276"/>
    <p:sldId id="532" r:id="rId277"/>
    <p:sldId id="533" r:id="rId278"/>
    <p:sldId id="534" r:id="rId279"/>
    <p:sldId id="535" r:id="rId280"/>
    <p:sldId id="536" r:id="rId281"/>
    <p:sldId id="537" r:id="rId282"/>
    <p:sldId id="538" r:id="rId283"/>
    <p:sldId id="539" r:id="rId284"/>
    <p:sldId id="540" r:id="rId285"/>
    <p:sldId id="541" r:id="rId286"/>
    <p:sldId id="542" r:id="rId287"/>
    <p:sldId id="543" r:id="rId288"/>
    <p:sldId id="544" r:id="rId289"/>
    <p:sldId id="545" r:id="rId290"/>
    <p:sldId id="546" r:id="rId291"/>
    <p:sldId id="547" r:id="rId292"/>
    <p:sldId id="548" r:id="rId293"/>
    <p:sldId id="549" r:id="rId294"/>
    <p:sldId id="550" r:id="rId295"/>
    <p:sldId id="551" r:id="rId296"/>
    <p:sldId id="552" r:id="rId297"/>
    <p:sldId id="553" r:id="rId298"/>
    <p:sldId id="554" r:id="rId299"/>
    <p:sldId id="555" r:id="rId300"/>
  </p:sldIdLst>
  <p:sldSz cx="12192000" cy="6858000"/>
  <p:notesSz cx="6858000" cy="9144000"/>
  <p:embeddedFontLst>
    <p:embeddedFont>
      <p:font typeface="纤黑体" panose="02010600030101010101" charset="-122"/>
      <p:regular r:id="rId303"/>
    </p:embeddedFont>
    <p:embeddedFont>
      <p:font typeface="Cascadia Code Light" panose="020B0609020000020004" pitchFamily="49" charset="0"/>
      <p:regular r:id="rId304"/>
      <p:italic r:id="rId305"/>
    </p:embeddedFont>
    <p:embeddedFont>
      <p:font typeface="Consolas" panose="020B0609020204030204" pitchFamily="49" charset="0"/>
      <p:regular r:id="rId306"/>
      <p:bold r:id="rId307"/>
      <p:italic r:id="rId308"/>
      <p:boldItalic r:id="rId309"/>
    </p:embeddedFont>
    <p:embeddedFont>
      <p:font typeface="Open Sans" panose="020B0606030504020204" pitchFamily="34" charset="0"/>
      <p:regular r:id="rId310"/>
      <p:bold r:id="rId311"/>
      <p:italic r:id="rId312"/>
      <p:boldItalic r:id="rId313"/>
    </p:embeddedFont>
    <p:embeddedFont>
      <p:font typeface="Segoe UI" panose="020B0502040204020203" pitchFamily="34" charset="0"/>
      <p:regular r:id="rId314"/>
      <p:bold r:id="rId315"/>
      <p:italic r:id="rId316"/>
      <p:boldItalic r:id="rId317"/>
    </p:embeddedFont>
    <p:embeddedFont>
      <p:font typeface="Source Code Pro" panose="020B0509030403020204" pitchFamily="49" charset="0"/>
      <p:regular r:id="rId318"/>
      <p:bold r:id="rId319"/>
      <p:italic r:id="rId320"/>
      <p:boldItalic r:id="rId321"/>
    </p:embeddedFont>
    <p:embeddedFont>
      <p:font typeface="等线" panose="02010600030101010101" pitchFamily="2" charset="-122"/>
      <p:regular r:id="rId322"/>
      <p:bold r:id="rId323"/>
    </p:embeddedFont>
    <p:embeddedFont>
      <p:font typeface="华文楷体" panose="02010600040101010101" pitchFamily="2" charset="-122"/>
      <p:regular r:id="rId324"/>
    </p:embeddedFont>
    <p:embeddedFont>
      <p:font typeface="微软雅黑 Light" panose="020B0502040204020203" pitchFamily="34" charset="-122"/>
      <p:regular r:id="rId325"/>
    </p:embeddedFont>
  </p:embeddedFontLst>
  <p:custDataLst>
    <p:tags r:id="rId326"/>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32" userDrawn="1">
          <p15:clr>
            <a:srgbClr val="A4A3A4"/>
          </p15:clr>
        </p15:guide>
        <p15:guide id="2" pos="383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GJIAN"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90" d="100"/>
          <a:sy n="90" d="100"/>
        </p:scale>
        <p:origin x="820" y="52"/>
      </p:cViewPr>
      <p:guideLst>
        <p:guide orient="horz" pos="2232"/>
        <p:guide pos="38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0.xml"/><Relationship Id="rId299" Type="http://schemas.openxmlformats.org/officeDocument/2006/relationships/slide" Target="slides/slide272.xml"/><Relationship Id="rId21" Type="http://schemas.openxmlformats.org/officeDocument/2006/relationships/slideMaster" Target="slideMasters/slideMaster21.xml"/><Relationship Id="rId63" Type="http://schemas.openxmlformats.org/officeDocument/2006/relationships/slide" Target="slides/slide36.xml"/><Relationship Id="rId159" Type="http://schemas.openxmlformats.org/officeDocument/2006/relationships/slide" Target="slides/slide132.xml"/><Relationship Id="rId324" Type="http://schemas.openxmlformats.org/officeDocument/2006/relationships/font" Target="fonts/font22.fntdata"/><Relationship Id="rId170" Type="http://schemas.openxmlformats.org/officeDocument/2006/relationships/slide" Target="slides/slide143.xml"/><Relationship Id="rId226" Type="http://schemas.openxmlformats.org/officeDocument/2006/relationships/slide" Target="slides/slide199.xml"/><Relationship Id="rId268" Type="http://schemas.openxmlformats.org/officeDocument/2006/relationships/slide" Target="slides/slide241.xml"/><Relationship Id="rId32" Type="http://schemas.openxmlformats.org/officeDocument/2006/relationships/slide" Target="slides/slide5.xml"/><Relationship Id="rId74" Type="http://schemas.openxmlformats.org/officeDocument/2006/relationships/slide" Target="slides/slide47.xml"/><Relationship Id="rId128" Type="http://schemas.openxmlformats.org/officeDocument/2006/relationships/slide" Target="slides/slide101.xml"/><Relationship Id="rId5" Type="http://schemas.openxmlformats.org/officeDocument/2006/relationships/slideMaster" Target="slideMasters/slideMaster5.xml"/><Relationship Id="rId181" Type="http://schemas.openxmlformats.org/officeDocument/2006/relationships/slide" Target="slides/slide154.xml"/><Relationship Id="rId237" Type="http://schemas.openxmlformats.org/officeDocument/2006/relationships/slide" Target="slides/slide210.xml"/><Relationship Id="rId279" Type="http://schemas.openxmlformats.org/officeDocument/2006/relationships/slide" Target="slides/slide252.xml"/><Relationship Id="rId43" Type="http://schemas.openxmlformats.org/officeDocument/2006/relationships/slide" Target="slides/slide16.xml"/><Relationship Id="rId139" Type="http://schemas.openxmlformats.org/officeDocument/2006/relationships/slide" Target="slides/slide112.xml"/><Relationship Id="rId290" Type="http://schemas.openxmlformats.org/officeDocument/2006/relationships/slide" Target="slides/slide263.xml"/><Relationship Id="rId304" Type="http://schemas.openxmlformats.org/officeDocument/2006/relationships/font" Target="fonts/font2.fntdata"/><Relationship Id="rId85" Type="http://schemas.openxmlformats.org/officeDocument/2006/relationships/slide" Target="slides/slide58.xml"/><Relationship Id="rId150" Type="http://schemas.openxmlformats.org/officeDocument/2006/relationships/slide" Target="slides/slide123.xml"/><Relationship Id="rId192" Type="http://schemas.openxmlformats.org/officeDocument/2006/relationships/slide" Target="slides/slide165.xml"/><Relationship Id="rId206" Type="http://schemas.openxmlformats.org/officeDocument/2006/relationships/slide" Target="slides/slide179.xml"/><Relationship Id="rId248" Type="http://schemas.openxmlformats.org/officeDocument/2006/relationships/slide" Target="slides/slide221.xml"/><Relationship Id="rId12" Type="http://schemas.openxmlformats.org/officeDocument/2006/relationships/slideMaster" Target="slideMasters/slideMaster12.xml"/><Relationship Id="rId108" Type="http://schemas.openxmlformats.org/officeDocument/2006/relationships/slide" Target="slides/slide81.xml"/><Relationship Id="rId315" Type="http://schemas.openxmlformats.org/officeDocument/2006/relationships/font" Target="fonts/font13.fntdata"/><Relationship Id="rId54" Type="http://schemas.openxmlformats.org/officeDocument/2006/relationships/slide" Target="slides/slide27.xml"/><Relationship Id="rId96" Type="http://schemas.openxmlformats.org/officeDocument/2006/relationships/slide" Target="slides/slide69.xml"/><Relationship Id="rId161" Type="http://schemas.openxmlformats.org/officeDocument/2006/relationships/slide" Target="slides/slide134.xml"/><Relationship Id="rId217" Type="http://schemas.openxmlformats.org/officeDocument/2006/relationships/slide" Target="slides/slide190.xml"/><Relationship Id="rId259" Type="http://schemas.openxmlformats.org/officeDocument/2006/relationships/slide" Target="slides/slide232.xml"/><Relationship Id="rId23" Type="http://schemas.openxmlformats.org/officeDocument/2006/relationships/slideMaster" Target="slideMasters/slideMaster23.xml"/><Relationship Id="rId119" Type="http://schemas.openxmlformats.org/officeDocument/2006/relationships/slide" Target="slides/slide92.xml"/><Relationship Id="rId270" Type="http://schemas.openxmlformats.org/officeDocument/2006/relationships/slide" Target="slides/slide243.xml"/><Relationship Id="rId326" Type="http://schemas.openxmlformats.org/officeDocument/2006/relationships/tags" Target="tags/tag1.xml"/><Relationship Id="rId65" Type="http://schemas.openxmlformats.org/officeDocument/2006/relationships/slide" Target="slides/slide38.xml"/><Relationship Id="rId130" Type="http://schemas.openxmlformats.org/officeDocument/2006/relationships/slide" Target="slides/slide103.xml"/><Relationship Id="rId172" Type="http://schemas.openxmlformats.org/officeDocument/2006/relationships/slide" Target="slides/slide145.xml"/><Relationship Id="rId228" Type="http://schemas.openxmlformats.org/officeDocument/2006/relationships/slide" Target="slides/slide201.xml"/><Relationship Id="rId281" Type="http://schemas.openxmlformats.org/officeDocument/2006/relationships/slide" Target="slides/slide254.xml"/><Relationship Id="rId34" Type="http://schemas.openxmlformats.org/officeDocument/2006/relationships/slide" Target="slides/slide7.xml"/><Relationship Id="rId76" Type="http://schemas.openxmlformats.org/officeDocument/2006/relationships/slide" Target="slides/slide49.xml"/><Relationship Id="rId141" Type="http://schemas.openxmlformats.org/officeDocument/2006/relationships/slide" Target="slides/slide114.xml"/><Relationship Id="rId7" Type="http://schemas.openxmlformats.org/officeDocument/2006/relationships/slideMaster" Target="slideMasters/slideMaster7.xml"/><Relationship Id="rId183" Type="http://schemas.openxmlformats.org/officeDocument/2006/relationships/slide" Target="slides/slide156.xml"/><Relationship Id="rId239" Type="http://schemas.openxmlformats.org/officeDocument/2006/relationships/slide" Target="slides/slide212.xml"/><Relationship Id="rId250" Type="http://schemas.openxmlformats.org/officeDocument/2006/relationships/slide" Target="slides/slide223.xml"/><Relationship Id="rId271" Type="http://schemas.openxmlformats.org/officeDocument/2006/relationships/slide" Target="slides/slide244.xml"/><Relationship Id="rId292" Type="http://schemas.openxmlformats.org/officeDocument/2006/relationships/slide" Target="slides/slide265.xml"/><Relationship Id="rId306" Type="http://schemas.openxmlformats.org/officeDocument/2006/relationships/font" Target="fonts/font4.fntdata"/><Relationship Id="rId24" Type="http://schemas.openxmlformats.org/officeDocument/2006/relationships/slideMaster" Target="slideMasters/slideMaster24.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110" Type="http://schemas.openxmlformats.org/officeDocument/2006/relationships/slide" Target="slides/slide83.xml"/><Relationship Id="rId131" Type="http://schemas.openxmlformats.org/officeDocument/2006/relationships/slide" Target="slides/slide104.xml"/><Relationship Id="rId327" Type="http://schemas.openxmlformats.org/officeDocument/2006/relationships/commentAuthors" Target="commentAuthors.xml"/><Relationship Id="rId152" Type="http://schemas.openxmlformats.org/officeDocument/2006/relationships/slide" Target="slides/slide125.xml"/><Relationship Id="rId173" Type="http://schemas.openxmlformats.org/officeDocument/2006/relationships/slide" Target="slides/slide146.xml"/><Relationship Id="rId194" Type="http://schemas.openxmlformats.org/officeDocument/2006/relationships/slide" Target="slides/slide167.xml"/><Relationship Id="rId208" Type="http://schemas.openxmlformats.org/officeDocument/2006/relationships/slide" Target="slides/slide181.xml"/><Relationship Id="rId229" Type="http://schemas.openxmlformats.org/officeDocument/2006/relationships/slide" Target="slides/slide202.xml"/><Relationship Id="rId240" Type="http://schemas.openxmlformats.org/officeDocument/2006/relationships/slide" Target="slides/slide213.xml"/><Relationship Id="rId261" Type="http://schemas.openxmlformats.org/officeDocument/2006/relationships/slide" Target="slides/slide234.xml"/><Relationship Id="rId14" Type="http://schemas.openxmlformats.org/officeDocument/2006/relationships/slideMaster" Target="slideMasters/slideMaster14.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slide" Target="slides/slide73.xml"/><Relationship Id="rId282" Type="http://schemas.openxmlformats.org/officeDocument/2006/relationships/slide" Target="slides/slide255.xml"/><Relationship Id="rId317" Type="http://schemas.openxmlformats.org/officeDocument/2006/relationships/font" Target="fonts/font15.fntdata"/><Relationship Id="rId8" Type="http://schemas.openxmlformats.org/officeDocument/2006/relationships/slideMaster" Target="slideMasters/slideMaster8.xml"/><Relationship Id="rId98" Type="http://schemas.openxmlformats.org/officeDocument/2006/relationships/slide" Target="slides/slide71.xml"/><Relationship Id="rId121" Type="http://schemas.openxmlformats.org/officeDocument/2006/relationships/slide" Target="slides/slide94.xml"/><Relationship Id="rId142" Type="http://schemas.openxmlformats.org/officeDocument/2006/relationships/slide" Target="slides/slide115.xml"/><Relationship Id="rId163" Type="http://schemas.openxmlformats.org/officeDocument/2006/relationships/slide" Target="slides/slide136.xml"/><Relationship Id="rId184" Type="http://schemas.openxmlformats.org/officeDocument/2006/relationships/slide" Target="slides/slide157.xml"/><Relationship Id="rId219" Type="http://schemas.openxmlformats.org/officeDocument/2006/relationships/slide" Target="slides/slide192.xml"/><Relationship Id="rId230" Type="http://schemas.openxmlformats.org/officeDocument/2006/relationships/slide" Target="slides/slide203.xml"/><Relationship Id="rId251" Type="http://schemas.openxmlformats.org/officeDocument/2006/relationships/slide" Target="slides/slide224.xml"/><Relationship Id="rId25" Type="http://schemas.openxmlformats.org/officeDocument/2006/relationships/slideMaster" Target="slideMasters/slideMaster25.xml"/><Relationship Id="rId46" Type="http://schemas.openxmlformats.org/officeDocument/2006/relationships/slide" Target="slides/slide19.xml"/><Relationship Id="rId67" Type="http://schemas.openxmlformats.org/officeDocument/2006/relationships/slide" Target="slides/slide40.xml"/><Relationship Id="rId272" Type="http://schemas.openxmlformats.org/officeDocument/2006/relationships/slide" Target="slides/slide245.xml"/><Relationship Id="rId293" Type="http://schemas.openxmlformats.org/officeDocument/2006/relationships/slide" Target="slides/slide266.xml"/><Relationship Id="rId307" Type="http://schemas.openxmlformats.org/officeDocument/2006/relationships/font" Target="fonts/font5.fntdata"/><Relationship Id="rId328" Type="http://schemas.openxmlformats.org/officeDocument/2006/relationships/presProps" Target="presProps.xml"/><Relationship Id="rId88" Type="http://schemas.openxmlformats.org/officeDocument/2006/relationships/slide" Target="slides/slide61.xml"/><Relationship Id="rId111" Type="http://schemas.openxmlformats.org/officeDocument/2006/relationships/slide" Target="slides/slide84.xml"/><Relationship Id="rId132" Type="http://schemas.openxmlformats.org/officeDocument/2006/relationships/slide" Target="slides/slide105.xml"/><Relationship Id="rId153" Type="http://schemas.openxmlformats.org/officeDocument/2006/relationships/slide" Target="slides/slide126.xml"/><Relationship Id="rId174" Type="http://schemas.openxmlformats.org/officeDocument/2006/relationships/slide" Target="slides/slide147.xml"/><Relationship Id="rId195" Type="http://schemas.openxmlformats.org/officeDocument/2006/relationships/slide" Target="slides/slide168.xml"/><Relationship Id="rId209" Type="http://schemas.openxmlformats.org/officeDocument/2006/relationships/slide" Target="slides/slide182.xml"/><Relationship Id="rId220" Type="http://schemas.openxmlformats.org/officeDocument/2006/relationships/slide" Target="slides/slide193.xml"/><Relationship Id="rId241" Type="http://schemas.openxmlformats.org/officeDocument/2006/relationships/slide" Target="slides/slide214.xml"/><Relationship Id="rId15" Type="http://schemas.openxmlformats.org/officeDocument/2006/relationships/slideMaster" Target="slideMasters/slideMaster15.xml"/><Relationship Id="rId36" Type="http://schemas.openxmlformats.org/officeDocument/2006/relationships/slide" Target="slides/slide9.xml"/><Relationship Id="rId57" Type="http://schemas.openxmlformats.org/officeDocument/2006/relationships/slide" Target="slides/slide30.xml"/><Relationship Id="rId262" Type="http://schemas.openxmlformats.org/officeDocument/2006/relationships/slide" Target="slides/slide235.xml"/><Relationship Id="rId283" Type="http://schemas.openxmlformats.org/officeDocument/2006/relationships/slide" Target="slides/slide256.xml"/><Relationship Id="rId318" Type="http://schemas.openxmlformats.org/officeDocument/2006/relationships/font" Target="fonts/font16.fntdata"/><Relationship Id="rId78" Type="http://schemas.openxmlformats.org/officeDocument/2006/relationships/slide" Target="slides/slide51.xml"/><Relationship Id="rId99" Type="http://schemas.openxmlformats.org/officeDocument/2006/relationships/slide" Target="slides/slide72.xml"/><Relationship Id="rId101" Type="http://schemas.openxmlformats.org/officeDocument/2006/relationships/slide" Target="slides/slide74.xml"/><Relationship Id="rId122" Type="http://schemas.openxmlformats.org/officeDocument/2006/relationships/slide" Target="slides/slide95.xml"/><Relationship Id="rId143" Type="http://schemas.openxmlformats.org/officeDocument/2006/relationships/slide" Target="slides/slide116.xml"/><Relationship Id="rId164" Type="http://schemas.openxmlformats.org/officeDocument/2006/relationships/slide" Target="slides/slide137.xml"/><Relationship Id="rId185" Type="http://schemas.openxmlformats.org/officeDocument/2006/relationships/slide" Target="slides/slide158.xml"/><Relationship Id="rId9" Type="http://schemas.openxmlformats.org/officeDocument/2006/relationships/slideMaster" Target="slideMasters/slideMaster9.xml"/><Relationship Id="rId210" Type="http://schemas.openxmlformats.org/officeDocument/2006/relationships/slide" Target="slides/slide183.xml"/><Relationship Id="rId26" Type="http://schemas.openxmlformats.org/officeDocument/2006/relationships/slideMaster" Target="slideMasters/slideMaster26.xml"/><Relationship Id="rId231" Type="http://schemas.openxmlformats.org/officeDocument/2006/relationships/slide" Target="slides/slide204.xml"/><Relationship Id="rId252" Type="http://schemas.openxmlformats.org/officeDocument/2006/relationships/slide" Target="slides/slide225.xml"/><Relationship Id="rId273" Type="http://schemas.openxmlformats.org/officeDocument/2006/relationships/slide" Target="slides/slide246.xml"/><Relationship Id="rId294" Type="http://schemas.openxmlformats.org/officeDocument/2006/relationships/slide" Target="slides/slide267.xml"/><Relationship Id="rId308" Type="http://schemas.openxmlformats.org/officeDocument/2006/relationships/font" Target="fonts/font6.fntdata"/><Relationship Id="rId329" Type="http://schemas.openxmlformats.org/officeDocument/2006/relationships/viewProps" Target="viewProps.xml"/><Relationship Id="rId47" Type="http://schemas.openxmlformats.org/officeDocument/2006/relationships/slide" Target="slides/slide20.xml"/><Relationship Id="rId68" Type="http://schemas.openxmlformats.org/officeDocument/2006/relationships/slide" Target="slides/slide41.xml"/><Relationship Id="rId89" Type="http://schemas.openxmlformats.org/officeDocument/2006/relationships/slide" Target="slides/slide62.xml"/><Relationship Id="rId112" Type="http://schemas.openxmlformats.org/officeDocument/2006/relationships/slide" Target="slides/slide85.xml"/><Relationship Id="rId133" Type="http://schemas.openxmlformats.org/officeDocument/2006/relationships/slide" Target="slides/slide106.xml"/><Relationship Id="rId154" Type="http://schemas.openxmlformats.org/officeDocument/2006/relationships/slide" Target="slides/slide127.xml"/><Relationship Id="rId175" Type="http://schemas.openxmlformats.org/officeDocument/2006/relationships/slide" Target="slides/slide148.xml"/><Relationship Id="rId196" Type="http://schemas.openxmlformats.org/officeDocument/2006/relationships/slide" Target="slides/slide169.xml"/><Relationship Id="rId200" Type="http://schemas.openxmlformats.org/officeDocument/2006/relationships/slide" Target="slides/slide173.xml"/><Relationship Id="rId16" Type="http://schemas.openxmlformats.org/officeDocument/2006/relationships/slideMaster" Target="slideMasters/slideMaster16.xml"/><Relationship Id="rId221" Type="http://schemas.openxmlformats.org/officeDocument/2006/relationships/slide" Target="slides/slide194.xml"/><Relationship Id="rId242" Type="http://schemas.openxmlformats.org/officeDocument/2006/relationships/slide" Target="slides/slide215.xml"/><Relationship Id="rId263" Type="http://schemas.openxmlformats.org/officeDocument/2006/relationships/slide" Target="slides/slide236.xml"/><Relationship Id="rId284" Type="http://schemas.openxmlformats.org/officeDocument/2006/relationships/slide" Target="slides/slide257.xml"/><Relationship Id="rId319" Type="http://schemas.openxmlformats.org/officeDocument/2006/relationships/font" Target="fonts/font17.fntdata"/><Relationship Id="rId37" Type="http://schemas.openxmlformats.org/officeDocument/2006/relationships/slide" Target="slides/slide10.xml"/><Relationship Id="rId58" Type="http://schemas.openxmlformats.org/officeDocument/2006/relationships/slide" Target="slides/slide31.xml"/><Relationship Id="rId79" Type="http://schemas.openxmlformats.org/officeDocument/2006/relationships/slide" Target="slides/slide52.xml"/><Relationship Id="rId102" Type="http://schemas.openxmlformats.org/officeDocument/2006/relationships/slide" Target="slides/slide75.xml"/><Relationship Id="rId123" Type="http://schemas.openxmlformats.org/officeDocument/2006/relationships/slide" Target="slides/slide96.xml"/><Relationship Id="rId144" Type="http://schemas.openxmlformats.org/officeDocument/2006/relationships/slide" Target="slides/slide117.xml"/><Relationship Id="rId330" Type="http://schemas.openxmlformats.org/officeDocument/2006/relationships/theme" Target="theme/theme1.xml"/><Relationship Id="rId90" Type="http://schemas.openxmlformats.org/officeDocument/2006/relationships/slide" Target="slides/slide63.xml"/><Relationship Id="rId165" Type="http://schemas.openxmlformats.org/officeDocument/2006/relationships/slide" Target="slides/slide138.xml"/><Relationship Id="rId186" Type="http://schemas.openxmlformats.org/officeDocument/2006/relationships/slide" Target="slides/slide159.xml"/><Relationship Id="rId211" Type="http://schemas.openxmlformats.org/officeDocument/2006/relationships/slide" Target="slides/slide184.xml"/><Relationship Id="rId232" Type="http://schemas.openxmlformats.org/officeDocument/2006/relationships/slide" Target="slides/slide205.xml"/><Relationship Id="rId253" Type="http://schemas.openxmlformats.org/officeDocument/2006/relationships/slide" Target="slides/slide226.xml"/><Relationship Id="rId274" Type="http://schemas.openxmlformats.org/officeDocument/2006/relationships/slide" Target="slides/slide247.xml"/><Relationship Id="rId295" Type="http://schemas.openxmlformats.org/officeDocument/2006/relationships/slide" Target="slides/slide268.xml"/><Relationship Id="rId309" Type="http://schemas.openxmlformats.org/officeDocument/2006/relationships/font" Target="fonts/font7.fntdata"/><Relationship Id="rId27" Type="http://schemas.openxmlformats.org/officeDocument/2006/relationships/slideMaster" Target="slideMasters/slideMaster27.xml"/><Relationship Id="rId48" Type="http://schemas.openxmlformats.org/officeDocument/2006/relationships/slide" Target="slides/slide21.xml"/><Relationship Id="rId69" Type="http://schemas.openxmlformats.org/officeDocument/2006/relationships/slide" Target="slides/slide42.xml"/><Relationship Id="rId113" Type="http://schemas.openxmlformats.org/officeDocument/2006/relationships/slide" Target="slides/slide86.xml"/><Relationship Id="rId134" Type="http://schemas.openxmlformats.org/officeDocument/2006/relationships/slide" Target="slides/slide107.xml"/><Relationship Id="rId320" Type="http://schemas.openxmlformats.org/officeDocument/2006/relationships/font" Target="fonts/font18.fntdata"/><Relationship Id="rId80" Type="http://schemas.openxmlformats.org/officeDocument/2006/relationships/slide" Target="slides/slide53.xml"/><Relationship Id="rId155" Type="http://schemas.openxmlformats.org/officeDocument/2006/relationships/slide" Target="slides/slide128.xml"/><Relationship Id="rId176" Type="http://schemas.openxmlformats.org/officeDocument/2006/relationships/slide" Target="slides/slide149.xml"/><Relationship Id="rId197" Type="http://schemas.openxmlformats.org/officeDocument/2006/relationships/slide" Target="slides/slide170.xml"/><Relationship Id="rId201" Type="http://schemas.openxmlformats.org/officeDocument/2006/relationships/slide" Target="slides/slide174.xml"/><Relationship Id="rId222" Type="http://schemas.openxmlformats.org/officeDocument/2006/relationships/slide" Target="slides/slide195.xml"/><Relationship Id="rId243" Type="http://schemas.openxmlformats.org/officeDocument/2006/relationships/slide" Target="slides/slide216.xml"/><Relationship Id="rId264" Type="http://schemas.openxmlformats.org/officeDocument/2006/relationships/slide" Target="slides/slide237.xml"/><Relationship Id="rId285" Type="http://schemas.openxmlformats.org/officeDocument/2006/relationships/slide" Target="slides/slide258.xml"/><Relationship Id="rId17" Type="http://schemas.openxmlformats.org/officeDocument/2006/relationships/slideMaster" Target="slideMasters/slideMaster17.xml"/><Relationship Id="rId38" Type="http://schemas.openxmlformats.org/officeDocument/2006/relationships/slide" Target="slides/slide11.xml"/><Relationship Id="rId59" Type="http://schemas.openxmlformats.org/officeDocument/2006/relationships/slide" Target="slides/slide32.xml"/><Relationship Id="rId103" Type="http://schemas.openxmlformats.org/officeDocument/2006/relationships/slide" Target="slides/slide76.xml"/><Relationship Id="rId124" Type="http://schemas.openxmlformats.org/officeDocument/2006/relationships/slide" Target="slides/slide97.xml"/><Relationship Id="rId310" Type="http://schemas.openxmlformats.org/officeDocument/2006/relationships/font" Target="fonts/font8.fntdata"/><Relationship Id="rId70" Type="http://schemas.openxmlformats.org/officeDocument/2006/relationships/slide" Target="slides/slide43.xml"/><Relationship Id="rId91" Type="http://schemas.openxmlformats.org/officeDocument/2006/relationships/slide" Target="slides/slide64.xml"/><Relationship Id="rId145" Type="http://schemas.openxmlformats.org/officeDocument/2006/relationships/slide" Target="slides/slide118.xml"/><Relationship Id="rId166" Type="http://schemas.openxmlformats.org/officeDocument/2006/relationships/slide" Target="slides/slide139.xml"/><Relationship Id="rId187" Type="http://schemas.openxmlformats.org/officeDocument/2006/relationships/slide" Target="slides/slide160.xml"/><Relationship Id="rId331"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185.xml"/><Relationship Id="rId233" Type="http://schemas.openxmlformats.org/officeDocument/2006/relationships/slide" Target="slides/slide206.xml"/><Relationship Id="rId254" Type="http://schemas.openxmlformats.org/officeDocument/2006/relationships/slide" Target="slides/slide227.xml"/><Relationship Id="rId28" Type="http://schemas.openxmlformats.org/officeDocument/2006/relationships/slide" Target="slides/slide1.xml"/><Relationship Id="rId49" Type="http://schemas.openxmlformats.org/officeDocument/2006/relationships/slide" Target="slides/slide22.xml"/><Relationship Id="rId114" Type="http://schemas.openxmlformats.org/officeDocument/2006/relationships/slide" Target="slides/slide87.xml"/><Relationship Id="rId275" Type="http://schemas.openxmlformats.org/officeDocument/2006/relationships/slide" Target="slides/slide248.xml"/><Relationship Id="rId296" Type="http://schemas.openxmlformats.org/officeDocument/2006/relationships/slide" Target="slides/slide269.xml"/><Relationship Id="rId300" Type="http://schemas.openxmlformats.org/officeDocument/2006/relationships/slide" Target="slides/slide273.xml"/><Relationship Id="rId60" Type="http://schemas.openxmlformats.org/officeDocument/2006/relationships/slide" Target="slides/slide33.xml"/><Relationship Id="rId81" Type="http://schemas.openxmlformats.org/officeDocument/2006/relationships/slide" Target="slides/slide54.xml"/><Relationship Id="rId135" Type="http://schemas.openxmlformats.org/officeDocument/2006/relationships/slide" Target="slides/slide108.xml"/><Relationship Id="rId156" Type="http://schemas.openxmlformats.org/officeDocument/2006/relationships/slide" Target="slides/slide129.xml"/><Relationship Id="rId177" Type="http://schemas.openxmlformats.org/officeDocument/2006/relationships/slide" Target="slides/slide150.xml"/><Relationship Id="rId198" Type="http://schemas.openxmlformats.org/officeDocument/2006/relationships/slide" Target="slides/slide171.xml"/><Relationship Id="rId321" Type="http://schemas.openxmlformats.org/officeDocument/2006/relationships/font" Target="fonts/font19.fntdata"/><Relationship Id="rId202" Type="http://schemas.openxmlformats.org/officeDocument/2006/relationships/slide" Target="slides/slide175.xml"/><Relationship Id="rId223" Type="http://schemas.openxmlformats.org/officeDocument/2006/relationships/slide" Target="slides/slide196.xml"/><Relationship Id="rId244" Type="http://schemas.openxmlformats.org/officeDocument/2006/relationships/slide" Target="slides/slide217.xml"/><Relationship Id="rId18" Type="http://schemas.openxmlformats.org/officeDocument/2006/relationships/slideMaster" Target="slideMasters/slideMaster18.xml"/><Relationship Id="rId39" Type="http://schemas.openxmlformats.org/officeDocument/2006/relationships/slide" Target="slides/slide12.xml"/><Relationship Id="rId265" Type="http://schemas.openxmlformats.org/officeDocument/2006/relationships/slide" Target="slides/slide238.xml"/><Relationship Id="rId286" Type="http://schemas.openxmlformats.org/officeDocument/2006/relationships/slide" Target="slides/slide259.xml"/><Relationship Id="rId50" Type="http://schemas.openxmlformats.org/officeDocument/2006/relationships/slide" Target="slides/slide23.xml"/><Relationship Id="rId104" Type="http://schemas.openxmlformats.org/officeDocument/2006/relationships/slide" Target="slides/slide77.xml"/><Relationship Id="rId125" Type="http://schemas.openxmlformats.org/officeDocument/2006/relationships/slide" Target="slides/slide98.xml"/><Relationship Id="rId146" Type="http://schemas.openxmlformats.org/officeDocument/2006/relationships/slide" Target="slides/slide119.xml"/><Relationship Id="rId167" Type="http://schemas.openxmlformats.org/officeDocument/2006/relationships/slide" Target="slides/slide140.xml"/><Relationship Id="rId188" Type="http://schemas.openxmlformats.org/officeDocument/2006/relationships/slide" Target="slides/slide161.xml"/><Relationship Id="rId311" Type="http://schemas.openxmlformats.org/officeDocument/2006/relationships/font" Target="fonts/font9.fntdata"/><Relationship Id="rId71" Type="http://schemas.openxmlformats.org/officeDocument/2006/relationships/slide" Target="slides/slide44.xml"/><Relationship Id="rId92" Type="http://schemas.openxmlformats.org/officeDocument/2006/relationships/slide" Target="slides/slide65.xml"/><Relationship Id="rId213" Type="http://schemas.openxmlformats.org/officeDocument/2006/relationships/slide" Target="slides/slide186.xml"/><Relationship Id="rId234" Type="http://schemas.openxmlformats.org/officeDocument/2006/relationships/slide" Target="slides/slide207.xml"/><Relationship Id="rId2" Type="http://schemas.openxmlformats.org/officeDocument/2006/relationships/slideMaster" Target="slideMasters/slideMaster2.xml"/><Relationship Id="rId29" Type="http://schemas.openxmlformats.org/officeDocument/2006/relationships/slide" Target="slides/slide2.xml"/><Relationship Id="rId255" Type="http://schemas.openxmlformats.org/officeDocument/2006/relationships/slide" Target="slides/slide228.xml"/><Relationship Id="rId276" Type="http://schemas.openxmlformats.org/officeDocument/2006/relationships/slide" Target="slides/slide249.xml"/><Relationship Id="rId297" Type="http://schemas.openxmlformats.org/officeDocument/2006/relationships/slide" Target="slides/slide270.xml"/><Relationship Id="rId40" Type="http://schemas.openxmlformats.org/officeDocument/2006/relationships/slide" Target="slides/slide13.xml"/><Relationship Id="rId115" Type="http://schemas.openxmlformats.org/officeDocument/2006/relationships/slide" Target="slides/slide88.xml"/><Relationship Id="rId136" Type="http://schemas.openxmlformats.org/officeDocument/2006/relationships/slide" Target="slides/slide109.xml"/><Relationship Id="rId157" Type="http://schemas.openxmlformats.org/officeDocument/2006/relationships/slide" Target="slides/slide130.xml"/><Relationship Id="rId178" Type="http://schemas.openxmlformats.org/officeDocument/2006/relationships/slide" Target="slides/slide151.xml"/><Relationship Id="rId301" Type="http://schemas.openxmlformats.org/officeDocument/2006/relationships/notesMaster" Target="notesMasters/notesMaster1.xml"/><Relationship Id="rId322" Type="http://schemas.openxmlformats.org/officeDocument/2006/relationships/font" Target="fonts/font20.fntdata"/><Relationship Id="rId61" Type="http://schemas.openxmlformats.org/officeDocument/2006/relationships/slide" Target="slides/slide34.xml"/><Relationship Id="rId82" Type="http://schemas.openxmlformats.org/officeDocument/2006/relationships/slide" Target="slides/slide55.xml"/><Relationship Id="rId199" Type="http://schemas.openxmlformats.org/officeDocument/2006/relationships/slide" Target="slides/slide172.xml"/><Relationship Id="rId203" Type="http://schemas.openxmlformats.org/officeDocument/2006/relationships/slide" Target="slides/slide176.xml"/><Relationship Id="rId19" Type="http://schemas.openxmlformats.org/officeDocument/2006/relationships/slideMaster" Target="slideMasters/slideMaster19.xml"/><Relationship Id="rId224" Type="http://schemas.openxmlformats.org/officeDocument/2006/relationships/slide" Target="slides/slide197.xml"/><Relationship Id="rId245" Type="http://schemas.openxmlformats.org/officeDocument/2006/relationships/slide" Target="slides/slide218.xml"/><Relationship Id="rId266" Type="http://schemas.openxmlformats.org/officeDocument/2006/relationships/slide" Target="slides/slide239.xml"/><Relationship Id="rId287" Type="http://schemas.openxmlformats.org/officeDocument/2006/relationships/slide" Target="slides/slide260.xml"/><Relationship Id="rId30" Type="http://schemas.openxmlformats.org/officeDocument/2006/relationships/slide" Target="slides/slide3.xml"/><Relationship Id="rId105" Type="http://schemas.openxmlformats.org/officeDocument/2006/relationships/slide" Target="slides/slide78.xml"/><Relationship Id="rId126" Type="http://schemas.openxmlformats.org/officeDocument/2006/relationships/slide" Target="slides/slide99.xml"/><Relationship Id="rId147" Type="http://schemas.openxmlformats.org/officeDocument/2006/relationships/slide" Target="slides/slide120.xml"/><Relationship Id="rId168" Type="http://schemas.openxmlformats.org/officeDocument/2006/relationships/slide" Target="slides/slide141.xml"/><Relationship Id="rId312" Type="http://schemas.openxmlformats.org/officeDocument/2006/relationships/font" Target="fonts/font10.fntdata"/><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189" Type="http://schemas.openxmlformats.org/officeDocument/2006/relationships/slide" Target="slides/slide162.xml"/><Relationship Id="rId3" Type="http://schemas.openxmlformats.org/officeDocument/2006/relationships/slideMaster" Target="slideMasters/slideMaster3.xml"/><Relationship Id="rId214" Type="http://schemas.openxmlformats.org/officeDocument/2006/relationships/slide" Target="slides/slide187.xml"/><Relationship Id="rId235" Type="http://schemas.openxmlformats.org/officeDocument/2006/relationships/slide" Target="slides/slide208.xml"/><Relationship Id="rId256" Type="http://schemas.openxmlformats.org/officeDocument/2006/relationships/slide" Target="slides/slide229.xml"/><Relationship Id="rId277" Type="http://schemas.openxmlformats.org/officeDocument/2006/relationships/slide" Target="slides/slide250.xml"/><Relationship Id="rId298" Type="http://schemas.openxmlformats.org/officeDocument/2006/relationships/slide" Target="slides/slide271.xml"/><Relationship Id="rId116" Type="http://schemas.openxmlformats.org/officeDocument/2006/relationships/slide" Target="slides/slide89.xml"/><Relationship Id="rId137" Type="http://schemas.openxmlformats.org/officeDocument/2006/relationships/slide" Target="slides/slide110.xml"/><Relationship Id="rId158" Type="http://schemas.openxmlformats.org/officeDocument/2006/relationships/slide" Target="slides/slide131.xml"/><Relationship Id="rId302" Type="http://schemas.openxmlformats.org/officeDocument/2006/relationships/handoutMaster" Target="handoutMasters/handoutMaster1.xml"/><Relationship Id="rId323" Type="http://schemas.openxmlformats.org/officeDocument/2006/relationships/font" Target="fonts/font21.fntdata"/><Relationship Id="rId20" Type="http://schemas.openxmlformats.org/officeDocument/2006/relationships/slideMaster" Target="slideMasters/slideMaster20.xml"/><Relationship Id="rId41" Type="http://schemas.openxmlformats.org/officeDocument/2006/relationships/slide" Target="slides/slide14.xml"/><Relationship Id="rId62" Type="http://schemas.openxmlformats.org/officeDocument/2006/relationships/slide" Target="slides/slide35.xml"/><Relationship Id="rId83" Type="http://schemas.openxmlformats.org/officeDocument/2006/relationships/slide" Target="slides/slide56.xml"/><Relationship Id="rId179" Type="http://schemas.openxmlformats.org/officeDocument/2006/relationships/slide" Target="slides/slide152.xml"/><Relationship Id="rId190" Type="http://schemas.openxmlformats.org/officeDocument/2006/relationships/slide" Target="slides/slide163.xml"/><Relationship Id="rId204" Type="http://schemas.openxmlformats.org/officeDocument/2006/relationships/slide" Target="slides/slide177.xml"/><Relationship Id="rId225" Type="http://schemas.openxmlformats.org/officeDocument/2006/relationships/slide" Target="slides/slide198.xml"/><Relationship Id="rId246" Type="http://schemas.openxmlformats.org/officeDocument/2006/relationships/slide" Target="slides/slide219.xml"/><Relationship Id="rId267" Type="http://schemas.openxmlformats.org/officeDocument/2006/relationships/slide" Target="slides/slide240.xml"/><Relationship Id="rId288" Type="http://schemas.openxmlformats.org/officeDocument/2006/relationships/slide" Target="slides/slide261.xml"/><Relationship Id="rId106" Type="http://schemas.openxmlformats.org/officeDocument/2006/relationships/slide" Target="slides/slide79.xml"/><Relationship Id="rId127" Type="http://schemas.openxmlformats.org/officeDocument/2006/relationships/slide" Target="slides/slide100.xml"/><Relationship Id="rId313" Type="http://schemas.openxmlformats.org/officeDocument/2006/relationships/font" Target="fonts/font11.fntdata"/><Relationship Id="rId10" Type="http://schemas.openxmlformats.org/officeDocument/2006/relationships/slideMaster" Target="slideMasters/slideMaster10.xml"/><Relationship Id="rId31" Type="http://schemas.openxmlformats.org/officeDocument/2006/relationships/slide" Target="slides/slide4.xml"/><Relationship Id="rId52" Type="http://schemas.openxmlformats.org/officeDocument/2006/relationships/slide" Target="slides/slide25.xml"/><Relationship Id="rId73" Type="http://schemas.openxmlformats.org/officeDocument/2006/relationships/slide" Target="slides/slide46.xml"/><Relationship Id="rId94" Type="http://schemas.openxmlformats.org/officeDocument/2006/relationships/slide" Target="slides/slide67.xml"/><Relationship Id="rId148" Type="http://schemas.openxmlformats.org/officeDocument/2006/relationships/slide" Target="slides/slide121.xml"/><Relationship Id="rId169" Type="http://schemas.openxmlformats.org/officeDocument/2006/relationships/slide" Target="slides/slide142.xml"/><Relationship Id="rId4" Type="http://schemas.openxmlformats.org/officeDocument/2006/relationships/slideMaster" Target="slideMasters/slideMaster4.xml"/><Relationship Id="rId180" Type="http://schemas.openxmlformats.org/officeDocument/2006/relationships/slide" Target="slides/slide153.xml"/><Relationship Id="rId215" Type="http://schemas.openxmlformats.org/officeDocument/2006/relationships/slide" Target="slides/slide188.xml"/><Relationship Id="rId236" Type="http://schemas.openxmlformats.org/officeDocument/2006/relationships/slide" Target="slides/slide209.xml"/><Relationship Id="rId257" Type="http://schemas.openxmlformats.org/officeDocument/2006/relationships/slide" Target="slides/slide230.xml"/><Relationship Id="rId278" Type="http://schemas.openxmlformats.org/officeDocument/2006/relationships/slide" Target="slides/slide251.xml"/><Relationship Id="rId303" Type="http://schemas.openxmlformats.org/officeDocument/2006/relationships/font" Target="fonts/font1.fntdata"/><Relationship Id="rId42" Type="http://schemas.openxmlformats.org/officeDocument/2006/relationships/slide" Target="slides/slide15.xml"/><Relationship Id="rId84" Type="http://schemas.openxmlformats.org/officeDocument/2006/relationships/slide" Target="slides/slide57.xml"/><Relationship Id="rId138" Type="http://schemas.openxmlformats.org/officeDocument/2006/relationships/slide" Target="slides/slide111.xml"/><Relationship Id="rId191" Type="http://schemas.openxmlformats.org/officeDocument/2006/relationships/slide" Target="slides/slide164.xml"/><Relationship Id="rId205" Type="http://schemas.openxmlformats.org/officeDocument/2006/relationships/slide" Target="slides/slide178.xml"/><Relationship Id="rId247" Type="http://schemas.openxmlformats.org/officeDocument/2006/relationships/slide" Target="slides/slide220.xml"/><Relationship Id="rId107" Type="http://schemas.openxmlformats.org/officeDocument/2006/relationships/slide" Target="slides/slide80.xml"/><Relationship Id="rId289" Type="http://schemas.openxmlformats.org/officeDocument/2006/relationships/slide" Target="slides/slide262.xml"/><Relationship Id="rId11" Type="http://schemas.openxmlformats.org/officeDocument/2006/relationships/slideMaster" Target="slideMasters/slideMaster11.xml"/><Relationship Id="rId53" Type="http://schemas.openxmlformats.org/officeDocument/2006/relationships/slide" Target="slides/slide26.xml"/><Relationship Id="rId149" Type="http://schemas.openxmlformats.org/officeDocument/2006/relationships/slide" Target="slides/slide122.xml"/><Relationship Id="rId314" Type="http://schemas.openxmlformats.org/officeDocument/2006/relationships/font" Target="fonts/font12.fntdata"/><Relationship Id="rId95" Type="http://schemas.openxmlformats.org/officeDocument/2006/relationships/slide" Target="slides/slide68.xml"/><Relationship Id="rId160" Type="http://schemas.openxmlformats.org/officeDocument/2006/relationships/slide" Target="slides/slide133.xml"/><Relationship Id="rId216" Type="http://schemas.openxmlformats.org/officeDocument/2006/relationships/slide" Target="slides/slide189.xml"/><Relationship Id="rId258" Type="http://schemas.openxmlformats.org/officeDocument/2006/relationships/slide" Target="slides/slide231.xml"/><Relationship Id="rId22" Type="http://schemas.openxmlformats.org/officeDocument/2006/relationships/slideMaster" Target="slideMasters/slideMaster22.xml"/><Relationship Id="rId64" Type="http://schemas.openxmlformats.org/officeDocument/2006/relationships/slide" Target="slides/slide37.xml"/><Relationship Id="rId118" Type="http://schemas.openxmlformats.org/officeDocument/2006/relationships/slide" Target="slides/slide91.xml"/><Relationship Id="rId325" Type="http://schemas.openxmlformats.org/officeDocument/2006/relationships/font" Target="fonts/font23.fntdata"/><Relationship Id="rId171" Type="http://schemas.openxmlformats.org/officeDocument/2006/relationships/slide" Target="slides/slide144.xml"/><Relationship Id="rId227" Type="http://schemas.openxmlformats.org/officeDocument/2006/relationships/slide" Target="slides/slide200.xml"/><Relationship Id="rId269" Type="http://schemas.openxmlformats.org/officeDocument/2006/relationships/slide" Target="slides/slide242.xml"/><Relationship Id="rId33" Type="http://schemas.openxmlformats.org/officeDocument/2006/relationships/slide" Target="slides/slide6.xml"/><Relationship Id="rId129" Type="http://schemas.openxmlformats.org/officeDocument/2006/relationships/slide" Target="slides/slide102.xml"/><Relationship Id="rId280" Type="http://schemas.openxmlformats.org/officeDocument/2006/relationships/slide" Target="slides/slide253.xml"/><Relationship Id="rId75" Type="http://schemas.openxmlformats.org/officeDocument/2006/relationships/slide" Target="slides/slide48.xml"/><Relationship Id="rId140" Type="http://schemas.openxmlformats.org/officeDocument/2006/relationships/slide" Target="slides/slide113.xml"/><Relationship Id="rId182" Type="http://schemas.openxmlformats.org/officeDocument/2006/relationships/slide" Target="slides/slide155.xml"/><Relationship Id="rId6" Type="http://schemas.openxmlformats.org/officeDocument/2006/relationships/slideMaster" Target="slideMasters/slideMaster6.xml"/><Relationship Id="rId238" Type="http://schemas.openxmlformats.org/officeDocument/2006/relationships/slide" Target="slides/slide211.xml"/><Relationship Id="rId291" Type="http://schemas.openxmlformats.org/officeDocument/2006/relationships/slide" Target="slides/slide264.xml"/><Relationship Id="rId305" Type="http://schemas.openxmlformats.org/officeDocument/2006/relationships/font" Target="fonts/font3.fntdata"/><Relationship Id="rId44" Type="http://schemas.openxmlformats.org/officeDocument/2006/relationships/slide" Target="slides/slide17.xml"/><Relationship Id="rId86" Type="http://schemas.openxmlformats.org/officeDocument/2006/relationships/slide" Target="slides/slide59.xml"/><Relationship Id="rId151" Type="http://schemas.openxmlformats.org/officeDocument/2006/relationships/slide" Target="slides/slide124.xml"/><Relationship Id="rId193" Type="http://schemas.openxmlformats.org/officeDocument/2006/relationships/slide" Target="slides/slide166.xml"/><Relationship Id="rId207" Type="http://schemas.openxmlformats.org/officeDocument/2006/relationships/slide" Target="slides/slide180.xml"/><Relationship Id="rId249" Type="http://schemas.openxmlformats.org/officeDocument/2006/relationships/slide" Target="slides/slide222.xml"/><Relationship Id="rId13" Type="http://schemas.openxmlformats.org/officeDocument/2006/relationships/slideMaster" Target="slideMasters/slideMaster13.xml"/><Relationship Id="rId109" Type="http://schemas.openxmlformats.org/officeDocument/2006/relationships/slide" Target="slides/slide82.xml"/><Relationship Id="rId260" Type="http://schemas.openxmlformats.org/officeDocument/2006/relationships/slide" Target="slides/slide233.xml"/><Relationship Id="rId316" Type="http://schemas.openxmlformats.org/officeDocument/2006/relationships/font" Target="fonts/font14.fntdata"/><Relationship Id="rId55" Type="http://schemas.openxmlformats.org/officeDocument/2006/relationships/slide" Target="slides/slide28.xml"/><Relationship Id="rId97" Type="http://schemas.openxmlformats.org/officeDocument/2006/relationships/slide" Target="slides/slide70.xml"/><Relationship Id="rId120" Type="http://schemas.openxmlformats.org/officeDocument/2006/relationships/slide" Target="slides/slide93.xml"/><Relationship Id="rId162" Type="http://schemas.openxmlformats.org/officeDocument/2006/relationships/slide" Target="slides/slide135.xml"/><Relationship Id="rId218" Type="http://schemas.openxmlformats.org/officeDocument/2006/relationships/slide" Target="slides/slide1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2024/7/17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好，对于这</a:t>
            </a:r>
            <a:r>
              <a:rPr lang="en-US" altLang="zh-CN"/>
              <a:t>2</a:t>
            </a:r>
            <a:r>
              <a:rPr lang="zh-CN" altLang="en-US"/>
              <a:t>种方式，其实哪一种都是可以的。</a:t>
            </a:r>
          </a:p>
          <a:p>
            <a:r>
              <a:rPr lang="zh-CN" altLang="en-US"/>
              <a:t>但是呢，我们更加推荐第二种，也就是将数据加载到</a:t>
            </a:r>
            <a:r>
              <a:rPr lang="en-US" altLang="zh-CN"/>
              <a:t>Hive</a:t>
            </a:r>
            <a:r>
              <a:rPr lang="zh-CN" altLang="en-US"/>
              <a:t>的内部表中去。</a:t>
            </a:r>
          </a:p>
          <a:p>
            <a:r>
              <a:rPr lang="zh-CN" altLang="en-US"/>
              <a:t>为什么呢？</a:t>
            </a:r>
          </a:p>
          <a:p>
            <a:endParaRPr lang="zh-CN" altLang="en-US"/>
          </a:p>
          <a:p>
            <a:r>
              <a:rPr lang="zh-CN" altLang="en-US"/>
              <a:t>主要是因为：</a:t>
            </a:r>
            <a:r>
              <a:rPr lang="zh-CN" altLang="en-US">
                <a:sym typeface="+mn-ea"/>
              </a:rPr>
              <a:t>（</a:t>
            </a:r>
            <a:r>
              <a:rPr lang="en-US" altLang="zh-CN">
                <a:sym typeface="+mn-ea"/>
              </a:rPr>
              <a:t>x</a:t>
            </a:r>
            <a:r>
              <a:rPr lang="zh-CN" altLang="en-US">
                <a:sym typeface="+mn-ea"/>
              </a:rPr>
              <a:t>）外部表就像企业的外聘顾问一样，非正式成员，在设计上只是一个临时工，一般用于中转数据或临时使用。</a:t>
            </a:r>
          </a:p>
          <a:p>
            <a:r>
              <a:rPr lang="zh-CN" altLang="en-US"/>
              <a:t>很少会将外部表拿来做重要的数据存储</a:t>
            </a:r>
          </a:p>
          <a:p>
            <a:r>
              <a:rPr lang="zh-CN" altLang="en-US"/>
              <a:t>这也是因为</a:t>
            </a:r>
            <a:r>
              <a:rPr lang="zh-CN" altLang="en-US">
                <a:sym typeface="+mn-ea"/>
              </a:rPr>
              <a:t>（</a:t>
            </a:r>
            <a:r>
              <a:rPr lang="en-US" altLang="zh-CN">
                <a:sym typeface="+mn-ea"/>
              </a:rPr>
              <a:t>x</a:t>
            </a:r>
            <a:r>
              <a:rPr lang="zh-CN" altLang="en-US">
                <a:sym typeface="+mn-ea"/>
              </a:rPr>
              <a:t>）外部表的存储位置是不固定的，是自由的，那么在权限管控上就不容易统一，容易出现数据丢失等问题。</a:t>
            </a:r>
          </a:p>
          <a:p>
            <a:endParaRPr lang="zh-CN" altLang="en-US"/>
          </a:p>
          <a:p>
            <a:r>
              <a:rPr lang="zh-CN" altLang="en-US"/>
              <a:t>所以</a:t>
            </a:r>
            <a:r>
              <a:rPr lang="zh-CN" altLang="en-US">
                <a:sym typeface="+mn-ea"/>
              </a:rPr>
              <a:t>（</a:t>
            </a:r>
            <a:r>
              <a:rPr lang="en-US" altLang="zh-CN">
                <a:sym typeface="+mn-ea"/>
              </a:rPr>
              <a:t>x</a:t>
            </a:r>
            <a:r>
              <a:rPr lang="zh-CN" altLang="en-US">
                <a:sym typeface="+mn-ea"/>
              </a:rPr>
              <a:t>）我们需要学习数据加载，用来完成将外部数据导入到</a:t>
            </a:r>
            <a:r>
              <a:rPr lang="en-US" altLang="zh-CN">
                <a:sym typeface="+mn-ea"/>
              </a:rPr>
              <a:t>Hive</a:t>
            </a:r>
            <a:r>
              <a:rPr lang="zh-CN" altLang="en-US">
                <a:sym typeface="+mn-ea"/>
              </a:rPr>
              <a:t>的内部表中。（</a:t>
            </a:r>
            <a:r>
              <a:rPr lang="en-US" altLang="zh-CN">
                <a:sym typeface="+mn-ea"/>
              </a:rPr>
              <a:t>x</a:t>
            </a:r>
            <a:r>
              <a:rPr lang="zh-CN" altLang="en-US">
                <a:sym typeface="+mn-ea"/>
              </a:rPr>
              <a:t>）</a:t>
            </a:r>
          </a:p>
          <a:p>
            <a:endParaRPr lang="zh-CN" altLang="en-US">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进行数据加载，可以使用</a:t>
            </a:r>
            <a:r>
              <a:rPr lang="en-US" altLang="zh-CN"/>
              <a:t>Hive</a:t>
            </a:r>
            <a:r>
              <a:rPr lang="zh-CN" altLang="en-US"/>
              <a:t>提供的</a:t>
            </a:r>
            <a:r>
              <a:rPr lang="en-US" altLang="zh-CN"/>
              <a:t>LOAD</a:t>
            </a:r>
            <a:r>
              <a:rPr lang="zh-CN" altLang="en-US"/>
              <a:t>语法，用以将外部数据加载到</a:t>
            </a:r>
            <a:r>
              <a:rPr lang="en-US" altLang="zh-CN"/>
              <a:t>Hive</a:t>
            </a:r>
            <a:r>
              <a:rPr lang="zh-CN" altLang="en-US"/>
              <a:t>内。语法如下：</a:t>
            </a:r>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首先，我们需要了解下，为什么需要学习数据加载呢。</a:t>
            </a:r>
          </a:p>
          <a:p>
            <a:r>
              <a:rPr lang="zh-CN" altLang="en-US"/>
              <a:t>关于这个问题我们先来回顾一个基础的概念：</a:t>
            </a:r>
            <a:r>
              <a:rPr lang="en-US" altLang="zh-CN"/>
              <a:t>Hive</a:t>
            </a:r>
            <a:r>
              <a:rPr lang="zh-CN" altLang="en-US"/>
              <a:t>的外部表和内部表</a:t>
            </a:r>
            <a:r>
              <a:rPr lang="zh-CN" altLang="en-US">
                <a:sym typeface="+mn-ea"/>
              </a:rPr>
              <a:t>（</a:t>
            </a:r>
            <a:r>
              <a:rPr lang="en-US" altLang="zh-CN">
                <a:sym typeface="+mn-ea"/>
              </a:rPr>
              <a:t>x</a:t>
            </a:r>
            <a:r>
              <a:rPr lang="zh-CN" altLang="en-US">
                <a:sym typeface="+mn-ea"/>
              </a:rPr>
              <a:t>）</a:t>
            </a:r>
          </a:p>
          <a:p>
            <a:r>
              <a:rPr lang="zh-CN" altLang="en-US"/>
              <a:t>在</a:t>
            </a:r>
            <a:r>
              <a:rPr lang="en-US" altLang="zh-CN"/>
              <a:t>HDFS</a:t>
            </a:r>
            <a:r>
              <a:rPr lang="zh-CN" altLang="en-US"/>
              <a:t>中，外部表和内部表的存储是不同的。</a:t>
            </a:r>
            <a:r>
              <a:rPr lang="zh-CN" altLang="en-US">
                <a:sym typeface="+mn-ea"/>
              </a:rPr>
              <a:t>（</a:t>
            </a:r>
            <a:r>
              <a:rPr lang="en-US" altLang="zh-CN">
                <a:sym typeface="+mn-ea"/>
              </a:rPr>
              <a:t>x</a:t>
            </a:r>
            <a:r>
              <a:rPr lang="zh-CN" altLang="en-US">
                <a:sym typeface="+mn-ea"/>
              </a:rPr>
              <a:t>）内部表有</a:t>
            </a:r>
            <a:r>
              <a:rPr lang="en-US" altLang="zh-CN">
                <a:sym typeface="+mn-ea"/>
              </a:rPr>
              <a:t>Hive</a:t>
            </a:r>
            <a:r>
              <a:rPr lang="zh-CN" altLang="en-US">
                <a:sym typeface="+mn-ea"/>
              </a:rPr>
              <a:t>专属的存储空间用以存储数据（</a:t>
            </a:r>
            <a:r>
              <a:rPr lang="en-US" altLang="zh-CN">
                <a:sym typeface="+mn-ea"/>
              </a:rPr>
              <a:t>x</a:t>
            </a:r>
            <a:r>
              <a:rPr lang="zh-CN" altLang="en-US">
                <a:sym typeface="+mn-ea"/>
              </a:rPr>
              <a:t>）而外部表则自由许多，可以在</a:t>
            </a:r>
            <a:r>
              <a:rPr lang="en-US" altLang="zh-CN">
                <a:sym typeface="+mn-ea"/>
              </a:rPr>
              <a:t>HDFS</a:t>
            </a:r>
            <a:r>
              <a:rPr lang="zh-CN" altLang="en-US">
                <a:sym typeface="+mn-ea"/>
              </a:rPr>
              <a:t>的任意位置存储。（</a:t>
            </a:r>
            <a:r>
              <a:rPr lang="en-US" altLang="zh-CN">
                <a:sym typeface="+mn-ea"/>
              </a:rPr>
              <a:t>x</a:t>
            </a:r>
            <a:r>
              <a:rPr lang="zh-CN" altLang="en-US">
                <a:sym typeface="+mn-ea"/>
              </a:rPr>
              <a:t>）而外部表</a:t>
            </a:r>
          </a:p>
          <a:p>
            <a:r>
              <a:rPr lang="zh-CN" altLang="en-US">
                <a:sym typeface="+mn-ea"/>
              </a:rPr>
              <a:t>和</a:t>
            </a:r>
            <a:r>
              <a:rPr lang="en-US" altLang="zh-CN">
                <a:sym typeface="+mn-ea"/>
              </a:rPr>
              <a:t>Hive</a:t>
            </a:r>
            <a:r>
              <a:rPr lang="zh-CN" altLang="en-US">
                <a:sym typeface="+mn-ea"/>
              </a:rPr>
              <a:t>的关联也仅仅只是一个链接的关系。如图所示。</a:t>
            </a:r>
          </a:p>
          <a:p>
            <a:endParaRPr lang="zh-CN" altLang="en-US">
              <a:sym typeface="+mn-ea"/>
            </a:endParaRPr>
          </a:p>
          <a:p>
            <a:r>
              <a:rPr lang="zh-CN" altLang="en-US">
                <a:sym typeface="+mn-ea"/>
              </a:rPr>
              <a:t>那么，现在有一个场景，我有一份数据存放在</a:t>
            </a:r>
            <a:r>
              <a:rPr lang="en-US" altLang="zh-CN">
                <a:sym typeface="+mn-ea"/>
              </a:rPr>
              <a:t>HDFS</a:t>
            </a:r>
            <a:r>
              <a:rPr lang="zh-CN" altLang="en-US">
                <a:sym typeface="+mn-ea"/>
              </a:rPr>
              <a:t>中，（</a:t>
            </a:r>
            <a:r>
              <a:rPr lang="en-US" altLang="zh-CN">
                <a:sym typeface="+mn-ea"/>
              </a:rPr>
              <a:t>x</a:t>
            </a:r>
            <a:r>
              <a:rPr lang="zh-CN" altLang="en-US">
                <a:sym typeface="+mn-ea"/>
              </a:rPr>
              <a:t>）现在需要这个数据被</a:t>
            </a:r>
            <a:r>
              <a:rPr lang="en-US" altLang="zh-CN">
                <a:sym typeface="+mn-ea"/>
              </a:rPr>
              <a:t>Hive</a:t>
            </a:r>
            <a:r>
              <a:rPr lang="zh-CN" altLang="en-US">
                <a:sym typeface="+mn-ea"/>
              </a:rPr>
              <a:t>所使用，那么我们有</a:t>
            </a:r>
            <a:r>
              <a:rPr lang="en-US" altLang="zh-CN">
                <a:sym typeface="+mn-ea"/>
              </a:rPr>
              <a:t>2</a:t>
            </a:r>
            <a:r>
              <a:rPr lang="zh-CN" altLang="en-US">
                <a:sym typeface="+mn-ea"/>
              </a:rPr>
              <a:t>种选择。（</a:t>
            </a:r>
            <a:r>
              <a:rPr lang="en-US" altLang="zh-CN">
                <a:sym typeface="+mn-ea"/>
              </a:rPr>
              <a:t>x</a:t>
            </a:r>
            <a:r>
              <a:rPr lang="zh-CN" altLang="en-US">
                <a:sym typeface="+mn-ea"/>
              </a:rP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 </a:t>
            </a:r>
            <a:r>
              <a:rPr lang="zh-CN" altLang="en-US"/>
              <a:t>将这个数据通过关联的形式，成为</a:t>
            </a:r>
            <a:r>
              <a:rPr lang="en-US" altLang="zh-CN"/>
              <a:t>Hive</a:t>
            </a:r>
            <a:r>
              <a:rPr lang="zh-CN" altLang="en-US"/>
              <a:t>的外部表</a:t>
            </a:r>
          </a:p>
          <a:p>
            <a:r>
              <a:rPr lang="en-US" altLang="zh-CN"/>
              <a:t>2. </a:t>
            </a:r>
            <a:r>
              <a:rPr lang="zh-CN" altLang="en-US"/>
              <a:t>将这个数据加载到</a:t>
            </a:r>
            <a:r>
              <a:rPr lang="en-US" altLang="zh-CN"/>
              <a:t>Hive</a:t>
            </a:r>
            <a:r>
              <a:rPr lang="zh-CN" altLang="en-US"/>
              <a:t>内成为内部表。</a:t>
            </a:r>
          </a:p>
          <a:p>
            <a:endParaRPr lang="zh-CN" altLang="en-US"/>
          </a:p>
          <a:p>
            <a:r>
              <a:rPr lang="zh-CN" altLang="en-US"/>
              <a:t>屏幕前的同学们，你们倾向于现在哪一种方式来完成这个需求呢？可以在弹幕回答一波。</a:t>
            </a:r>
          </a:p>
          <a:p>
            <a:endParaRPr lang="zh-CN" altLang="en-US"/>
          </a:p>
          <a:p>
            <a:r>
              <a:rPr lang="zh-CN" altLang="en-US">
                <a:sym typeface="+mn-ea"/>
              </a:rPr>
              <a:t>（</a:t>
            </a:r>
            <a:r>
              <a:rPr lang="en-US" altLang="zh-CN">
                <a:sym typeface="+mn-ea"/>
              </a:rPr>
              <a:t>x</a:t>
            </a:r>
            <a:r>
              <a:rPr lang="zh-CN" altLang="en-US">
                <a:sym typeface="+mn-ea"/>
              </a:rPr>
              <a:t>）</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hasCustomPrompt="1"/>
          </p:nvPr>
        </p:nvSpPr>
        <p:spPr>
          <a:xfrm>
            <a:off x="838200" y="2244725"/>
            <a:ext cx="10541000" cy="1158875"/>
          </a:xfrm>
          <a:prstGeom prst="rect">
            <a:avLst/>
          </a:prstGeom>
        </p:spPr>
        <p:txBody>
          <a:bodyPr anchor="ctr"/>
          <a:lstStyle>
            <a:lvl1pPr algn="ctr">
              <a:defRPr sz="7200" b="0" i="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kumimoji="1" lang="zh-CN" altLang="en-US" dirty="0"/>
              <a:t>主标题</a:t>
            </a:r>
          </a:p>
        </p:txBody>
      </p:sp>
      <p:sp>
        <p:nvSpPr>
          <p:cNvPr id="8"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副标题内容，如若没有可以删除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8"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806306" y="968974"/>
            <a:ext cx="1228476" cy="528956"/>
            <a:chOff x="852891" y="1026849"/>
            <a:chExt cx="1228476" cy="528956"/>
          </a:xfrm>
        </p:grpSpPr>
        <p:sp>
          <p:nvSpPr>
            <p:cNvPr id="8" name="矩形 7"/>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 name="图形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1"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a:t>
              </a:r>
            </a:p>
          </p:txBody>
        </p:sp>
      </p:grpSp>
      <p:sp>
        <p:nvSpPr>
          <p:cNvPr id="12"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3"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p:cNvGrpSpPr/>
          <p:nvPr userDrawn="1"/>
        </p:nvGrpSpPr>
        <p:grpSpPr>
          <a:xfrm>
            <a:off x="806306" y="968974"/>
            <a:ext cx="1228476" cy="528956"/>
            <a:chOff x="852891" y="1026849"/>
            <a:chExt cx="1228476" cy="528956"/>
          </a:xfrm>
        </p:grpSpPr>
        <p:sp>
          <p:nvSpPr>
            <p:cNvPr id="9" name="矩形 8"/>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六边形 9"/>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1" name="图形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2"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步骤</a:t>
              </a:r>
            </a:p>
          </p:txBody>
        </p:sp>
      </p:grpSp>
      <p:sp>
        <p:nvSpPr>
          <p:cNvPr id="13"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4"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grpSp>
        <p:nvGrpSpPr>
          <p:cNvPr id="10" name="组合 9"/>
          <p:cNvGrpSpPr/>
          <p:nvPr userDrawn="1"/>
        </p:nvGrpSpPr>
        <p:grpSpPr>
          <a:xfrm>
            <a:off x="806306" y="968974"/>
            <a:ext cx="1228476" cy="528956"/>
            <a:chOff x="852891" y="1026849"/>
            <a:chExt cx="1228476" cy="528956"/>
          </a:xfrm>
        </p:grpSpPr>
        <p:sp>
          <p:nvSpPr>
            <p:cNvPr id="11" name="矩形 10"/>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六边形 11"/>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3" name="图形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4"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练习</a:t>
              </a:r>
            </a:p>
          </p:txBody>
        </p:sp>
      </p:grpSp>
      <p:sp>
        <p:nvSpPr>
          <p:cNvPr id="15"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6"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13" name="组合 12"/>
          <p:cNvGrpSpPr/>
          <p:nvPr userDrawn="1"/>
        </p:nvGrpSpPr>
        <p:grpSpPr>
          <a:xfrm>
            <a:off x="806306" y="968974"/>
            <a:ext cx="1228476" cy="528956"/>
            <a:chOff x="852891" y="1026849"/>
            <a:chExt cx="1228476" cy="528956"/>
          </a:xfrm>
        </p:grpSpPr>
        <p:sp>
          <p:nvSpPr>
            <p:cNvPr id="14" name="矩形 13"/>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6" name="图形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7"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互动</a:t>
              </a:r>
            </a:p>
          </p:txBody>
        </p:sp>
      </p:grpSp>
      <p:sp>
        <p:nvSpPr>
          <p:cNvPr id="18"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9"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12" name="组合 11"/>
          <p:cNvGrpSpPr/>
          <p:nvPr userDrawn="1"/>
        </p:nvGrpSpPr>
        <p:grpSpPr>
          <a:xfrm>
            <a:off x="806306" y="968974"/>
            <a:ext cx="1228476" cy="528956"/>
            <a:chOff x="852891" y="1026849"/>
            <a:chExt cx="1228476" cy="528956"/>
          </a:xfrm>
        </p:grpSpPr>
        <p:sp>
          <p:nvSpPr>
            <p:cNvPr id="13" name="矩形 12"/>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5" name="图形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6"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拓展</a:t>
              </a:r>
            </a:p>
          </p:txBody>
        </p:sp>
      </p:grpSp>
      <p:sp>
        <p:nvSpPr>
          <p:cNvPr id="17"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8"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六边形 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1"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12" name="六边形 11"/>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六边形 12"/>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9"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组合 9"/>
          <p:cNvGrpSpPr/>
          <p:nvPr userDrawn="1"/>
        </p:nvGrpSpPr>
        <p:grpSpPr>
          <a:xfrm>
            <a:off x="710880" y="1928702"/>
            <a:ext cx="3587349" cy="3036721"/>
            <a:chOff x="864135" y="2246295"/>
            <a:chExt cx="3587349" cy="3036721"/>
          </a:xfrm>
        </p:grpSpPr>
        <p:sp>
          <p:nvSpPr>
            <p:cNvPr id="11" name="椭圆 10"/>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椭圆 11"/>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椭圆 12"/>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椭圆 13"/>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椭圆 14"/>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椭圆 15"/>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8"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7" name="矩形 6"/>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8"/>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9"/>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矩形 10"/>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矩形 11"/>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4"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15" name="矩形 1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竖排标题与文本">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5015880" y="908720"/>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5015880" y="908720"/>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8"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806306" y="968974"/>
            <a:ext cx="1228476" cy="528956"/>
            <a:chOff x="852891" y="1026849"/>
            <a:chExt cx="1228476" cy="528956"/>
          </a:xfrm>
        </p:grpSpPr>
        <p:sp>
          <p:nvSpPr>
            <p:cNvPr id="8" name="矩形 7"/>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 name="图形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1"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a:t>
              </a:r>
            </a:p>
          </p:txBody>
        </p:sp>
      </p:grpSp>
      <p:sp>
        <p:nvSpPr>
          <p:cNvPr id="12"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3"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p:cNvGrpSpPr/>
          <p:nvPr userDrawn="1"/>
        </p:nvGrpSpPr>
        <p:grpSpPr>
          <a:xfrm>
            <a:off x="806306" y="968974"/>
            <a:ext cx="1228476" cy="528956"/>
            <a:chOff x="852891" y="1026849"/>
            <a:chExt cx="1228476" cy="528956"/>
          </a:xfrm>
        </p:grpSpPr>
        <p:sp>
          <p:nvSpPr>
            <p:cNvPr id="9" name="矩形 8"/>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六边形 9"/>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1" name="图形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2"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步骤</a:t>
              </a:r>
            </a:p>
          </p:txBody>
        </p:sp>
      </p:grpSp>
      <p:sp>
        <p:nvSpPr>
          <p:cNvPr id="13"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4"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grpSp>
        <p:nvGrpSpPr>
          <p:cNvPr id="10" name="组合 9"/>
          <p:cNvGrpSpPr/>
          <p:nvPr userDrawn="1"/>
        </p:nvGrpSpPr>
        <p:grpSpPr>
          <a:xfrm>
            <a:off x="806306" y="968974"/>
            <a:ext cx="1228476" cy="528956"/>
            <a:chOff x="852891" y="1026849"/>
            <a:chExt cx="1228476" cy="528956"/>
          </a:xfrm>
        </p:grpSpPr>
        <p:sp>
          <p:nvSpPr>
            <p:cNvPr id="11" name="矩形 10"/>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六边形 11"/>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3" name="图形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4"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练习</a:t>
              </a:r>
            </a:p>
          </p:txBody>
        </p:sp>
      </p:grpSp>
      <p:sp>
        <p:nvSpPr>
          <p:cNvPr id="15"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6"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13" name="组合 12"/>
          <p:cNvGrpSpPr/>
          <p:nvPr userDrawn="1"/>
        </p:nvGrpSpPr>
        <p:grpSpPr>
          <a:xfrm>
            <a:off x="806306" y="968974"/>
            <a:ext cx="1228476" cy="528956"/>
            <a:chOff x="852891" y="1026849"/>
            <a:chExt cx="1228476" cy="528956"/>
          </a:xfrm>
        </p:grpSpPr>
        <p:sp>
          <p:nvSpPr>
            <p:cNvPr id="14" name="矩形 13"/>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6" name="图形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7"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互动</a:t>
              </a:r>
            </a:p>
          </p:txBody>
        </p:sp>
      </p:grpSp>
      <p:sp>
        <p:nvSpPr>
          <p:cNvPr id="18"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9"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12" name="组合 11"/>
          <p:cNvGrpSpPr/>
          <p:nvPr userDrawn="1"/>
        </p:nvGrpSpPr>
        <p:grpSpPr>
          <a:xfrm>
            <a:off x="806306" y="968974"/>
            <a:ext cx="1228476" cy="528956"/>
            <a:chOff x="852891" y="1026849"/>
            <a:chExt cx="1228476" cy="528956"/>
          </a:xfrm>
        </p:grpSpPr>
        <p:sp>
          <p:nvSpPr>
            <p:cNvPr id="13" name="矩形 12"/>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5" name="图形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6"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拓展</a:t>
              </a:r>
            </a:p>
          </p:txBody>
        </p:sp>
      </p:grpSp>
      <p:sp>
        <p:nvSpPr>
          <p:cNvPr id="17"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8"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六边形 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1"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12" name="六边形 11"/>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六边形 12"/>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9"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组合 9"/>
          <p:cNvGrpSpPr/>
          <p:nvPr userDrawn="1"/>
        </p:nvGrpSpPr>
        <p:grpSpPr>
          <a:xfrm>
            <a:off x="710880" y="1928702"/>
            <a:ext cx="3587349" cy="3036721"/>
            <a:chOff x="864135" y="2246295"/>
            <a:chExt cx="3587349" cy="3036721"/>
          </a:xfrm>
        </p:grpSpPr>
        <p:sp>
          <p:nvSpPr>
            <p:cNvPr id="11" name="椭圆 10"/>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椭圆 11"/>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椭圆 12"/>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椭圆 13"/>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椭圆 14"/>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椭圆 15"/>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8"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7" name="矩形 6"/>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8"/>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9"/>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矩形 10"/>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矩形 11"/>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4"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15" name="矩形 1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竖排标题与文本">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6" Type="http://schemas.openxmlformats.org/officeDocument/2006/relationships/image" Target="../media/image4.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theme" Target="../theme/theme10.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96.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4.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4.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19"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六边形 19"/>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六边形 20"/>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2" name="六边形 21"/>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六边形 22"/>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4" name="六边形 23"/>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5" name="六边形 24"/>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6" name="六边形 25"/>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7"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28" name="矩形 27"/>
          <p:cNvSpPr/>
          <p:nvPr userDrawn="1"/>
        </p:nvSpPr>
        <p:spPr>
          <a:xfrm>
            <a:off x="4504267" y="260138"/>
            <a:ext cx="7687727" cy="414020"/>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多一句没有，少一句不行，用更短时间，教会更实用的技术！</a:t>
            </a:r>
          </a:p>
        </p:txBody>
      </p:sp>
      <p:sp>
        <p:nvSpPr>
          <p:cNvPr id="29" name="矩形 28"/>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4" name="矩形 33"/>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35"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36" name="矩形 35"/>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2126595" y="2260317"/>
            <a:ext cx="2280944" cy="1168683"/>
            <a:chOff x="1984355" y="1223746"/>
            <a:chExt cx="2280944" cy="1168683"/>
          </a:xfrm>
        </p:grpSpPr>
        <p:sp>
          <p:nvSpPr>
            <p:cNvPr id="10" name="文本框 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目录</a:t>
              </a:r>
            </a:p>
          </p:txBody>
        </p:sp>
        <p:sp>
          <p:nvSpPr>
            <p:cNvPr id="11" name="文本框 1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Contents</a:t>
              </a:r>
              <a:endParaRPr lang="zh-CN" altLang="en-US"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六边形 12"/>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28" name="矩形 27"/>
          <p:cNvSpPr/>
          <p:nvPr userDrawn="1"/>
        </p:nvSpPr>
        <p:spPr>
          <a:xfrm>
            <a:off x="4504267" y="260138"/>
            <a:ext cx="7687727" cy="414020"/>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多一句没有，少一句不行，用更短时间，教会更实用的技术！</a:t>
            </a:r>
          </a:p>
        </p:txBody>
      </p:sp>
      <p:sp>
        <p:nvSpPr>
          <p:cNvPr id="29" name="矩形 28"/>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4" name="矩形 33"/>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35"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36" name="矩形 35"/>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2126595" y="2260317"/>
            <a:ext cx="2280944" cy="1168683"/>
            <a:chOff x="1984355" y="1223746"/>
            <a:chExt cx="2280944" cy="1168683"/>
          </a:xfrm>
        </p:grpSpPr>
        <p:sp>
          <p:nvSpPr>
            <p:cNvPr id="10" name="文本框 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目录</a:t>
              </a:r>
            </a:p>
          </p:txBody>
        </p:sp>
        <p:sp>
          <p:nvSpPr>
            <p:cNvPr id="11" name="文本框 1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Contents</a:t>
              </a:r>
              <a:endParaRPr lang="zh-CN" altLang="en-US"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六边形 12"/>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0.xml"/><Relationship Id="rId1" Type="http://schemas.openxmlformats.org/officeDocument/2006/relationships/tags" Target="../tags/tag20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8" Type="http://schemas.openxmlformats.org/officeDocument/2006/relationships/tags" Target="../tags/tag217.xml"/><Relationship Id="rId3" Type="http://schemas.openxmlformats.org/officeDocument/2006/relationships/tags" Target="../tags/tag212.xml"/><Relationship Id="rId7" Type="http://schemas.openxmlformats.org/officeDocument/2006/relationships/tags" Target="../tags/tag216.xml"/><Relationship Id="rId12" Type="http://schemas.openxmlformats.org/officeDocument/2006/relationships/image" Target="../media/image11.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slideLayout" Target="../slideLayouts/slideLayout3.xml"/><Relationship Id="rId5" Type="http://schemas.openxmlformats.org/officeDocument/2006/relationships/tags" Target="../tags/tag214.xml"/><Relationship Id="rId10" Type="http://schemas.openxmlformats.org/officeDocument/2006/relationships/tags" Target="../tags/tag219.xml"/><Relationship Id="rId4" Type="http://schemas.openxmlformats.org/officeDocument/2006/relationships/tags" Target="../tags/tag213.xml"/><Relationship Id="rId9" Type="http://schemas.openxmlformats.org/officeDocument/2006/relationships/tags" Target="../tags/tag2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0.xml"/><Relationship Id="rId1" Type="http://schemas.openxmlformats.org/officeDocument/2006/relationships/tags" Target="../tags/tag220.xml"/></Relationships>
</file>

<file path=ppt/slides/_rels/slide105.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slideLayout" Target="../slideLayouts/slideLayout10.xml"/><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tags" Target="../tags/tag232.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5" Type="http://schemas.openxmlformats.org/officeDocument/2006/relationships/tags" Target="../tags/tag225.xml"/><Relationship Id="rId10" Type="http://schemas.openxmlformats.org/officeDocument/2006/relationships/tags" Target="../tags/tag230.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image" Target="../media/image15.png"/></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8" Type="http://schemas.openxmlformats.org/officeDocument/2006/relationships/tags" Target="../tags/tag240.xml"/><Relationship Id="rId3" Type="http://schemas.openxmlformats.org/officeDocument/2006/relationships/tags" Target="../tags/tag235.xml"/><Relationship Id="rId7" Type="http://schemas.openxmlformats.org/officeDocument/2006/relationships/tags" Target="../tags/tag239.xml"/><Relationship Id="rId12" Type="http://schemas.openxmlformats.org/officeDocument/2006/relationships/image" Target="../media/image11.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slideLayout" Target="../slideLayouts/slideLayout3.xml"/><Relationship Id="rId5" Type="http://schemas.openxmlformats.org/officeDocument/2006/relationships/tags" Target="../tags/tag237.xml"/><Relationship Id="rId10" Type="http://schemas.openxmlformats.org/officeDocument/2006/relationships/tags" Target="../tags/tag242.xml"/><Relationship Id="rId4" Type="http://schemas.openxmlformats.org/officeDocument/2006/relationships/tags" Target="../tags/tag236.xml"/><Relationship Id="rId9" Type="http://schemas.openxmlformats.org/officeDocument/2006/relationships/tags" Target="../tags/tag24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245.xml"/><Relationship Id="rId7" Type="http://schemas.openxmlformats.org/officeDocument/2006/relationships/slideLayout" Target="../slideLayouts/slideLayout10.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s>
</file>

<file path=ppt/slides/_rels/slide1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49.xml"/></Relationships>
</file>

<file path=ppt/slides/_rels/slide1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52.xml"/><Relationship Id="rId7" Type="http://schemas.openxmlformats.org/officeDocument/2006/relationships/slideLayout" Target="../slideLayouts/slideLayout3.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57.xml"/><Relationship Id="rId1" Type="http://schemas.openxmlformats.org/officeDocument/2006/relationships/tags" Target="../tags/tag256.xml"/><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0.xml"/><Relationship Id="rId1" Type="http://schemas.openxmlformats.org/officeDocument/2006/relationships/tags" Target="../tags/tag2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5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61.xml"/><Relationship Id="rId7" Type="http://schemas.openxmlformats.org/officeDocument/2006/relationships/slideLayout" Target="../slideLayouts/slideLayout3.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7.xml.rels><?xml version="1.0" encoding="UTF-8" standalone="yes"?>
<Relationships xmlns="http://schemas.openxmlformats.org/package/2006/relationships"><Relationship Id="rId3" Type="http://schemas.openxmlformats.org/officeDocument/2006/relationships/tags" Target="../tags/tag267.xml"/><Relationship Id="rId7" Type="http://schemas.openxmlformats.org/officeDocument/2006/relationships/image" Target="../media/image75.pn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1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70.xml"/><Relationship Id="rId7" Type="http://schemas.openxmlformats.org/officeDocument/2006/relationships/slideLayout" Target="../slideLayouts/slideLayout3.xml"/><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76.xml"/><Relationship Id="rId7" Type="http://schemas.openxmlformats.org/officeDocument/2006/relationships/slideLayout" Target="../slideLayouts/slideLayout3.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7.png"/><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82.xml"/><Relationship Id="rId7" Type="http://schemas.openxmlformats.org/officeDocument/2006/relationships/slideLayout" Target="../slideLayouts/slideLayout3.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0.xml"/><Relationship Id="rId1" Type="http://schemas.openxmlformats.org/officeDocument/2006/relationships/tags" Target="../tags/tag286.xml"/></Relationships>
</file>

<file path=ppt/slides/_rels/slide1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10.xml"/><Relationship Id="rId1" Type="http://schemas.openxmlformats.org/officeDocument/2006/relationships/tags" Target="../tags/tag28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11.png"/><Relationship Id="rId5" Type="http://schemas.openxmlformats.org/officeDocument/2006/relationships/slideLayout" Target="../slideLayouts/slideLayout3.xml"/><Relationship Id="rId4" Type="http://schemas.openxmlformats.org/officeDocument/2006/relationships/tags" Target="../tags/tag291.xml"/></Relationships>
</file>

<file path=ppt/slides/_rels/slide15.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1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slideLayout" Target="../slideLayouts/slideLayout29.xml"/><Relationship Id="rId5" Type="http://schemas.openxmlformats.org/officeDocument/2006/relationships/tags" Target="../tags/tag28.xml"/><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4.xml"/><Relationship Id="rId1" Type="http://schemas.openxmlformats.org/officeDocument/2006/relationships/tags" Target="../tags/tag292.xml"/></Relationships>
</file>

<file path=ppt/slides/_rels/slide152.xml.rels><?xml version="1.0" encoding="UTF-8" standalone="yes"?>
<Relationships xmlns="http://schemas.openxmlformats.org/package/2006/relationships"><Relationship Id="rId3" Type="http://schemas.openxmlformats.org/officeDocument/2006/relationships/tags" Target="../tags/tag295.xml"/><Relationship Id="rId7" Type="http://schemas.openxmlformats.org/officeDocument/2006/relationships/image" Target="../media/image80.png"/><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96.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97.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98.xml"/></Relationships>
</file>

<file path=ppt/slides/_rels/slide158.xml.rels><?xml version="1.0" encoding="UTF-8" standalone="yes"?>
<Relationships xmlns="http://schemas.openxmlformats.org/package/2006/relationships"><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image" Target="../media/image11.png"/><Relationship Id="rId5" Type="http://schemas.openxmlformats.org/officeDocument/2006/relationships/slideLayout" Target="../slideLayouts/slideLayout3.xml"/><Relationship Id="rId4" Type="http://schemas.openxmlformats.org/officeDocument/2006/relationships/tags" Target="../tags/tag30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03.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04.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05.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06.xml"/></Relationships>
</file>

<file path=ppt/slides/_rels/slide16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09.xml"/><Relationship Id="rId7" Type="http://schemas.openxmlformats.org/officeDocument/2006/relationships/slideLayout" Target="../slideLayouts/slideLayout3.xml"/><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tags" Target="../tags/tag312.xml"/><Relationship Id="rId5" Type="http://schemas.openxmlformats.org/officeDocument/2006/relationships/tags" Target="../tags/tag311.xml"/><Relationship Id="rId4" Type="http://schemas.openxmlformats.org/officeDocument/2006/relationships/tags" Target="../tags/tag31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1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5.xml"/></Relationships>
</file>

<file path=ppt/slides/_rels/slide1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0.xml"/><Relationship Id="rId1" Type="http://schemas.openxmlformats.org/officeDocument/2006/relationships/tags" Target="../tags/tag34.xml"/></Relationships>
</file>

<file path=ppt/slides/_rels/slide1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1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15.xml"/><Relationship Id="rId7" Type="http://schemas.openxmlformats.org/officeDocument/2006/relationships/slideLayout" Target="../slideLayouts/slideLayout3.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0.xml"/><Relationship Id="rId1" Type="http://schemas.openxmlformats.org/officeDocument/2006/relationships/tags" Target="../tags/tag3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321.xml"/><Relationship Id="rId7" Type="http://schemas.openxmlformats.org/officeDocument/2006/relationships/slideLayout" Target="../slideLayouts/slideLayout3.xml"/><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1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1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1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4.xml"/></Relationships>
</file>

<file path=ppt/slides/_rels/slide1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1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194.xml.rels><?xml version="1.0" encoding="UTF-8" standalone="yes"?>
<Relationships xmlns="http://schemas.openxmlformats.org/package/2006/relationships"><Relationship Id="rId8" Type="http://schemas.openxmlformats.org/officeDocument/2006/relationships/tags" Target="../tags/tag332.xml"/><Relationship Id="rId3" Type="http://schemas.openxmlformats.org/officeDocument/2006/relationships/tags" Target="../tags/tag327.xml"/><Relationship Id="rId7" Type="http://schemas.openxmlformats.org/officeDocument/2006/relationships/tags" Target="../tags/tag331.xml"/><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image" Target="../media/image11.png"/><Relationship Id="rId5" Type="http://schemas.openxmlformats.org/officeDocument/2006/relationships/tags" Target="../tags/tag329.xml"/><Relationship Id="rId10" Type="http://schemas.openxmlformats.org/officeDocument/2006/relationships/slideLayout" Target="../slideLayouts/slideLayout3.xml"/><Relationship Id="rId4" Type="http://schemas.openxmlformats.org/officeDocument/2006/relationships/tags" Target="../tags/tag328.xml"/><Relationship Id="rId9" Type="http://schemas.openxmlformats.org/officeDocument/2006/relationships/tags" Target="../tags/tag33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www.finebi.com/" TargetMode="External"/><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22.png"/><Relationship Id="rId4" Type="http://schemas.openxmlformats.org/officeDocument/2006/relationships/image" Target="../media/image21.png"/></Relationships>
</file>

<file path=ppt/slides/_rels/slide20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4.xml"/></Relationships>
</file>

<file path=ppt/slides/_rels/slide2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4.xml"/></Relationships>
</file>

<file path=ppt/slides/_rels/slide2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4.xml"/></Relationships>
</file>

<file path=ppt/slides/_rels/slide204.xml.rels><?xml version="1.0" encoding="UTF-8" standalone="yes"?>
<Relationships xmlns="http://schemas.openxmlformats.org/package/2006/relationships"><Relationship Id="rId2" Type="http://schemas.openxmlformats.org/officeDocument/2006/relationships/hyperlink" Target="FineBI&#19982;Hive&#38598;&#25104;&#30340;&#23448;&#26041;&#25991;&#26723;&#65306;https:/help.fanruan.com/finebi/doc-view-301.html" TargetMode="External"/><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2.xml"/><Relationship Id="rId7" Type="http://schemas.openxmlformats.org/officeDocument/2006/relationships/image" Target="../media/image23.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21.png"/><Relationship Id="rId5" Type="http://schemas.openxmlformats.org/officeDocument/2006/relationships/slideLayout" Target="../slideLayouts/slideLayout10.xml"/><Relationship Id="rId4" Type="http://schemas.openxmlformats.org/officeDocument/2006/relationships/tags" Target="../tags/tag43.xml"/><Relationship Id="rId9" Type="http://schemas.openxmlformats.org/officeDocument/2006/relationships/image" Target="../media/image25.png"/></Relationships>
</file>

<file path=ppt/slides/_rels/slide2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4.xml"/></Relationships>
</file>

<file path=ppt/slides/_rels/slide2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4.xml"/></Relationships>
</file>

<file path=ppt/slides/_rels/slide2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4.xml"/></Relationships>
</file>

<file path=ppt/slides/_rels/slide2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2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27.png"/><Relationship Id="rId4" Type="http://schemas.openxmlformats.org/officeDocument/2006/relationships/image" Target="../media/image26.png"/></Relationships>
</file>

<file path=ppt/slides/_rels/slide2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8" Type="http://schemas.openxmlformats.org/officeDocument/2006/relationships/tags" Target="../tags/tag341.xml"/><Relationship Id="rId3" Type="http://schemas.openxmlformats.org/officeDocument/2006/relationships/tags" Target="../tags/tag336.xml"/><Relationship Id="rId7" Type="http://schemas.openxmlformats.org/officeDocument/2006/relationships/tags" Target="../tags/tag340.xml"/><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tags" Target="../tags/tag339.xml"/><Relationship Id="rId11" Type="http://schemas.openxmlformats.org/officeDocument/2006/relationships/image" Target="../media/image11.png"/><Relationship Id="rId5" Type="http://schemas.openxmlformats.org/officeDocument/2006/relationships/tags" Target="../tags/tag338.xml"/><Relationship Id="rId10" Type="http://schemas.openxmlformats.org/officeDocument/2006/relationships/slideLayout" Target="../slideLayouts/slideLayout3.xml"/><Relationship Id="rId4" Type="http://schemas.openxmlformats.org/officeDocument/2006/relationships/tags" Target="../tags/tag337.xml"/><Relationship Id="rId9" Type="http://schemas.openxmlformats.org/officeDocument/2006/relationships/tags" Target="../tags/tag342.xml"/></Relationships>
</file>

<file path=ppt/slides/_rels/slide2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0.xml"/><Relationship Id="rId1" Type="http://schemas.openxmlformats.org/officeDocument/2006/relationships/tags" Target="../tags/tag343.xml"/></Relationships>
</file>

<file path=ppt/slides/_rels/slide22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4.xml"/></Relationships>
</file>

<file path=ppt/slides/_rels/slide22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4.xml"/></Relationships>
</file>

<file path=ppt/slides/_rels/slide2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4.xml"/></Relationships>
</file>

<file path=ppt/slides/_rels/slide2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2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4.xml"/></Relationships>
</file>

<file path=ppt/slides/_rels/slide23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4.xml"/></Relationships>
</file>

<file path=ppt/slides/_rels/slide23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4.xml"/></Relationships>
</file>

<file path=ppt/slides/_rels/slide23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4.xml"/></Relationships>
</file>

<file path=ppt/slides/_rels/slide2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4.xml"/></Relationships>
</file>

<file path=ppt/slides/_rels/slide23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4.xml"/></Relationships>
</file>

<file path=ppt/slides/_rels/slide2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4.xml"/></Relationships>
</file>

<file path=ppt/slides/_rels/slide2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30.png"/><Relationship Id="rId4" Type="http://schemas.openxmlformats.org/officeDocument/2006/relationships/image" Target="../media/image29.png"/></Relationships>
</file>

<file path=ppt/slides/_rels/slide24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4.xml"/></Relationships>
</file>

<file path=ppt/slides/_rels/slide24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4.xml"/></Relationships>
</file>

<file path=ppt/slides/_rels/slide2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4.xml"/></Relationships>
</file>

<file path=ppt/slides/_rels/slide24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4.xml"/></Relationships>
</file>

<file path=ppt/slides/_rels/slide24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4.xml"/></Relationships>
</file>

<file path=ppt/slides/_rels/slide24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4.xml"/></Relationships>
</file>

<file path=ppt/slides/_rels/slide24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4.xml"/></Relationships>
</file>

<file path=ppt/slides/_rels/slide24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4.xml"/></Relationships>
</file>

<file path=ppt/slides/_rels/slide24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4.xml"/></Relationships>
</file>

<file path=ppt/slides/_rels/slide2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7.xml"/><Relationship Id="rId1" Type="http://schemas.openxmlformats.org/officeDocument/2006/relationships/tags" Target="../tags/tag49.xml"/></Relationships>
</file>

<file path=ppt/slides/_rels/slide2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4.xml"/></Relationships>
</file>

<file path=ppt/slides/_rels/slide25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4.xml"/></Relationships>
</file>

<file path=ppt/slides/_rels/slide25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4.xml"/></Relationships>
</file>

<file path=ppt/slides/_rels/slide2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4.xml"/></Relationships>
</file>

<file path=ppt/slides/_rels/slide25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4.xml"/></Relationships>
</file>

<file path=ppt/slides/_rels/slide25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4.xml"/></Relationships>
</file>

<file path=ppt/slides/_rels/slide25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4.xml"/></Relationships>
</file>

<file path=ppt/slides/_rels/slide25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4.xml"/></Relationships>
</file>

<file path=ppt/slides/_rels/slide2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4.xml"/></Relationships>
</file>

<file path=ppt/slides/_rels/slide2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tags" Target="../tags/tag57.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11.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slideLayout" Target="../slideLayouts/slideLayout29.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s>
</file>

<file path=ppt/slides/_rels/slide26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4.xml"/></Relationships>
</file>

<file path=ppt/slides/_rels/slide26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4.xml"/></Relationships>
</file>

<file path=ppt/slides/_rels/slide26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4.xml"/></Relationships>
</file>

<file path=ppt/slides/_rels/slide26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4.xml"/></Relationships>
</file>

<file path=ppt/slides/_rels/slide26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4.xml"/></Relationships>
</file>

<file path=ppt/slides/_rels/slide26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4.xml"/></Relationships>
</file>

<file path=ppt/slides/_rels/slide26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4.xml"/></Relationships>
</file>

<file path=ppt/slides/_rels/slide26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4.xml"/></Relationships>
</file>

<file path=ppt/slides/_rels/slide26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4.xml"/></Relationships>
</file>

<file path=ppt/slides/_rels/slide26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4.xml"/></Relationships>
</file>

<file path=ppt/slides/_rels/slide27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4.xml"/></Relationships>
</file>

<file path=ppt/slides/_rels/slide2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4.xml"/></Relationships>
</file>

<file path=ppt/slides/_rels/slide27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31.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0.xml"/><Relationship Id="rId1" Type="http://schemas.openxmlformats.org/officeDocument/2006/relationships/tags" Target="../tags/tag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0.xml"/><Relationship Id="rId1" Type="http://schemas.openxmlformats.org/officeDocument/2006/relationships/tags" Target="../tags/tag6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0.xml"/><Relationship Id="rId1" Type="http://schemas.openxmlformats.org/officeDocument/2006/relationships/tags" Target="../tags/tag6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25.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39.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11.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slideLayout" Target="../slideLayouts/slideLayout3.xml"/><Relationship Id="rId5" Type="http://schemas.openxmlformats.org/officeDocument/2006/relationships/tags" Target="../tags/tag74.xml"/><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tags" Target="../tags/tag8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tags" Target="../tags/tag83.xml"/><Relationship Id="rId7" Type="http://schemas.openxmlformats.org/officeDocument/2006/relationships/tags" Target="../tags/tag87.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5" Type="http://schemas.openxmlformats.org/officeDocument/2006/relationships/tags" Target="../tags/tag85.xml"/><Relationship Id="rId10" Type="http://schemas.openxmlformats.org/officeDocument/2006/relationships/image" Target="../media/image48.png"/><Relationship Id="rId4" Type="http://schemas.openxmlformats.org/officeDocument/2006/relationships/tags" Target="../tags/tag84.xml"/><Relationship Id="rId9" Type="http://schemas.openxmlformats.org/officeDocument/2006/relationships/notesSlide" Target="../notesSlides/notesSlide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8" Type="http://schemas.openxmlformats.org/officeDocument/2006/relationships/tags" Target="../tags/tag95.xml"/><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image" Target="../media/image11.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slideLayout" Target="../slideLayouts/slideLayout3.xml"/><Relationship Id="rId5" Type="http://schemas.openxmlformats.org/officeDocument/2006/relationships/tags" Target="../tags/tag92.xml"/><Relationship Id="rId10" Type="http://schemas.openxmlformats.org/officeDocument/2006/relationships/tags" Target="../tags/tag97.xml"/><Relationship Id="rId4" Type="http://schemas.openxmlformats.org/officeDocument/2006/relationships/tags" Target="../tags/tag91.xml"/><Relationship Id="rId9" Type="http://schemas.openxmlformats.org/officeDocument/2006/relationships/tags" Target="../tags/tag9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0.xml"/><Relationship Id="rId1" Type="http://schemas.openxmlformats.org/officeDocument/2006/relationships/tags" Target="../tags/tag9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49.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0.xml"/><Relationship Id="rId1" Type="http://schemas.openxmlformats.org/officeDocument/2006/relationships/tags" Target="../tags/tag101.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0.xml"/><Relationship Id="rId1" Type="http://schemas.openxmlformats.org/officeDocument/2006/relationships/tags" Target="../tags/tag10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1.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notesSlide" Target="../notesSlides/notesSlide11.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slideLayout" Target="../slideLayouts/slideLayout29.xml"/><Relationship Id="rId5" Type="http://schemas.openxmlformats.org/officeDocument/2006/relationships/tags" Target="../tags/tag107.xml"/><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0.xml"/><Relationship Id="rId1" Type="http://schemas.openxmlformats.org/officeDocument/2006/relationships/tags" Target="../tags/tag113.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0.xml"/><Relationship Id="rId1" Type="http://schemas.openxmlformats.org/officeDocument/2006/relationships/tags" Target="../tags/tag116.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62.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image" Target="../media/image11.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slideLayout" Target="../slideLayouts/slideLayout29.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3.xml.rels><?xml version="1.0" encoding="UTF-8" standalone="yes"?>
<Relationships xmlns="http://schemas.openxmlformats.org/package/2006/relationships"><Relationship Id="rId8" Type="http://schemas.openxmlformats.org/officeDocument/2006/relationships/tags" Target="../tags/tag139.xml"/><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image" Target="../media/image63.png"/><Relationship Id="rId5" Type="http://schemas.openxmlformats.org/officeDocument/2006/relationships/tags" Target="../tags/tag136.xml"/><Relationship Id="rId10" Type="http://schemas.openxmlformats.org/officeDocument/2006/relationships/slideLayout" Target="../slideLayouts/slideLayout44.xml"/><Relationship Id="rId4" Type="http://schemas.openxmlformats.org/officeDocument/2006/relationships/tags" Target="../tags/tag135.xml"/><Relationship Id="rId9" Type="http://schemas.openxmlformats.org/officeDocument/2006/relationships/tags" Target="../tags/tag140.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44.xml"/><Relationship Id="rId1" Type="http://schemas.openxmlformats.org/officeDocument/2006/relationships/tags" Target="../tags/tag141.xml"/><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image" Target="../media/image66.png"/><Relationship Id="rId4"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tags" Target="../tags/tag149.xml"/><Relationship Id="rId7" Type="http://schemas.openxmlformats.org/officeDocument/2006/relationships/image" Target="../media/image66.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slideLayout" Target="../slideLayouts/slideLayout10.xml"/><Relationship Id="rId5" Type="http://schemas.openxmlformats.org/officeDocument/2006/relationships/tags" Target="../tags/tag151.xml"/><Relationship Id="rId4" Type="http://schemas.openxmlformats.org/officeDocument/2006/relationships/tags" Target="../tags/tag150.xml"/></Relationships>
</file>

<file path=ppt/slides/_rels/slide79.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image" Target="../media/image66.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slideLayout" Target="../slideLayouts/slideLayout10.xml"/><Relationship Id="rId5" Type="http://schemas.openxmlformats.org/officeDocument/2006/relationships/tags" Target="../tags/tag156.xml"/><Relationship Id="rId4" Type="http://schemas.openxmlformats.org/officeDocument/2006/relationships/tags" Target="../tags/tag155.xml"/></Relationships>
</file>

<file path=ppt/slides/_rels/slide8.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11.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notesSlide" Target="../notesSlides/notesSlide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29.xml"/><Relationship Id="rId5" Type="http://schemas.openxmlformats.org/officeDocument/2006/relationships/tags" Target="../tags/tag1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0.xml"/><Relationship Id="rId1" Type="http://schemas.openxmlformats.org/officeDocument/2006/relationships/tags" Target="../tags/tag157.xml"/></Relationships>
</file>

<file path=ppt/slides/_rels/slide82.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68.png"/><Relationship Id="rId5" Type="http://schemas.openxmlformats.org/officeDocument/2006/relationships/slideLayout" Target="../slideLayouts/slideLayout10.xml"/><Relationship Id="rId4" Type="http://schemas.openxmlformats.org/officeDocument/2006/relationships/tags" Target="../tags/tag161.xml"/></Relationships>
</file>

<file path=ppt/slides/_rels/slide83.xml.rels><?xml version="1.0" encoding="UTF-8" standalone="yes"?>
<Relationships xmlns="http://schemas.openxmlformats.org/package/2006/relationships"><Relationship Id="rId3" Type="http://schemas.openxmlformats.org/officeDocument/2006/relationships/tags" Target="../tags/tag164.xml"/><Relationship Id="rId7" Type="http://schemas.openxmlformats.org/officeDocument/2006/relationships/image" Target="../media/image68.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slideLayout" Target="../slideLayouts/slideLayout10.xml"/><Relationship Id="rId5" Type="http://schemas.openxmlformats.org/officeDocument/2006/relationships/tags" Target="../tags/tag166.xml"/><Relationship Id="rId4" Type="http://schemas.openxmlformats.org/officeDocument/2006/relationships/tags" Target="../tags/tag165.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68.xml"/><Relationship Id="rId1" Type="http://schemas.openxmlformats.org/officeDocument/2006/relationships/tags" Target="../tags/tag167.xml"/><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171.xml"/><Relationship Id="rId7" Type="http://schemas.openxmlformats.org/officeDocument/2006/relationships/slideLayout" Target="../slideLayouts/slideLayout10.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s>
</file>

<file path=ppt/slides/_rels/slide87.xml.rels><?xml version="1.0" encoding="UTF-8" standalone="yes"?>
<Relationships xmlns="http://schemas.openxmlformats.org/package/2006/relationships"><Relationship Id="rId3" Type="http://schemas.openxmlformats.org/officeDocument/2006/relationships/tags" Target="../tags/tag177.xml"/><Relationship Id="rId7" Type="http://schemas.openxmlformats.org/officeDocument/2006/relationships/image" Target="../media/image69.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slideLayout" Target="../slideLayouts/slideLayout10.xml"/><Relationship Id="rId5" Type="http://schemas.openxmlformats.org/officeDocument/2006/relationships/tags" Target="../tags/tag179.xml"/><Relationship Id="rId4" Type="http://schemas.openxmlformats.org/officeDocument/2006/relationships/tags" Target="../tags/tag17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0.xml.rels><?xml version="1.0" encoding="UTF-8" standalone="yes"?>
<Relationships xmlns="http://schemas.openxmlformats.org/package/2006/relationships"><Relationship Id="rId8" Type="http://schemas.openxmlformats.org/officeDocument/2006/relationships/tags" Target="../tags/tag187.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image" Target="../media/image11.png"/><Relationship Id="rId5" Type="http://schemas.openxmlformats.org/officeDocument/2006/relationships/tags" Target="../tags/tag184.xml"/><Relationship Id="rId10" Type="http://schemas.openxmlformats.org/officeDocument/2006/relationships/slideLayout" Target="../slideLayouts/slideLayout29.xml"/><Relationship Id="rId4" Type="http://schemas.openxmlformats.org/officeDocument/2006/relationships/tags" Target="../tags/tag183.xml"/><Relationship Id="rId9" Type="http://schemas.openxmlformats.org/officeDocument/2006/relationships/tags" Target="../tags/tag1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4.xml"/></Relationships>
</file>

<file path=ppt/slides/_rels/slide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4.xml"/><Relationship Id="rId1" Type="http://schemas.openxmlformats.org/officeDocument/2006/relationships/tags" Target="../tags/tag189.xml"/></Relationships>
</file>

<file path=ppt/slides/_rels/slide95.xml.rels><?xml version="1.0" encoding="UTF-8" standalone="yes"?>
<Relationships xmlns="http://schemas.openxmlformats.org/package/2006/relationships"><Relationship Id="rId8" Type="http://schemas.openxmlformats.org/officeDocument/2006/relationships/tags" Target="../tags/tag197.xml"/><Relationship Id="rId3" Type="http://schemas.openxmlformats.org/officeDocument/2006/relationships/tags" Target="../tags/tag192.xml"/><Relationship Id="rId7" Type="http://schemas.openxmlformats.org/officeDocument/2006/relationships/tags" Target="../tags/tag196.xml"/><Relationship Id="rId12" Type="http://schemas.openxmlformats.org/officeDocument/2006/relationships/image" Target="../media/image11.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slideLayout" Target="../slideLayouts/slideLayout3.xml"/><Relationship Id="rId5" Type="http://schemas.openxmlformats.org/officeDocument/2006/relationships/tags" Target="../tags/tag194.xml"/><Relationship Id="rId10" Type="http://schemas.openxmlformats.org/officeDocument/2006/relationships/tags" Target="../tags/tag199.xml"/><Relationship Id="rId4" Type="http://schemas.openxmlformats.org/officeDocument/2006/relationships/tags" Target="../tags/tag193.xml"/><Relationship Id="rId9" Type="http://schemas.openxmlformats.org/officeDocument/2006/relationships/tags" Target="../tags/tag19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0.xml"/><Relationship Id="rId1" Type="http://schemas.openxmlformats.org/officeDocument/2006/relationships/tags" Target="../tags/tag200.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0.xml"/><Relationship Id="rId1" Type="http://schemas.openxmlformats.org/officeDocument/2006/relationships/tags" Target="../tags/tag201.xml"/></Relationships>
</file>

<file path=ppt/slides/_rels/slide99.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204.xml"/><Relationship Id="rId7" Type="http://schemas.openxmlformats.org/officeDocument/2006/relationships/tags" Target="../tags/tag208.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custDataLst>
              <p:tags r:id="rId1"/>
            </p:custDataLst>
          </p:nvPr>
        </p:nvSpPr>
        <p:spPr>
          <a:xfrm>
            <a:off x="2772410" y="3168015"/>
            <a:ext cx="664718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sz="2800" b="1" dirty="0">
                <a:solidFill>
                  <a:schemeClr val="bg1">
                    <a:lumMod val="65000"/>
                  </a:schemeClr>
                </a:solidFill>
                <a:latin typeface="纤黑体" panose="02000000000000000000" charset="-122"/>
                <a:ea typeface="纤黑体" panose="02000000000000000000" charset="-122"/>
                <a:cs typeface="纤黑体" panose="02000000000000000000" charset="-122"/>
                <a:sym typeface="字语坊腹黑体" panose="02000503000000000000" charset="-122"/>
              </a:rPr>
              <a:t>使用语法与概念原理</a:t>
            </a:r>
          </a:p>
        </p:txBody>
      </p:sp>
      <p:sp>
        <p:nvSpPr>
          <p:cNvPr id="12" name="标题 11"/>
          <p:cNvSpPr>
            <a:spLocks noGrp="1"/>
          </p:cNvSpPr>
          <p:nvPr>
            <p:ph type="title"/>
            <p:custDataLst>
              <p:tags r:id="rId2"/>
            </p:custDataLst>
          </p:nvPr>
        </p:nvSpPr>
        <p:spPr/>
        <p:txBody>
          <a:bodyPr/>
          <a:lstStyle/>
          <a:p>
            <a:r>
              <a:rPr lang="en-US" altLang="zh-CN" dirty="0">
                <a:solidFill>
                  <a:schemeClr val="tx1">
                    <a:lumMod val="75000"/>
                    <a:lumOff val="25000"/>
                  </a:schemeClr>
                </a:solidFill>
              </a:rPr>
              <a:t>Apache</a:t>
            </a:r>
            <a:r>
              <a:rPr lang="en-US" altLang="zh-CN" dirty="0">
                <a:solidFill>
                  <a:schemeClr val="accent5">
                    <a:lumMod val="75000"/>
                  </a:schemeClr>
                </a:solidFill>
              </a:rPr>
              <a:t> </a:t>
            </a:r>
            <a:r>
              <a:rPr lang="en-US" altLang="zh-CN" dirty="0">
                <a:solidFill>
                  <a:schemeClr val="accent1"/>
                </a:solidFill>
              </a:rPr>
              <a:t>H</a:t>
            </a:r>
            <a:r>
              <a:rPr lang="en-US" altLang="zh-CN" dirty="0">
                <a:solidFill>
                  <a:schemeClr val="accent2"/>
                </a:solidFill>
              </a:rPr>
              <a:t>i</a:t>
            </a:r>
            <a:r>
              <a:rPr lang="en-US" altLang="zh-CN" dirty="0">
                <a:solidFill>
                  <a:schemeClr val="accent4"/>
                </a:solidFill>
              </a:rPr>
              <a:t>v</a:t>
            </a:r>
            <a:r>
              <a:rPr lang="en-US" altLang="zh-CN" dirty="0">
                <a:solidFill>
                  <a:schemeClr val="accent6"/>
                </a:solidFill>
              </a:rPr>
              <a:t>e</a:t>
            </a:r>
          </a:p>
        </p:txBody>
      </p:sp>
      <p:pic>
        <p:nvPicPr>
          <p:cNvPr id="8" name="图片 7" descr="E:\Downloads\kisspng-apache-hive-apache-hadoop-big-data-apache-spark-ap-5af468a58c1f15.461233401525967013574.png"/>
          <p:cNvPicPr/>
          <p:nvPr>
            <p:custDataLst>
              <p:tags r:id="rId3"/>
            </p:custDataLst>
          </p:nvPr>
        </p:nvPicPr>
        <p:blipFill>
          <a:blip r:embed="rId5" cstate="print">
            <a:extLst>
              <a:ext uri="{28A0092B-C50C-407E-A947-70E740481C1C}">
                <a14:useLocalDpi xmlns:a14="http://schemas.microsoft.com/office/drawing/2010/main" val="0"/>
              </a:ext>
            </a:extLst>
          </a:blip>
          <a:srcRect l="26356" r="25087"/>
          <a:stretch>
            <a:fillRect/>
          </a:stretch>
        </p:blipFill>
        <p:spPr bwMode="auto">
          <a:xfrm>
            <a:off x="8903970" y="2183765"/>
            <a:ext cx="989965" cy="9575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创建数据库表语法</a:t>
            </a:r>
          </a:p>
        </p:txBody>
      </p:sp>
      <p:sp>
        <p:nvSpPr>
          <p:cNvPr id="3" name="文本占位符 2"/>
          <p:cNvSpPr>
            <a:spLocks noGrp="1"/>
          </p:cNvSpPr>
          <p:nvPr>
            <p:ph type="body" sz="quarter" idx="11"/>
          </p:nvPr>
        </p:nvSpPr>
        <p:spPr/>
        <p:txBody>
          <a:bodyPr/>
          <a:lstStyle/>
          <a:p>
            <a:r>
              <a:rPr lang="zh-CN" altLang="en-US"/>
              <a:t>创建表的语法还是比较复杂的</a:t>
            </a:r>
          </a:p>
          <a:p>
            <a:endParaRPr lang="zh-CN" altLang="en-US"/>
          </a:p>
          <a:p>
            <a:endParaRPr lang="zh-CN" altLang="en-US"/>
          </a:p>
          <a:p>
            <a:endParaRPr lang="zh-CN" altLang="en-US"/>
          </a:p>
          <a:p>
            <a:endParaRPr lang="zh-CN" altLang="en-US"/>
          </a:p>
          <a:p>
            <a:pPr marL="285750" indent="-285750">
              <a:lnSpc>
                <a:spcPct val="110000"/>
              </a:lnSpc>
              <a:buFont typeface="Arial" panose="020B0604020202020204" pitchFamily="34" charset="0"/>
              <a:buChar char="•"/>
            </a:pPr>
            <a:r>
              <a:rPr lang="en-US" altLang="zh-CN" sz="1400"/>
              <a:t>EXTERNAL</a:t>
            </a:r>
            <a:r>
              <a:rPr lang="zh-CN" altLang="en-US" sz="1400"/>
              <a:t>，创建外部表</a:t>
            </a:r>
          </a:p>
          <a:p>
            <a:pPr marL="285750" indent="-285750">
              <a:lnSpc>
                <a:spcPct val="110000"/>
              </a:lnSpc>
              <a:buFont typeface="Arial" panose="020B0604020202020204" pitchFamily="34" charset="0"/>
              <a:buChar char="•"/>
            </a:pPr>
            <a:r>
              <a:rPr lang="en-US" altLang="zh-CN" sz="1400"/>
              <a:t>PARTITIONED BY</a:t>
            </a:r>
            <a:r>
              <a:rPr lang="zh-CN" altLang="en-US" sz="1400"/>
              <a:t>，</a:t>
            </a:r>
            <a:r>
              <a:rPr lang="en-US" altLang="zh-CN" sz="1400"/>
              <a:t> </a:t>
            </a:r>
            <a:r>
              <a:rPr lang="zh-CN" altLang="en-US" sz="1400"/>
              <a:t>分区表</a:t>
            </a:r>
          </a:p>
          <a:p>
            <a:pPr marL="285750" indent="-285750">
              <a:lnSpc>
                <a:spcPct val="110000"/>
              </a:lnSpc>
              <a:buFont typeface="Arial" panose="020B0604020202020204" pitchFamily="34" charset="0"/>
              <a:buChar char="•"/>
            </a:pPr>
            <a:r>
              <a:rPr lang="en-US" altLang="zh-CN" sz="1400"/>
              <a:t>CLUSTERED BY</a:t>
            </a:r>
            <a:r>
              <a:rPr lang="zh-CN" altLang="en-US" sz="1400"/>
              <a:t>，分桶表</a:t>
            </a:r>
          </a:p>
          <a:p>
            <a:pPr marL="285750" indent="-285750">
              <a:lnSpc>
                <a:spcPct val="110000"/>
              </a:lnSpc>
              <a:buFont typeface="Arial" panose="020B0604020202020204" pitchFamily="34" charset="0"/>
              <a:buChar char="•"/>
            </a:pPr>
            <a:r>
              <a:rPr lang="en-US" sz="1400"/>
              <a:t>STORED AS</a:t>
            </a:r>
            <a:r>
              <a:rPr lang="zh-CN" altLang="en-US" sz="1400"/>
              <a:t>，存储格式</a:t>
            </a:r>
          </a:p>
          <a:p>
            <a:pPr marL="285750" indent="-285750">
              <a:lnSpc>
                <a:spcPct val="110000"/>
              </a:lnSpc>
              <a:buFont typeface="Arial" panose="020B0604020202020204" pitchFamily="34" charset="0"/>
              <a:buChar char="•"/>
            </a:pPr>
            <a:r>
              <a:rPr lang="en-US" altLang="zh-CN" sz="1400"/>
              <a:t>LOCATION</a:t>
            </a:r>
            <a:r>
              <a:rPr lang="zh-CN" altLang="en-US" sz="1400"/>
              <a:t>，存储位置</a:t>
            </a:r>
          </a:p>
          <a:p>
            <a:pPr marL="285750" indent="-285750">
              <a:lnSpc>
                <a:spcPct val="110000"/>
              </a:lnSpc>
              <a:buFont typeface="Arial" panose="020B0604020202020204" pitchFamily="34" charset="0"/>
              <a:buChar char="•"/>
            </a:pPr>
            <a:r>
              <a:rPr lang="en-US" altLang="zh-CN" sz="1400"/>
              <a:t>......</a:t>
            </a:r>
            <a:r>
              <a:rPr lang="zh-CN" altLang="en-US" sz="1400"/>
              <a:t>，这些关键字，后续会慢慢接触。</a:t>
            </a:r>
          </a:p>
        </p:txBody>
      </p:sp>
      <p:pic>
        <p:nvPicPr>
          <p:cNvPr id="4" name="图片 3"/>
          <p:cNvPicPr>
            <a:picLocks noChangeAspect="1"/>
          </p:cNvPicPr>
          <p:nvPr>
            <p:custDataLst>
              <p:tags r:id="rId1"/>
            </p:custDataLst>
          </p:nvPr>
        </p:nvPicPr>
        <p:blipFill>
          <a:blip r:embed="rId4"/>
          <a:stretch>
            <a:fillRect/>
          </a:stretch>
        </p:blipFill>
        <p:spPr>
          <a:xfrm>
            <a:off x="767715" y="2132965"/>
            <a:ext cx="5452110" cy="1867535"/>
          </a:xfrm>
          <a:prstGeom prst="rect">
            <a:avLst/>
          </a:prstGeom>
        </p:spPr>
      </p:pic>
      <p:pic>
        <p:nvPicPr>
          <p:cNvPr id="5" name="图片 4" descr="播仔素材库【1】0175"/>
          <p:cNvPicPr>
            <a:picLocks noChangeAspect="1"/>
          </p:cNvPicPr>
          <p:nvPr>
            <p:custDataLst>
              <p:tags r:id="rId2"/>
            </p:custDataLst>
          </p:nvPr>
        </p:nvPicPr>
        <p:blipFill>
          <a:blip r:embed="rId5"/>
          <a:stretch>
            <a:fillRect/>
          </a:stretch>
        </p:blipFill>
        <p:spPr>
          <a:xfrm>
            <a:off x="10560050" y="4869180"/>
            <a:ext cx="1797685" cy="179768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ym typeface="+mn-ea"/>
              </a:rPr>
              <a:t>a</a:t>
            </a:r>
            <a:r>
              <a:rPr>
                <a:sym typeface="+mn-ea"/>
              </a:rPr>
              <a:t>rray类型</a:t>
            </a:r>
            <a:endParaRPr lang="zh-CN" altLang="en-US"/>
          </a:p>
        </p:txBody>
      </p:sp>
      <p:sp>
        <p:nvSpPr>
          <p:cNvPr id="3" name="文本占位符 2"/>
          <p:cNvSpPr>
            <a:spLocks noGrp="1"/>
          </p:cNvSpPr>
          <p:nvPr>
            <p:ph type="body" sz="quarter" idx="11"/>
          </p:nvPr>
        </p:nvSpPr>
        <p:spPr/>
        <p:txBody>
          <a:bodyPr/>
          <a:lstStyle/>
          <a:p>
            <a:r>
              <a:rPr lang="zh-CN" altLang="en-US"/>
              <a:t>导入数据</a:t>
            </a:r>
          </a:p>
          <a:p>
            <a:endParaRPr lang="zh-CN" altLang="en-US"/>
          </a:p>
          <a:p>
            <a:r>
              <a:rPr lang="zh-CN" altLang="en-US"/>
              <a:t>常用</a:t>
            </a:r>
            <a:r>
              <a:rPr lang="en-US" altLang="zh-CN"/>
              <a:t>array</a:t>
            </a:r>
            <a:r>
              <a:rPr lang="zh-CN" altLang="en-US"/>
              <a:t>类型查询：</a:t>
            </a:r>
          </a:p>
        </p:txBody>
      </p:sp>
      <p:sp>
        <p:nvSpPr>
          <p:cNvPr id="100" name="文本框 99"/>
          <p:cNvSpPr txBox="1"/>
          <p:nvPr/>
        </p:nvSpPr>
        <p:spPr>
          <a:xfrm>
            <a:off x="767715" y="2204720"/>
            <a:ext cx="10570845" cy="306705"/>
          </a:xfrm>
          <a:prstGeom prst="rect">
            <a:avLst/>
          </a:prstGeom>
          <a:noFill/>
          <a:ln w="9525">
            <a:solidFill>
              <a:schemeClr val="accent1"/>
            </a:solidFill>
          </a:ln>
        </p:spPr>
        <p:txBody>
          <a:bodyPr wrap="square">
            <a:spAutoFit/>
          </a:bodyPr>
          <a:lstStyle/>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'/home/hadoop/data_for_array_type.txt'</a:t>
            </a:r>
            <a:r>
              <a:rPr lang="en-US" sz="1400" b="0">
                <a:solidFill>
                  <a:srgbClr val="000000"/>
                </a:solidFill>
                <a:highlight>
                  <a:srgbClr val="FFFFFF"/>
                </a:highlight>
                <a:latin typeface="Consolas" panose="020B0609020204030204" charset="0"/>
                <a:cs typeface="Consolas" panose="020B0609020204030204" charset="0"/>
              </a:rPr>
              <a:t> overwrite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myhive.test_array</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5" name="文本框 4"/>
          <p:cNvSpPr txBox="1"/>
          <p:nvPr/>
        </p:nvSpPr>
        <p:spPr>
          <a:xfrm>
            <a:off x="767715" y="3213100"/>
            <a:ext cx="8624570" cy="1814830"/>
          </a:xfrm>
          <a:prstGeom prst="rect">
            <a:avLst/>
          </a:prstGeom>
          <a:noFill/>
          <a:ln w="9525">
            <a:solidFill>
              <a:schemeClr val="accent1"/>
            </a:solidFill>
          </a:ln>
        </p:spPr>
        <p:txBody>
          <a:bodyPr wrap="square">
            <a:spAutoFit/>
          </a:bodyPr>
          <a:lstStyle/>
          <a:p>
            <a:pPr marL="0" indent="0"/>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查询所有数据</a:t>
            </a:r>
            <a:endParaRPr lang="en-US" sz="1400" b="1">
              <a:solidFill>
                <a:srgbClr val="0000FF"/>
              </a:solidFill>
              <a:highlight>
                <a:srgbClr val="FFFFFF"/>
              </a:highlight>
              <a:latin typeface="Source Code Pro" panose="020B0309030403020204" charset="0"/>
              <a:cs typeface="Source Code Pro" panose="020B0309030403020204" charset="0"/>
            </a:endParaRPr>
          </a:p>
          <a:p>
            <a:pPr marL="0" indent="0"/>
            <a:r>
              <a:rPr lang="en-US" sz="1400" b="1">
                <a:solidFill>
                  <a:srgbClr val="0000FF"/>
                </a:solidFill>
                <a:highlight>
                  <a:srgbClr val="FFFFFF"/>
                </a:highlight>
                <a:latin typeface="Source Code Pro" panose="020B0309030403020204" charset="0"/>
                <a:cs typeface="Source Code Pro" panose="020B0309030403020204" charset="0"/>
              </a:rPr>
              <a:t>select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1">
                <a:solidFill>
                  <a:srgbClr val="000080"/>
                </a:solidFill>
                <a:highlight>
                  <a:srgbClr val="FFFFFF"/>
                </a:highlight>
                <a:latin typeface="Source Code Pro" panose="020B0309030403020204" charset="0"/>
                <a:cs typeface="Source Code Pro" panose="020B0309030403020204" charset="0"/>
              </a:rPr>
              <a:t>;</a:t>
            </a:r>
            <a:endPar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endParaRPr>
          </a:p>
          <a:p>
            <a:pPr marL="0" indent="0"/>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查询loction数组中第一个元素</a:t>
            </a:r>
            <a:endParaRPr lang="en-US" sz="1400" b="1">
              <a:solidFill>
                <a:srgbClr val="0000FF"/>
              </a:solidFill>
              <a:highlight>
                <a:srgbClr val="FFFFFF"/>
              </a:highlight>
              <a:latin typeface="Source Code Pro" panose="020B0309030403020204" charset="0"/>
              <a:cs typeface="Source Code Pro" panose="020B0309030403020204" charset="0"/>
            </a:endParaRPr>
          </a:p>
          <a:p>
            <a:pPr marL="0" indent="0"/>
            <a:r>
              <a:rPr lang="en-US" sz="1400" b="1">
                <a:solidFill>
                  <a:srgbClr val="0000FF"/>
                </a:solidFill>
                <a:highlight>
                  <a:srgbClr val="FFFFFF"/>
                </a:highlight>
                <a:latin typeface="Source Code Pro" panose="020B0309030403020204" charset="0"/>
                <a:cs typeface="Source Code Pro" panose="020B0309030403020204" charset="0"/>
              </a:rPr>
              <a:t>select</a:t>
            </a:r>
            <a:r>
              <a:rPr lang="en-US" sz="1400" b="0">
                <a:solidFill>
                  <a:srgbClr val="000000"/>
                </a:solidFill>
                <a:highlight>
                  <a:srgbClr val="FFFFFF"/>
                </a:highlight>
                <a:latin typeface="Source Code Pro" panose="020B0309030403020204" charset="0"/>
                <a:cs typeface="Source Code Pro" panose="020B0309030403020204" charset="0"/>
              </a:rPr>
              <a:t> name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FF8000"/>
                </a:solidFill>
                <a:highlight>
                  <a:srgbClr val="FFFFFF"/>
                </a:highlight>
                <a:latin typeface="Source Code Pro" panose="020B0309030403020204" charset="0"/>
                <a:cs typeface="Source Code Pro" panose="020B0309030403020204" charset="0"/>
              </a:rPr>
              <a:t>0</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location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myhive.</a:t>
            </a:r>
            <a:r>
              <a:rPr lang="en-US" sz="1400">
                <a:solidFill>
                  <a:srgbClr val="000000"/>
                </a:solidFill>
                <a:highlight>
                  <a:srgbClr val="FFFFFF"/>
                </a:highlight>
                <a:latin typeface="Source Code Pro" panose="020B0309030403020204" charset="0"/>
                <a:cs typeface="Source Code Pro" panose="020B0309030403020204" charset="0"/>
                <a:sym typeface="+mn-ea"/>
              </a:rPr>
              <a:t>test_array</a:t>
            </a:r>
            <a:r>
              <a:rPr lang="en-US" sz="1400" b="1">
                <a:solidFill>
                  <a:srgbClr val="000080"/>
                </a:solidFill>
                <a:highlight>
                  <a:srgbClr val="FFFFFF"/>
                </a:highlight>
                <a:latin typeface="Source Code Pro" panose="020B0309030403020204" charset="0"/>
                <a:cs typeface="Source Code Pro" panose="020B0309030403020204" charset="0"/>
              </a:rPr>
              <a:t>;</a:t>
            </a:r>
            <a:endPar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endParaRPr>
          </a:p>
          <a:p>
            <a:pPr marL="0" indent="0"/>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查询location数组中元素的个数</a:t>
            </a:r>
            <a:endParaRPr lang="en-US" sz="1400" b="1">
              <a:solidFill>
                <a:srgbClr val="0000FF"/>
              </a:solidFill>
              <a:highlight>
                <a:srgbClr val="FFFFFF"/>
              </a:highlight>
              <a:latin typeface="Source Code Pro" panose="020B0309030403020204" charset="0"/>
              <a:cs typeface="Source Code Pro" panose="020B0309030403020204" charset="0"/>
            </a:endParaRPr>
          </a:p>
          <a:p>
            <a:pPr marL="0" indent="0"/>
            <a:r>
              <a:rPr lang="en-US" sz="1400" b="1">
                <a:solidFill>
                  <a:srgbClr val="0000FF"/>
                </a:solidFill>
                <a:highlight>
                  <a:srgbClr val="FFFFFF"/>
                </a:highlight>
                <a:latin typeface="Source Code Pro" panose="020B0309030403020204" charset="0"/>
                <a:cs typeface="Source Code Pro" panose="020B0309030403020204" charset="0"/>
              </a:rPr>
              <a:t>select</a:t>
            </a:r>
            <a:r>
              <a:rPr lang="en-US" sz="1400" b="0">
                <a:solidFill>
                  <a:srgbClr val="000000"/>
                </a:solidFill>
                <a:highlight>
                  <a:srgbClr val="FFFFFF"/>
                </a:highlight>
                <a:latin typeface="Source Code Pro" panose="020B0309030403020204" charset="0"/>
                <a:cs typeface="Source Code Pro" panose="020B0309030403020204" charset="0"/>
              </a:rPr>
              <a:t> name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7F0000"/>
                </a:solidFill>
                <a:highlight>
                  <a:srgbClr val="FFFFFF"/>
                </a:highlight>
                <a:latin typeface="Source Code Pro" panose="020B0309030403020204" charset="0"/>
                <a:cs typeface="Source Code Pro" panose="020B0309030403020204" charset="0"/>
              </a:rPr>
              <a:t>size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location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1">
                <a:solidFill>
                  <a:srgbClr val="000080"/>
                </a:solidFill>
                <a:highlight>
                  <a:srgbClr val="FFFFFF"/>
                </a:highlight>
                <a:latin typeface="Source Code Pro" panose="020B0309030403020204" charset="0"/>
                <a:cs typeface="Source Code Pro" panose="020B0309030403020204" charset="0"/>
              </a:rPr>
              <a:t>;</a:t>
            </a:r>
            <a:endPar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endParaRPr>
          </a:p>
          <a:p>
            <a:pPr marL="0" indent="0"/>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查询location数组中包含tianjin的信息</a:t>
            </a:r>
            <a:endParaRPr lang="en-US" sz="1400" b="1">
              <a:solidFill>
                <a:srgbClr val="0000FF"/>
              </a:solidFill>
              <a:highlight>
                <a:srgbClr val="FFFFFF"/>
              </a:highlight>
              <a:latin typeface="Source Code Pro" panose="020B0309030403020204" charset="0"/>
              <a:cs typeface="Source Code Pro" panose="020B0309030403020204" charset="0"/>
            </a:endParaRPr>
          </a:p>
          <a:p>
            <a:pPr marL="0" indent="0"/>
            <a:r>
              <a:rPr lang="en-US" sz="1400" b="1">
                <a:solidFill>
                  <a:srgbClr val="0000FF"/>
                </a:solidFill>
                <a:highlight>
                  <a:srgbClr val="FFFFFF"/>
                </a:highlight>
                <a:latin typeface="Source Code Pro" panose="020B0309030403020204" charset="0"/>
                <a:cs typeface="Source Code Pro" panose="020B0309030403020204" charset="0"/>
              </a:rPr>
              <a:t>select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where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7F0000"/>
                </a:solidFill>
                <a:highlight>
                  <a:srgbClr val="FFFFFF"/>
                </a:highlight>
                <a:latin typeface="Source Code Pro" panose="020B0309030403020204" charset="0"/>
                <a:cs typeface="Source Code Pro" panose="020B0309030403020204" charset="0"/>
              </a:rPr>
              <a:t>array_contains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808080"/>
                </a:solidFill>
                <a:highlight>
                  <a:srgbClr val="FFFFFF"/>
                </a:highlight>
                <a:latin typeface="Source Code Pro" panose="020B0309030403020204" charset="0"/>
                <a:cs typeface="Source Code Pro" panose="020B0309030403020204" charset="0"/>
              </a:rPr>
              <a:t>'tianjin'</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Consolas" panose="020B0609020204030204" charset="0"/>
                <a:cs typeface="Consolas" panose="020B0609020204030204" charset="0"/>
              </a:rPr>
              <a:t> </a:t>
            </a:r>
            <a:endParaRPr lang="en-US" altLang="en-US" sz="1400" b="0">
              <a:solidFill>
                <a:srgbClr val="000000"/>
              </a:solidFill>
              <a:highlight>
                <a:srgbClr val="FFFFFF"/>
              </a:highlight>
              <a:latin typeface="Consolas" panose="020B0609020204030204" charset="0"/>
              <a:cs typeface="Consolas" panose="020B0609020204030204" charset="0"/>
            </a:endParaRPr>
          </a:p>
        </p:txBody>
      </p:sp>
      <p:pic>
        <p:nvPicPr>
          <p:cNvPr id="4" name="图片 3" descr="播仔素材库【1】0142"/>
          <p:cNvPicPr>
            <a:picLocks noChangeAspect="1"/>
          </p:cNvPicPr>
          <p:nvPr>
            <p:custDataLst>
              <p:tags r:id="rId1"/>
            </p:custDataLst>
          </p:nvPr>
        </p:nvPicPr>
        <p:blipFill>
          <a:blip r:embed="rId3"/>
          <a:stretch>
            <a:fillRect/>
          </a:stretch>
        </p:blipFill>
        <p:spPr>
          <a:xfrm>
            <a:off x="10974070" y="5403850"/>
            <a:ext cx="1365885" cy="136588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en-US" altLang="zh-CN"/>
              <a:t>1. array</a:t>
            </a:r>
            <a:r>
              <a:rPr lang="zh-CN" altLang="en-US"/>
              <a:t>类型，主要存储：数组格式</a:t>
            </a:r>
          </a:p>
          <a:p>
            <a:pPr marL="0" indent="0">
              <a:buNone/>
            </a:pPr>
            <a:r>
              <a:rPr lang="zh-CN" altLang="en-US" sz="1400"/>
              <a:t>保存一堆同类型的元素，如：</a:t>
            </a:r>
            <a:r>
              <a:rPr lang="en-US" altLang="zh-CN" sz="1400"/>
              <a:t>1, 2, 3, 4, 5</a:t>
            </a:r>
            <a:endParaRPr lang="zh-CN" altLang="en-US" sz="1400"/>
          </a:p>
          <a:p>
            <a:pPr marL="0" indent="0">
              <a:buNone/>
            </a:pPr>
            <a:r>
              <a:rPr lang="en-US" altLang="zh-CN"/>
              <a:t>2. </a:t>
            </a:r>
            <a:r>
              <a:rPr lang="zh-CN" altLang="en-US"/>
              <a:t>定义格式：</a:t>
            </a:r>
            <a:endParaRPr lang="zh-CN" altLang="en-US" sz="1400"/>
          </a:p>
          <a:p>
            <a:pPr marL="285750" indent="-285750">
              <a:buFont typeface="Arial" panose="020B0604020202020204" pitchFamily="34" charset="0"/>
              <a:buChar char="•"/>
            </a:pPr>
            <a:r>
              <a:rPr lang="en-US" altLang="zh-CN" sz="1400"/>
              <a:t>array&lt;</a:t>
            </a:r>
            <a:r>
              <a:rPr lang="zh-CN" altLang="en-US" sz="1400"/>
              <a:t>类型</a:t>
            </a:r>
            <a:r>
              <a:rPr lang="en-US" altLang="zh-CN" sz="1400"/>
              <a:t>&gt;</a:t>
            </a:r>
          </a:p>
          <a:p>
            <a:pPr marL="285750" indent="-285750">
              <a:buFont typeface="Arial" panose="020B0604020202020204" pitchFamily="34" charset="0"/>
              <a:buChar char="•"/>
            </a:pPr>
            <a:r>
              <a:rPr lang="zh-CN" altLang="en-US" sz="1400"/>
              <a:t>数组元素之间的分隔符：collection items terminated by '分隔符'</a:t>
            </a:r>
          </a:p>
          <a:p>
            <a:pPr marL="0" indent="0">
              <a:buFont typeface="Arial" panose="020B0604020202020204" pitchFamily="34" charset="0"/>
              <a:buNone/>
            </a:pPr>
            <a:r>
              <a:rPr lang="en-US" altLang="zh-CN"/>
              <a:t>3. </a:t>
            </a:r>
            <a:r>
              <a:rPr lang="zh-CN" altLang="en-US"/>
              <a:t>在查询中使用</a:t>
            </a:r>
          </a:p>
          <a:p>
            <a:pPr marL="285750" indent="-285750">
              <a:buFont typeface="Arial" panose="020B0604020202020204" pitchFamily="34" charset="0"/>
              <a:buChar char="•"/>
            </a:pPr>
            <a:r>
              <a:rPr lang="zh-CN" altLang="en-US" sz="1400"/>
              <a:t>数组</a:t>
            </a:r>
            <a:r>
              <a:rPr lang="en-US" altLang="zh-CN" sz="1400"/>
              <a:t>[</a:t>
            </a:r>
            <a:r>
              <a:rPr lang="zh-CN" altLang="en-US" sz="1400"/>
              <a:t>数字序号</a:t>
            </a:r>
            <a:r>
              <a:rPr lang="en-US" altLang="zh-CN" sz="1400"/>
              <a:t>]</a:t>
            </a:r>
            <a:r>
              <a:rPr lang="zh-CN" altLang="en-US" sz="1400"/>
              <a:t>，可以取出指定需要元素（从</a:t>
            </a:r>
            <a:r>
              <a:rPr lang="en-US" altLang="zh-CN" sz="1400"/>
              <a:t>0</a:t>
            </a:r>
            <a:r>
              <a:rPr lang="zh-CN" altLang="en-US" sz="1400"/>
              <a:t>开始）</a:t>
            </a:r>
          </a:p>
          <a:p>
            <a:pPr marL="285750" indent="-285750">
              <a:buFont typeface="Arial" panose="020B0604020202020204" pitchFamily="34" charset="0"/>
              <a:buChar char="•"/>
            </a:pPr>
            <a:r>
              <a:rPr lang="en-US" altLang="zh-CN" sz="1400"/>
              <a:t>size(</a:t>
            </a:r>
            <a:r>
              <a:rPr lang="zh-CN" altLang="en-US" sz="1400"/>
              <a:t>数组</a:t>
            </a:r>
            <a:r>
              <a:rPr lang="en-US" altLang="zh-CN" sz="1400"/>
              <a:t>)</a:t>
            </a:r>
            <a:r>
              <a:rPr lang="zh-CN" altLang="en-US" sz="1400"/>
              <a:t>，可以统计数组元素个数</a:t>
            </a:r>
          </a:p>
          <a:p>
            <a:pPr marL="285750" indent="-285750">
              <a:buFont typeface="Arial" panose="020B0604020202020204" pitchFamily="34" charset="0"/>
              <a:buChar char="•"/>
            </a:pPr>
            <a:r>
              <a:rPr lang="en-US" altLang="zh-CN" sz="1400"/>
              <a:t>array_contains(</a:t>
            </a:r>
            <a:r>
              <a:rPr lang="zh-CN" altLang="en-US" sz="1400"/>
              <a:t>数组</a:t>
            </a:r>
            <a:r>
              <a:rPr lang="en-US" altLang="zh-CN" sz="1400"/>
              <a:t>, </a:t>
            </a:r>
            <a:r>
              <a:rPr lang="zh-CN" altLang="en-US" sz="1400"/>
              <a:t>数据</a:t>
            </a:r>
            <a:r>
              <a:rPr lang="en-US" altLang="zh-CN" sz="1400"/>
              <a:t>)</a:t>
            </a:r>
            <a:r>
              <a:rPr lang="zh-CN" altLang="en-US" sz="1400"/>
              <a:t>，可以查看指定数据是否在数组中存在</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12"/>
          <a:stretch>
            <a:fillRect/>
          </a:stretch>
        </p:blipFill>
        <p:spPr>
          <a:xfrm>
            <a:off x="4655776" y="2312951"/>
            <a:ext cx="410210" cy="410210"/>
          </a:xfrm>
          <a:prstGeom prst="rect">
            <a:avLst/>
          </a:prstGeom>
        </p:spPr>
      </p:pic>
      <p:grpSp>
        <p:nvGrpSpPr>
          <p:cNvPr id="3" name="组合 2"/>
          <p:cNvGrpSpPr/>
          <p:nvPr/>
        </p:nvGrpSpPr>
        <p:grpSpPr>
          <a:xfrm>
            <a:off x="7319645" y="805180"/>
            <a:ext cx="2915920" cy="3836035"/>
            <a:chOff x="11527" y="1204"/>
            <a:chExt cx="4592" cy="6041"/>
          </a:xfrm>
        </p:grpSpPr>
        <p:sp>
          <p:nvSpPr>
            <p:cNvPr id="14" name="左大括号 13"/>
            <p:cNvSpPr/>
            <p:nvPr>
              <p:custDataLst>
                <p:tags r:id="rId2"/>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custDataLst>
                <p:tags r:id="rId3"/>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p>
          </p:txBody>
        </p:sp>
        <p:sp>
          <p:nvSpPr>
            <p:cNvPr id="17" name="文本框 16"/>
            <p:cNvSpPr txBox="1"/>
            <p:nvPr>
              <p:custDataLst>
                <p:tags r:id="rId4"/>
              </p:custDataLst>
            </p:nvPr>
          </p:nvSpPr>
          <p:spPr>
            <a:xfrm>
              <a:off x="12661" y="1998"/>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p>
          </p:txBody>
        </p:sp>
        <p:sp>
          <p:nvSpPr>
            <p:cNvPr id="18" name="文本框 17"/>
            <p:cNvSpPr txBox="1"/>
            <p:nvPr>
              <p:custDataLst>
                <p:tags r:id="rId5"/>
              </p:custDataLst>
            </p:nvPr>
          </p:nvSpPr>
          <p:spPr>
            <a:xfrm>
              <a:off x="12661" y="2792"/>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p>
          </p:txBody>
        </p:sp>
        <p:sp>
          <p:nvSpPr>
            <p:cNvPr id="19" name="文本框 18"/>
            <p:cNvSpPr txBox="1"/>
            <p:nvPr>
              <p:custDataLst>
                <p:tags r:id="rId6"/>
              </p:custDataLst>
            </p:nvPr>
          </p:nvSpPr>
          <p:spPr>
            <a:xfrm>
              <a:off x="12661" y="3586"/>
              <a:ext cx="3458"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20" name="文本框 19"/>
            <p:cNvSpPr txBox="1"/>
            <p:nvPr>
              <p:custDataLst>
                <p:tags r:id="rId7"/>
              </p:custDataLst>
            </p:nvPr>
          </p:nvSpPr>
          <p:spPr>
            <a:xfrm>
              <a:off x="12661" y="4380"/>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21" name="文本框 20"/>
            <p:cNvSpPr txBox="1"/>
            <p:nvPr>
              <p:custDataLst>
                <p:tags r:id="rId8"/>
              </p:custDataLst>
            </p:nvPr>
          </p:nvSpPr>
          <p:spPr>
            <a:xfrm>
              <a:off x="12661" y="5174"/>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22" name="文本框 21"/>
            <p:cNvSpPr txBox="1"/>
            <p:nvPr>
              <p:custDataLst>
                <p:tags r:id="rId9"/>
              </p:custDataLst>
            </p:nvPr>
          </p:nvSpPr>
          <p:spPr>
            <a:xfrm>
              <a:off x="12661" y="5968"/>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23" name="文本框 22"/>
            <p:cNvSpPr txBox="1"/>
            <p:nvPr>
              <p:custDataLst>
                <p:tags r:id="rId10"/>
              </p:custDataLst>
            </p:nvPr>
          </p:nvSpPr>
          <p:spPr>
            <a:xfrm>
              <a:off x="12661" y="6762"/>
              <a:ext cx="3253" cy="483"/>
            </a:xfrm>
            <a:prstGeom prst="rect">
              <a:avLst/>
            </a:prstGeom>
            <a:noFill/>
          </p:spPr>
          <p:txBody>
            <a:bodyPr wrap="square" rtlCol="0">
              <a:spAutoFit/>
            </a:bodyPr>
            <a:lstStyle/>
            <a:p>
              <a:r>
                <a:rPr lang="zh-CN" altLang="en-US" sz="1400">
                  <a:solidFill>
                    <a:srgbClr val="FF0000"/>
                  </a:solidFill>
                  <a:latin typeface="阿里巴巴普惠体" panose="00020600040101010101" pitchFamily="18" charset="-122"/>
                  <a:ea typeface="阿里巴巴普惠体" panose="00020600040101010101" pitchFamily="18" charset="-122"/>
                </a:rPr>
                <a:t>复杂类型操作（</a:t>
              </a:r>
              <a:r>
                <a:rPr lang="en-US" altLang="zh-CN" sz="1400">
                  <a:solidFill>
                    <a:srgbClr val="FF0000"/>
                  </a:solidFill>
                  <a:latin typeface="阿里巴巴普惠体" panose="00020600040101010101" pitchFamily="18" charset="-122"/>
                  <a:ea typeface="阿里巴巴普惠体" panose="00020600040101010101" pitchFamily="18" charset="-122"/>
                </a:rPr>
                <a:t>Map</a:t>
              </a:r>
              <a:r>
                <a:rPr lang="zh-CN" altLang="en-US" sz="1400">
                  <a:solidFill>
                    <a:srgbClr val="FF0000"/>
                  </a:solidFill>
                  <a:latin typeface="阿里巴巴普惠体" panose="00020600040101010101" pitchFamily="18" charset="-122"/>
                  <a:ea typeface="阿里巴巴普惠体" panose="00020600040101010101" pitchFamily="18" charset="-122"/>
                </a:rPr>
                <a:t>）</a:t>
              </a: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a:t>
            </a:r>
            <a:r>
              <a:rPr lang="en-US" altLang="zh-CN" sz="1600" dirty="0">
                <a:solidFill>
                  <a:srgbClr val="FF0000"/>
                </a:solidFill>
              </a:rPr>
              <a:t>map</a:t>
            </a:r>
            <a:r>
              <a:rPr lang="zh-CN" altLang="en-US" sz="1600" dirty="0">
                <a:solidFill>
                  <a:srgbClr val="FF0000"/>
                </a:solidFill>
              </a:rPr>
              <a:t>复杂类型的基本使用</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map</a:t>
            </a:r>
            <a:r>
              <a:t>类型</a:t>
            </a:r>
          </a:p>
        </p:txBody>
      </p:sp>
      <p:sp>
        <p:nvSpPr>
          <p:cNvPr id="3" name="文本占位符 2"/>
          <p:cNvSpPr>
            <a:spLocks noGrp="1"/>
          </p:cNvSpPr>
          <p:nvPr>
            <p:ph type="body" sz="quarter" idx="11"/>
          </p:nvPr>
        </p:nvSpPr>
        <p:spPr/>
        <p:txBody>
          <a:bodyPr/>
          <a:lstStyle/>
          <a:p>
            <a:r>
              <a:rPr lang="en-US" altLang="zh-CN"/>
              <a:t>map</a:t>
            </a:r>
            <a:r>
              <a:rPr lang="zh-CN" altLang="en-US"/>
              <a:t>类型其实就是简单的指代：</a:t>
            </a:r>
            <a:r>
              <a:rPr lang="en-US" altLang="zh-CN"/>
              <a:t>Key-Value</a:t>
            </a:r>
            <a:r>
              <a:rPr lang="zh-CN" altLang="en-US"/>
              <a:t>型数据格式。</a:t>
            </a:r>
            <a:r>
              <a:rPr lang="en-US" altLang="zh-CN"/>
              <a:t> </a:t>
            </a:r>
            <a:r>
              <a:rPr lang="zh-CN" altLang="en-US"/>
              <a:t>有如下数据文件，其中</a:t>
            </a:r>
            <a:r>
              <a:rPr lang="en-US" altLang="zh-CN"/>
              <a:t>members</a:t>
            </a:r>
            <a:r>
              <a:rPr lang="zh-CN" altLang="en-US"/>
              <a:t>字段是</a:t>
            </a:r>
            <a:r>
              <a:rPr lang="en-US" altLang="zh-CN"/>
              <a:t>key-value</a:t>
            </a:r>
            <a:r>
              <a:rPr lang="zh-CN" altLang="en-US"/>
              <a:t>型数据</a:t>
            </a:r>
          </a:p>
          <a:p>
            <a:r>
              <a:rPr lang="zh-CN" altLang="en-US"/>
              <a:t>字段与字段分隔符: “,”；需要map字段之间的分隔符："#"；map内部k-v分隔符：":"</a:t>
            </a:r>
          </a:p>
          <a:p>
            <a:endParaRPr lang="zh-CN" altLang="en-US"/>
          </a:p>
          <a:p>
            <a:endParaRPr lang="zh-CN" altLang="en-US"/>
          </a:p>
          <a:p>
            <a:r>
              <a:rPr lang="zh-CN" altLang="en-US"/>
              <a:t>建表语句：</a:t>
            </a:r>
          </a:p>
          <a:p>
            <a:endParaRPr lang="zh-CN" altLang="en-US"/>
          </a:p>
          <a:p>
            <a:endParaRPr lang="zh-CN" altLang="en-US"/>
          </a:p>
          <a:p>
            <a:endParaRPr lang="zh-CN" altLang="en-US"/>
          </a:p>
          <a:p>
            <a:pPr>
              <a:buFont typeface="Arial" panose="020B0604020202020204" pitchFamily="34" charset="0"/>
            </a:pPr>
            <a:endParaRPr lang="en-US" sz="1200" b="1">
              <a:solidFill>
                <a:srgbClr val="0000FF"/>
              </a:solidFill>
              <a:highlight>
                <a:srgbClr val="FFFFFF"/>
              </a:highlight>
              <a:latin typeface="Source Code Pro" panose="020B0309030403020204" charset="0"/>
              <a:cs typeface="Source Code Pro" panose="020B0309030403020204" charset="0"/>
              <a:sym typeface="+mn-ea"/>
            </a:endParaRPr>
          </a:p>
          <a:p>
            <a:pPr marL="285750" indent="-285750">
              <a:buFont typeface="Arial" panose="020B0604020202020204" pitchFamily="34" charset="0"/>
              <a:buChar char="•"/>
            </a:pPr>
            <a:r>
              <a:rPr lang="en-US" sz="1200" b="1">
                <a:solidFill>
                  <a:srgbClr val="0000FF"/>
                </a:solidFill>
                <a:highlight>
                  <a:srgbClr val="FFFFFF"/>
                </a:highlight>
                <a:latin typeface="Source Code Pro" panose="020B0309030403020204" charset="0"/>
                <a:cs typeface="Source Code Pro" panose="020B0309030403020204" charset="0"/>
                <a:sym typeface="+mn-ea"/>
              </a:rPr>
              <a:t>MAP</a:t>
            </a:r>
            <a:r>
              <a:rPr lang="en-US" sz="1200">
                <a:solidFill>
                  <a:srgbClr val="000000"/>
                </a:solidFill>
                <a:highlight>
                  <a:srgbClr val="FFFFFF"/>
                </a:highlight>
                <a:latin typeface="Source Code Pro" panose="020B0309030403020204" charset="0"/>
                <a:cs typeface="Source Code Pro" panose="020B0309030403020204" charset="0"/>
                <a:sym typeface="+mn-ea"/>
              </a:rPr>
              <a:t> KEYS TERMINATED </a:t>
            </a:r>
            <a:r>
              <a:rPr lang="en-US" sz="1200" b="1">
                <a:solidFill>
                  <a:srgbClr val="0000FF"/>
                </a:solidFill>
                <a:highlight>
                  <a:srgbClr val="FFFFFF"/>
                </a:highlight>
                <a:latin typeface="Source Code Pro" panose="020B0309030403020204" charset="0"/>
                <a:cs typeface="Source Code Pro" panose="020B0309030403020204" charset="0"/>
                <a:sym typeface="+mn-ea"/>
              </a:rPr>
              <a:t>BY</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a:solidFill>
                  <a:srgbClr val="808080"/>
                </a:solidFill>
                <a:highlight>
                  <a:srgbClr val="FFFFFF"/>
                </a:highlight>
                <a:latin typeface="Source Code Pro" panose="020B0309030403020204" charset="0"/>
                <a:cs typeface="Source Code Pro" panose="020B0309030403020204" charset="0"/>
                <a:sym typeface="+mn-ea"/>
              </a:rPr>
              <a:t>':' </a:t>
            </a:r>
            <a:r>
              <a:rPr lang="en-US" sz="1200">
                <a:solidFill>
                  <a:srgbClr val="FF0000"/>
                </a:solidFill>
                <a:highlight>
                  <a:srgbClr val="FFFFFF"/>
                </a:highlight>
                <a:latin typeface="Source Code Pro" panose="020B0309030403020204" charset="0"/>
                <a:cs typeface="Source Code Pro" panose="020B0309030403020204" charset="0"/>
                <a:sym typeface="+mn-ea"/>
              </a:rPr>
              <a:t>表示key-value之间用:分隔</a:t>
            </a:r>
            <a:endParaRPr lang="zh-CN" altLang="en-US"/>
          </a:p>
          <a:p>
            <a:endParaRPr lang="zh-CN" altLang="en-US"/>
          </a:p>
          <a:p>
            <a:endParaRPr lang="zh-CN" altLang="en-US"/>
          </a:p>
        </p:txBody>
      </p:sp>
      <p:graphicFrame>
        <p:nvGraphicFramePr>
          <p:cNvPr id="4" name="表格 3"/>
          <p:cNvGraphicFramePr/>
          <p:nvPr>
            <p:custDataLst>
              <p:tags r:id="rId1"/>
            </p:custDataLst>
          </p:nvPr>
        </p:nvGraphicFramePr>
        <p:xfrm>
          <a:off x="767715" y="2637155"/>
          <a:ext cx="8388350" cy="1074420"/>
        </p:xfrm>
        <a:graphic>
          <a:graphicData uri="http://schemas.openxmlformats.org/drawingml/2006/table">
            <a:tbl>
              <a:tblPr/>
              <a:tblGrid>
                <a:gridCol w="8388350">
                  <a:extLst>
                    <a:ext uri="{9D8B030D-6E8A-4147-A177-3AD203B41FA5}">
                      <a16:colId xmlns:a16="http://schemas.microsoft.com/office/drawing/2014/main" val="20000"/>
                    </a:ext>
                  </a:extLst>
                </a:gridCol>
              </a:tblGrid>
              <a:tr h="1074420">
                <a:tc>
                  <a:txBody>
                    <a:bodyPr/>
                    <a:lstStyle/>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id</a:t>
                      </a:r>
                      <a:r>
                        <a:rPr lang="en-US" sz="1400" b="0">
                          <a:solidFill>
                            <a:srgbClr val="ED7D31"/>
                          </a:solidFill>
                          <a:latin typeface="Consolas" panose="020B0609020204030204" charset="0"/>
                          <a:ea typeface="微软雅黑" panose="020B0503020204020204" pitchFamily="34" charset="-122"/>
                          <a:cs typeface="Consolas" panose="020B0609020204030204" charset="0"/>
                        </a:rPr>
                        <a:t>,name,</a:t>
                      </a:r>
                      <a:r>
                        <a:rPr lang="en-US" sz="1400" b="0">
                          <a:solidFill>
                            <a:srgbClr val="4472C4"/>
                          </a:solidFill>
                          <a:latin typeface="Consolas" panose="020B0609020204030204" charset="0"/>
                          <a:ea typeface="微软雅黑" panose="020B0503020204020204" pitchFamily="34" charset="-122"/>
                          <a:cs typeface="Consolas" panose="020B0609020204030204" charset="0"/>
                        </a:rPr>
                        <a:t>members</a:t>
                      </a:r>
                      <a:r>
                        <a:rPr lang="en-US" sz="1400" b="0">
                          <a:solidFill>
                            <a:srgbClr val="ED7D31"/>
                          </a:solidFill>
                          <a:latin typeface="Consolas" panose="020B0609020204030204" charset="0"/>
                          <a:ea typeface="微软雅黑" panose="020B0503020204020204" pitchFamily="34" charset="-122"/>
                          <a:cs typeface="Consolas" panose="020B0609020204030204" charset="0"/>
                        </a:rPr>
                        <a:t>,</a:t>
                      </a:r>
                      <a:r>
                        <a:rPr lang="en-US" sz="1400" b="0">
                          <a:solidFill>
                            <a:schemeClr val="accent6"/>
                          </a:solidFill>
                          <a:latin typeface="Consolas" panose="020B0609020204030204" charset="0"/>
                          <a:ea typeface="微软雅黑" panose="020B0503020204020204" pitchFamily="34" charset="-122"/>
                          <a:cs typeface="Consolas" panose="020B0609020204030204" charset="0"/>
                        </a:rPr>
                        <a:t>age</a:t>
                      </a:r>
                      <a:endParaRPr lang="en-US" sz="1400" b="0">
                        <a:solidFill>
                          <a:srgbClr val="ED7D31"/>
                        </a:solidFill>
                        <a:latin typeface="Consolas" panose="020B0609020204030204" charset="0"/>
                        <a:ea typeface="微软雅黑" panose="020B0503020204020204" pitchFamily="34" charset="-122"/>
                        <a:cs typeface="Consolas" panose="020B0609020204030204" charset="0"/>
                      </a:endParaRP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1</a:t>
                      </a:r>
                      <a:r>
                        <a:rPr lang="en-US" sz="1400" b="0">
                          <a:solidFill>
                            <a:srgbClr val="ED7D31"/>
                          </a:solidFill>
                          <a:latin typeface="Consolas" panose="020B0609020204030204" charset="0"/>
                          <a:ea typeface="微软雅黑" panose="020B0503020204020204" pitchFamily="34" charset="-122"/>
                          <a:cs typeface="Consolas" panose="020B0609020204030204" charset="0"/>
                        </a:rPr>
                        <a:t>,zhangsan</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,father:xiaoming#mother:xiaohuang#brother:xiaoxu</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70AD47"/>
                          </a:solidFill>
                          <a:latin typeface="Consolas" panose="020B0609020204030204" charset="0"/>
                          <a:ea typeface="微软雅黑" panose="020B0503020204020204" pitchFamily="34" charset="-122"/>
                          <a:cs typeface="Consolas" panose="020B0609020204030204" charset="0"/>
                        </a:rPr>
                        <a:t>28</a:t>
                      </a: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2</a:t>
                      </a:r>
                      <a:r>
                        <a:rPr lang="en-US" sz="1400" b="0">
                          <a:solidFill>
                            <a:srgbClr val="ED7D31"/>
                          </a:solidFill>
                          <a:latin typeface="Consolas" panose="020B0609020204030204" charset="0"/>
                          <a:ea typeface="微软雅黑" panose="020B0503020204020204" pitchFamily="34" charset="-122"/>
                          <a:cs typeface="Consolas" panose="020B0609020204030204" charset="0"/>
                        </a:rPr>
                        <a:t>,lisi</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father:mayun#mother:huangyi#brother:guanyu</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70AD47"/>
                          </a:solidFill>
                          <a:latin typeface="Consolas" panose="020B0609020204030204" charset="0"/>
                          <a:ea typeface="微软雅黑" panose="020B0503020204020204" pitchFamily="34" charset="-122"/>
                          <a:cs typeface="Consolas" panose="020B0609020204030204" charset="0"/>
                        </a:rPr>
                        <a:t>22</a:t>
                      </a: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3</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ED7D31"/>
                          </a:solidFill>
                          <a:latin typeface="Consolas" panose="020B0609020204030204" charset="0"/>
                          <a:ea typeface="微软雅黑" panose="020B0503020204020204" pitchFamily="34" charset="-122"/>
                          <a:cs typeface="Consolas" panose="020B0609020204030204" charset="0"/>
                        </a:rPr>
                        <a:t>wangwu</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,father:wangjianlin#mother:ruhua#sister:jingtian,</a:t>
                      </a:r>
                      <a:r>
                        <a:rPr lang="en-US" sz="1400" b="0">
                          <a:solidFill>
                            <a:srgbClr val="70AD47"/>
                          </a:solidFill>
                          <a:latin typeface="Consolas" panose="020B0609020204030204" charset="0"/>
                          <a:ea typeface="微软雅黑" panose="020B0503020204020204" pitchFamily="34" charset="-122"/>
                          <a:cs typeface="Consolas" panose="020B0609020204030204" charset="0"/>
                        </a:rPr>
                        <a:t>29</a:t>
                      </a: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4</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ED7D31"/>
                          </a:solidFill>
                          <a:latin typeface="Consolas" panose="020B0609020204030204" charset="0"/>
                          <a:ea typeface="微软雅黑" panose="020B0503020204020204" pitchFamily="34" charset="-122"/>
                          <a:cs typeface="Consolas" panose="020B0609020204030204" charset="0"/>
                        </a:rPr>
                        <a:t>mayun</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,father:mayongzhen#mother:angelababy,</a:t>
                      </a:r>
                      <a:r>
                        <a:rPr lang="en-US" sz="1400" b="0">
                          <a:solidFill>
                            <a:srgbClr val="70AD47"/>
                          </a:solidFill>
                          <a:latin typeface="Consolas" panose="020B0609020204030204" charset="0"/>
                          <a:ea typeface="微软雅黑" panose="020B0503020204020204" pitchFamily="34" charset="-122"/>
                          <a:cs typeface="Consolas" panose="020B0609020204030204" charset="0"/>
                        </a:rPr>
                        <a:t>26</a:t>
                      </a:r>
                      <a:endParaRPr lang="en-US" altLang="en-US" sz="1400" b="0">
                        <a:solidFill>
                          <a:srgbClr val="70AD47"/>
                        </a:solidFill>
                        <a:latin typeface="Consolas" panose="020B0609020204030204" charset="0"/>
                        <a:ea typeface="微软雅黑" panose="020B0503020204020204" pitchFamily="34" charset="-122"/>
                        <a:cs typeface="Consolas" panose="020B0609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0" name="文本框 99"/>
          <p:cNvSpPr txBox="1"/>
          <p:nvPr/>
        </p:nvSpPr>
        <p:spPr>
          <a:xfrm>
            <a:off x="767715" y="4077335"/>
            <a:ext cx="8388350" cy="1599565"/>
          </a:xfrm>
          <a:prstGeom prst="rect">
            <a:avLst/>
          </a:prstGeom>
          <a:noFill/>
          <a:ln w="9525">
            <a:solidFill>
              <a:schemeClr val="accent1"/>
            </a:solidFill>
          </a:ln>
        </p:spPr>
        <p:txBody>
          <a:bodyPr wrap="square">
            <a:spAutoFit/>
          </a:bodyPr>
          <a:lstStyle/>
          <a:p>
            <a:pPr marL="0" algn="l">
              <a:buClrTx/>
              <a:buSzTx/>
              <a:buFontTx/>
            </a:pPr>
            <a:r>
              <a:rPr lang="en-US" sz="1400" b="1">
                <a:solidFill>
                  <a:srgbClr val="0000FF"/>
                </a:solidFill>
                <a:highlight>
                  <a:srgbClr val="FFFFFF"/>
                </a:highlight>
                <a:latin typeface="Source Code Pro" panose="020B0309030403020204" charset="0"/>
                <a:cs typeface="Source Code Pro" panose="020B0309030403020204" charset="0"/>
              </a:rPr>
              <a:t>create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table</a:t>
            </a:r>
            <a:r>
              <a:rPr lang="en-US" sz="1400" b="0">
                <a:solidFill>
                  <a:srgbClr val="000000"/>
                </a:solidFill>
                <a:highlight>
                  <a:srgbClr val="FFFFFF"/>
                </a:highlight>
                <a:latin typeface="Source Code Pro" panose="020B0309030403020204" charset="0"/>
                <a:cs typeface="Source Code Pro" panose="020B0309030403020204" charset="0"/>
              </a:rPr>
              <a:t> myhive.test_map</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sz="1400" b="0">
              <a:solidFill>
                <a:srgbClr val="000000"/>
              </a:solidFill>
              <a:highlight>
                <a:srgbClr val="FFFFFF"/>
              </a:highlight>
              <a:latin typeface="Source Code Pro" panose="020B0309030403020204" charset="0"/>
              <a:cs typeface="Source Code Pro" panose="020B0309030403020204" charset="0"/>
            </a:endParaRPr>
          </a:p>
          <a:p>
            <a:pPr marL="0" algn="l">
              <a:buClrTx/>
              <a:buSzTx/>
              <a:buFontTx/>
            </a:pPr>
            <a:r>
              <a:rPr lang="en-US" sz="1400" b="0">
                <a:solidFill>
                  <a:srgbClr val="000000"/>
                </a:solidFill>
                <a:highlight>
                  <a:srgbClr val="FFFFFF"/>
                </a:highlight>
                <a:latin typeface="Source Code Pro" panose="020B0309030403020204" charset="0"/>
                <a:cs typeface="Source Code Pro" panose="020B0309030403020204" charset="0"/>
              </a:rPr>
              <a:t>id </a:t>
            </a:r>
            <a:r>
              <a:rPr lang="en-US" sz="1400" b="1">
                <a:solidFill>
                  <a:srgbClr val="0000FF"/>
                </a:solidFill>
                <a:highlight>
                  <a:srgbClr val="FFFFFF"/>
                </a:highlight>
                <a:latin typeface="Source Code Pro" panose="020B0309030403020204" charset="0"/>
                <a:cs typeface="Source Code Pro" panose="020B0309030403020204" charset="0"/>
              </a:rPr>
              <a:t>int</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name 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members </a:t>
            </a:r>
            <a:r>
              <a:rPr lang="en-US" sz="1400" b="1">
                <a:solidFill>
                  <a:srgbClr val="0000FF"/>
                </a:solidFill>
                <a:highlight>
                  <a:srgbClr val="FFFFFF"/>
                </a:highlight>
                <a:latin typeface="Source Code Pro" panose="020B0309030403020204" charset="0"/>
                <a:cs typeface="Source Code Pro" panose="020B0309030403020204" charset="0"/>
              </a:rPr>
              <a:t>map</a:t>
            </a:r>
            <a:r>
              <a:rPr lang="en-US" sz="1400" b="1">
                <a:solidFill>
                  <a:srgbClr val="000080"/>
                </a:solidFill>
                <a:highlight>
                  <a:srgbClr val="FFFFFF"/>
                </a:highlight>
                <a:latin typeface="Source Code Pro" panose="020B0309030403020204" charset="0"/>
                <a:cs typeface="Source Code Pro" panose="020B0309030403020204" charset="0"/>
              </a:rPr>
              <a:t>&lt;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&gt;,</a:t>
            </a:r>
            <a:r>
              <a:rPr lang="en-US" sz="1400" b="0">
                <a:solidFill>
                  <a:srgbClr val="000000"/>
                </a:solidFill>
                <a:highlight>
                  <a:srgbClr val="FFFFFF"/>
                </a:highlight>
                <a:latin typeface="Source Code Pro" panose="020B0309030403020204" charset="0"/>
                <a:cs typeface="Source Code Pro" panose="020B0309030403020204" charset="0"/>
              </a:rPr>
              <a:t> age </a:t>
            </a:r>
            <a:r>
              <a:rPr lang="en-US" sz="1400" b="1">
                <a:solidFill>
                  <a:srgbClr val="0000FF"/>
                </a:solidFill>
                <a:highlight>
                  <a:srgbClr val="FFFFFF"/>
                </a:highlight>
                <a:latin typeface="Source Code Pro" panose="020B0309030403020204" charset="0"/>
                <a:cs typeface="Source Code Pro" panose="020B0309030403020204" charset="0"/>
              </a:rPr>
              <a:t>int</a:t>
            </a:r>
            <a:endParaRPr lang="en-US" sz="1400" b="1">
              <a:solidFill>
                <a:srgbClr val="000080"/>
              </a:solidFill>
              <a:highlight>
                <a:srgbClr val="FFFFFF"/>
              </a:highlight>
              <a:latin typeface="Source Code Pro" panose="020B0309030403020204" charset="0"/>
              <a:cs typeface="Source Code Pro" panose="020B0309030403020204" charset="0"/>
            </a:endParaRPr>
          </a:p>
          <a:p>
            <a:pPr marL="0" algn="l">
              <a:buClrTx/>
              <a:buSzTx/>
              <a:buFontTx/>
            </a:pPr>
            <a:r>
              <a:rPr lang="en-US" sz="1400" b="1">
                <a:solidFill>
                  <a:srgbClr val="000080"/>
                </a:solidFill>
                <a:highlight>
                  <a:srgbClr val="FFFFFF"/>
                </a:highlight>
                <a:latin typeface="Source Code Pro" panose="020B0309030403020204" charset="0"/>
                <a:cs typeface="Source Code Pro" panose="020B0309030403020204" charset="0"/>
              </a:rPr>
              <a:t>)</a:t>
            </a:r>
            <a:endParaRPr lang="en-US" sz="1400" b="1">
              <a:solidFill>
                <a:srgbClr val="0000FF"/>
              </a:solidFill>
              <a:highlight>
                <a:srgbClr val="FFFFFF"/>
              </a:highlight>
              <a:latin typeface="Source Code Pro" panose="020B0309030403020204" charset="0"/>
              <a:cs typeface="Source Code Pro" panose="020B0309030403020204" charset="0"/>
            </a:endParaRPr>
          </a:p>
          <a:p>
            <a:pPr marL="0" algn="l">
              <a:buClrTx/>
              <a:buSzTx/>
              <a:buFontTx/>
            </a:pPr>
            <a:r>
              <a:rPr lang="en-US" sz="1400" b="1">
                <a:solidFill>
                  <a:srgbClr val="0000FF"/>
                </a:solidFill>
                <a:highlight>
                  <a:srgbClr val="FFFFFF"/>
                </a:highlight>
                <a:latin typeface="Source Code Pro" panose="020B0309030403020204" charset="0"/>
                <a:cs typeface="Source Code Pro" panose="020B0309030403020204" charset="0"/>
              </a:rPr>
              <a:t>row</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format</a:t>
            </a:r>
            <a:r>
              <a:rPr lang="en-US" sz="1400" b="0">
                <a:solidFill>
                  <a:srgbClr val="000000"/>
                </a:solidFill>
                <a:highlight>
                  <a:srgbClr val="FFFFFF"/>
                </a:highlight>
                <a:latin typeface="Source Code Pro" panose="020B0309030403020204" charset="0"/>
                <a:cs typeface="Source Code Pro" panose="020B0309030403020204" charset="0"/>
              </a:rPr>
              <a:t> delimited</a:t>
            </a:r>
          </a:p>
          <a:p>
            <a:pPr marL="0" algn="l">
              <a:buClrTx/>
              <a:buSzTx/>
              <a:buFontTx/>
            </a:pPr>
            <a:r>
              <a:rPr lang="en-US" sz="1400" b="0">
                <a:solidFill>
                  <a:srgbClr val="000000"/>
                </a:solidFill>
                <a:highlight>
                  <a:srgbClr val="FFFFFF"/>
                </a:highlight>
                <a:latin typeface="Source Code Pro" panose="020B0309030403020204" charset="0"/>
                <a:cs typeface="Source Code Pro" panose="020B0309030403020204" charset="0"/>
              </a:rPr>
              <a:t>fields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endParaRPr lang="en-US" sz="1400" b="0">
              <a:solidFill>
                <a:srgbClr val="000000"/>
              </a:solidFill>
              <a:highlight>
                <a:srgbClr val="FFFFFF"/>
              </a:highlight>
              <a:latin typeface="Source Code Pro" panose="020B0309030403020204" charset="0"/>
              <a:cs typeface="Source Code Pro" panose="020B0309030403020204" charset="0"/>
            </a:endParaRPr>
          </a:p>
          <a:p>
            <a:pPr marL="0" algn="l">
              <a:buClrTx/>
              <a:buSzTx/>
              <a:buFontTx/>
            </a:pPr>
            <a:r>
              <a:rPr lang="en-US" sz="1400" b="0">
                <a:solidFill>
                  <a:srgbClr val="000000"/>
                </a:solidFill>
                <a:highlight>
                  <a:srgbClr val="FFFFFF"/>
                </a:highlight>
                <a:latin typeface="Source Code Pro" panose="020B0309030403020204" charset="0"/>
                <a:cs typeface="Source Code Pro" panose="020B0309030403020204" charset="0"/>
              </a:rPr>
              <a:t>COLLECTION ITEMS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endParaRPr lang="en-US" sz="1400" b="1">
              <a:solidFill>
                <a:srgbClr val="0000FF"/>
              </a:solidFill>
              <a:highlight>
                <a:srgbClr val="FFFFFF"/>
              </a:highlight>
              <a:latin typeface="Source Code Pro" panose="020B0309030403020204" charset="0"/>
              <a:cs typeface="Source Code Pro" panose="020B0309030403020204" charset="0"/>
            </a:endParaRPr>
          </a:p>
          <a:p>
            <a:pPr marL="0" algn="l">
              <a:buClrTx/>
              <a:buSzTx/>
              <a:buFontTx/>
            </a:pPr>
            <a:r>
              <a:rPr lang="en-US" sz="1400" b="1">
                <a:solidFill>
                  <a:srgbClr val="0000FF"/>
                </a:solidFill>
                <a:highlight>
                  <a:srgbClr val="FFFFFF"/>
                </a:highlight>
                <a:latin typeface="Source Code Pro" panose="020B0309030403020204" charset="0"/>
                <a:cs typeface="Source Code Pro" panose="020B0309030403020204" charset="0"/>
              </a:rPr>
              <a:t>MAP</a:t>
            </a:r>
            <a:r>
              <a:rPr lang="en-US" sz="1400" b="0">
                <a:solidFill>
                  <a:srgbClr val="000000"/>
                </a:solidFill>
                <a:highlight>
                  <a:srgbClr val="FFFFFF"/>
                </a:highlight>
                <a:latin typeface="Source Code Pro" panose="020B0309030403020204" charset="0"/>
                <a:cs typeface="Source Code Pro" panose="020B0309030403020204" charset="0"/>
              </a:rPr>
              <a:t> KEYS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sz="1400" b="0">
              <a:solidFill>
                <a:srgbClr val="808080"/>
              </a:solidFill>
              <a:highlight>
                <a:srgbClr val="FFFFFF"/>
              </a:highlight>
              <a:latin typeface="Source Code Pro" panose="020B0309030403020204" charset="0"/>
              <a:cs typeface="Source Code Pro" panose="020B0309030403020204" charset="0"/>
            </a:endParaRPr>
          </a:p>
        </p:txBody>
      </p:sp>
      <p:pic>
        <p:nvPicPr>
          <p:cNvPr id="5" name="图片 4" descr="播仔素材库【1】0001"/>
          <p:cNvPicPr>
            <a:picLocks noChangeAspect="1"/>
          </p:cNvPicPr>
          <p:nvPr/>
        </p:nvPicPr>
        <p:blipFill>
          <a:blip r:embed="rId3"/>
          <a:stretch>
            <a:fillRect/>
          </a:stretch>
        </p:blipFill>
        <p:spPr>
          <a:xfrm>
            <a:off x="10344150" y="4580890"/>
            <a:ext cx="2109470" cy="210947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map</a:t>
            </a:r>
            <a:r>
              <a:t>类型</a:t>
            </a:r>
          </a:p>
        </p:txBody>
      </p:sp>
      <p:sp>
        <p:nvSpPr>
          <p:cNvPr id="3" name="文本占位符 2"/>
          <p:cNvSpPr>
            <a:spLocks noGrp="1"/>
          </p:cNvSpPr>
          <p:nvPr>
            <p:ph type="body" sz="quarter" idx="11"/>
          </p:nvPr>
        </p:nvSpPr>
        <p:spPr/>
        <p:txBody>
          <a:bodyPr/>
          <a:lstStyle/>
          <a:p>
            <a:r>
              <a:rPr lang="zh-CN" altLang="en-US"/>
              <a:t>建表语句：</a:t>
            </a:r>
          </a:p>
          <a:p>
            <a:endParaRPr lang="zh-CN" altLang="en-US"/>
          </a:p>
        </p:txBody>
      </p:sp>
      <p:sp>
        <p:nvSpPr>
          <p:cNvPr id="100" name="文本框 99"/>
          <p:cNvSpPr txBox="1"/>
          <p:nvPr/>
        </p:nvSpPr>
        <p:spPr>
          <a:xfrm>
            <a:off x="767080" y="2117725"/>
            <a:ext cx="8388350" cy="1168400"/>
          </a:xfrm>
          <a:prstGeom prst="rect">
            <a:avLst/>
          </a:prstGeom>
          <a:noFill/>
          <a:ln w="9525">
            <a:solidFill>
              <a:schemeClr val="accent1"/>
            </a:solidFill>
          </a:ln>
        </p:spPr>
        <p:txBody>
          <a:bodyPr wrap="square">
            <a:spAutoFit/>
          </a:bodyPr>
          <a:lstStyle/>
          <a:p>
            <a:pPr marL="0" algn="l">
              <a:buClrTx/>
              <a:buSzTx/>
              <a:buFontTx/>
            </a:pPr>
            <a:r>
              <a:rPr lang="en-US" sz="1000" b="1">
                <a:solidFill>
                  <a:srgbClr val="0000FF"/>
                </a:solidFill>
                <a:highlight>
                  <a:srgbClr val="FFFFFF"/>
                </a:highlight>
                <a:latin typeface="Source Code Pro" panose="020B0309030403020204" charset="0"/>
                <a:cs typeface="Source Code Pro" panose="020B0309030403020204" charset="0"/>
              </a:rPr>
              <a:t>create</a:t>
            </a:r>
            <a:r>
              <a:rPr lang="en-US" sz="1000" b="0">
                <a:solidFill>
                  <a:srgbClr val="000000"/>
                </a:solidFill>
                <a:highlight>
                  <a:srgbClr val="FFFFFF"/>
                </a:highlight>
                <a:latin typeface="Source Code Pro" panose="020B0309030403020204" charset="0"/>
                <a:cs typeface="Source Code Pro" panose="020B0309030403020204" charset="0"/>
              </a:rPr>
              <a:t> </a:t>
            </a:r>
            <a:r>
              <a:rPr lang="en-US" sz="1000" b="1">
                <a:solidFill>
                  <a:srgbClr val="0000FF"/>
                </a:solidFill>
                <a:highlight>
                  <a:srgbClr val="FFFFFF"/>
                </a:highlight>
                <a:latin typeface="Source Code Pro" panose="020B0309030403020204" charset="0"/>
                <a:cs typeface="Source Code Pro" panose="020B0309030403020204" charset="0"/>
              </a:rPr>
              <a:t>table</a:t>
            </a:r>
            <a:r>
              <a:rPr lang="en-US" sz="1000" b="0">
                <a:solidFill>
                  <a:srgbClr val="000000"/>
                </a:solidFill>
                <a:highlight>
                  <a:srgbClr val="FFFFFF"/>
                </a:highlight>
                <a:latin typeface="Source Code Pro" panose="020B0309030403020204" charset="0"/>
                <a:cs typeface="Source Code Pro" panose="020B0309030403020204" charset="0"/>
              </a:rPr>
              <a:t> myhive.test_map</a:t>
            </a:r>
            <a:r>
              <a:rPr lang="en-US" sz="1000" b="1">
                <a:solidFill>
                  <a:srgbClr val="000080"/>
                </a:solidFill>
                <a:highlight>
                  <a:srgbClr val="FFFFFF"/>
                </a:highlight>
                <a:latin typeface="Source Code Pro" panose="020B0309030403020204" charset="0"/>
                <a:cs typeface="Source Code Pro" panose="020B0309030403020204" charset="0"/>
              </a:rPr>
              <a:t>(</a:t>
            </a:r>
            <a:endParaRPr lang="en-US" sz="1000" b="0">
              <a:solidFill>
                <a:srgbClr val="000000"/>
              </a:solidFill>
              <a:highlight>
                <a:srgbClr val="FFFFFF"/>
              </a:highlight>
              <a:latin typeface="Source Code Pro" panose="020B0309030403020204" charset="0"/>
              <a:cs typeface="Source Code Pro" panose="020B0309030403020204" charset="0"/>
            </a:endParaRPr>
          </a:p>
          <a:p>
            <a:pPr marL="0" algn="l">
              <a:buClrTx/>
              <a:buSzTx/>
              <a:buFontTx/>
            </a:pPr>
            <a:r>
              <a:rPr lang="en-US" sz="1000" b="0">
                <a:solidFill>
                  <a:srgbClr val="000000"/>
                </a:solidFill>
                <a:highlight>
                  <a:srgbClr val="FFFFFF"/>
                </a:highlight>
                <a:latin typeface="Source Code Pro" panose="020B0309030403020204" charset="0"/>
                <a:cs typeface="Source Code Pro" panose="020B0309030403020204" charset="0"/>
              </a:rPr>
              <a:t>id </a:t>
            </a:r>
            <a:r>
              <a:rPr lang="en-US" sz="1000" b="1">
                <a:solidFill>
                  <a:srgbClr val="0000FF"/>
                </a:solidFill>
                <a:highlight>
                  <a:srgbClr val="FFFFFF"/>
                </a:highlight>
                <a:latin typeface="Source Code Pro" panose="020B0309030403020204" charset="0"/>
                <a:cs typeface="Source Code Pro" panose="020B0309030403020204" charset="0"/>
              </a:rPr>
              <a:t>int</a:t>
            </a:r>
            <a:r>
              <a:rPr lang="en-US" sz="1000" b="1">
                <a:solidFill>
                  <a:srgbClr val="000080"/>
                </a:solidFill>
                <a:highlight>
                  <a:srgbClr val="FFFFFF"/>
                </a:highlight>
                <a:latin typeface="Source Code Pro" panose="020B0309030403020204" charset="0"/>
                <a:cs typeface="Source Code Pro" panose="020B0309030403020204" charset="0"/>
              </a:rPr>
              <a:t>,</a:t>
            </a:r>
            <a:r>
              <a:rPr lang="en-US" sz="1000" b="0">
                <a:solidFill>
                  <a:srgbClr val="000000"/>
                </a:solidFill>
                <a:highlight>
                  <a:srgbClr val="FFFFFF"/>
                </a:highlight>
                <a:latin typeface="Source Code Pro" panose="020B0309030403020204" charset="0"/>
                <a:cs typeface="Source Code Pro" panose="020B0309030403020204" charset="0"/>
              </a:rPr>
              <a:t> name string</a:t>
            </a:r>
            <a:r>
              <a:rPr lang="en-US" sz="1000" b="1">
                <a:solidFill>
                  <a:srgbClr val="000080"/>
                </a:solidFill>
                <a:highlight>
                  <a:srgbClr val="FFFFFF"/>
                </a:highlight>
                <a:latin typeface="Source Code Pro" panose="020B0309030403020204" charset="0"/>
                <a:cs typeface="Source Code Pro" panose="020B0309030403020204" charset="0"/>
              </a:rPr>
              <a:t>,</a:t>
            </a:r>
            <a:r>
              <a:rPr lang="en-US" sz="1000" b="0">
                <a:solidFill>
                  <a:srgbClr val="000000"/>
                </a:solidFill>
                <a:highlight>
                  <a:srgbClr val="FFFFFF"/>
                </a:highlight>
                <a:latin typeface="Source Code Pro" panose="020B0309030403020204" charset="0"/>
                <a:cs typeface="Source Code Pro" panose="020B0309030403020204" charset="0"/>
              </a:rPr>
              <a:t> members </a:t>
            </a:r>
            <a:r>
              <a:rPr lang="en-US" sz="1000" b="1">
                <a:solidFill>
                  <a:srgbClr val="0000FF"/>
                </a:solidFill>
                <a:highlight>
                  <a:srgbClr val="FFFFFF"/>
                </a:highlight>
                <a:latin typeface="Source Code Pro" panose="020B0309030403020204" charset="0"/>
                <a:cs typeface="Source Code Pro" panose="020B0309030403020204" charset="0"/>
              </a:rPr>
              <a:t>map</a:t>
            </a:r>
            <a:r>
              <a:rPr lang="en-US" sz="1000" b="1">
                <a:solidFill>
                  <a:srgbClr val="000080"/>
                </a:solidFill>
                <a:highlight>
                  <a:srgbClr val="FFFFFF"/>
                </a:highlight>
                <a:latin typeface="Source Code Pro" panose="020B0309030403020204" charset="0"/>
                <a:cs typeface="Source Code Pro" panose="020B0309030403020204" charset="0"/>
              </a:rPr>
              <a:t>&lt;</a:t>
            </a:r>
            <a:r>
              <a:rPr lang="en-US" sz="1000" b="0">
                <a:solidFill>
                  <a:srgbClr val="000000"/>
                </a:solidFill>
                <a:highlight>
                  <a:srgbClr val="FFFFFF"/>
                </a:highlight>
                <a:latin typeface="Source Code Pro" panose="020B0309030403020204" charset="0"/>
                <a:cs typeface="Source Code Pro" panose="020B0309030403020204" charset="0"/>
              </a:rPr>
              <a:t>string</a:t>
            </a:r>
            <a:r>
              <a:rPr lang="en-US" sz="1000" b="1">
                <a:solidFill>
                  <a:srgbClr val="000080"/>
                </a:solidFill>
                <a:highlight>
                  <a:srgbClr val="FFFFFF"/>
                </a:highlight>
                <a:latin typeface="Source Code Pro" panose="020B0309030403020204" charset="0"/>
                <a:cs typeface="Source Code Pro" panose="020B0309030403020204" charset="0"/>
              </a:rPr>
              <a:t>,</a:t>
            </a:r>
            <a:r>
              <a:rPr lang="en-US" sz="1000" b="0">
                <a:solidFill>
                  <a:srgbClr val="000000"/>
                </a:solidFill>
                <a:highlight>
                  <a:srgbClr val="FFFFFF"/>
                </a:highlight>
                <a:latin typeface="Source Code Pro" panose="020B0309030403020204" charset="0"/>
                <a:cs typeface="Source Code Pro" panose="020B0309030403020204" charset="0"/>
              </a:rPr>
              <a:t>string</a:t>
            </a:r>
            <a:r>
              <a:rPr lang="en-US" sz="1000" b="1">
                <a:solidFill>
                  <a:srgbClr val="000080"/>
                </a:solidFill>
                <a:highlight>
                  <a:srgbClr val="FFFFFF"/>
                </a:highlight>
                <a:latin typeface="Source Code Pro" panose="020B0309030403020204" charset="0"/>
                <a:cs typeface="Source Code Pro" panose="020B0309030403020204" charset="0"/>
              </a:rPr>
              <a:t>&gt;,</a:t>
            </a:r>
            <a:r>
              <a:rPr lang="en-US" sz="1000" b="0">
                <a:solidFill>
                  <a:srgbClr val="000000"/>
                </a:solidFill>
                <a:highlight>
                  <a:srgbClr val="FFFFFF"/>
                </a:highlight>
                <a:latin typeface="Source Code Pro" panose="020B0309030403020204" charset="0"/>
                <a:cs typeface="Source Code Pro" panose="020B0309030403020204" charset="0"/>
              </a:rPr>
              <a:t> age </a:t>
            </a:r>
            <a:r>
              <a:rPr lang="en-US" sz="1000" b="1">
                <a:solidFill>
                  <a:srgbClr val="0000FF"/>
                </a:solidFill>
                <a:highlight>
                  <a:srgbClr val="FFFFFF"/>
                </a:highlight>
                <a:latin typeface="Source Code Pro" panose="020B0309030403020204" charset="0"/>
                <a:cs typeface="Source Code Pro" panose="020B0309030403020204" charset="0"/>
              </a:rPr>
              <a:t>int</a:t>
            </a:r>
            <a:endParaRPr lang="en-US" sz="1000" b="1">
              <a:solidFill>
                <a:srgbClr val="000080"/>
              </a:solidFill>
              <a:highlight>
                <a:srgbClr val="FFFFFF"/>
              </a:highlight>
              <a:latin typeface="Source Code Pro" panose="020B0309030403020204" charset="0"/>
              <a:cs typeface="Source Code Pro" panose="020B0309030403020204" charset="0"/>
            </a:endParaRPr>
          </a:p>
          <a:p>
            <a:pPr marL="0" algn="l">
              <a:buClrTx/>
              <a:buSzTx/>
              <a:buFontTx/>
            </a:pPr>
            <a:r>
              <a:rPr lang="en-US" sz="1000" b="1">
                <a:solidFill>
                  <a:srgbClr val="000080"/>
                </a:solidFill>
                <a:highlight>
                  <a:srgbClr val="FFFFFF"/>
                </a:highlight>
                <a:latin typeface="Source Code Pro" panose="020B0309030403020204" charset="0"/>
                <a:cs typeface="Source Code Pro" panose="020B0309030403020204" charset="0"/>
              </a:rPr>
              <a:t>)</a:t>
            </a:r>
            <a:endParaRPr lang="en-US" sz="1000" b="1">
              <a:solidFill>
                <a:srgbClr val="0000FF"/>
              </a:solidFill>
              <a:highlight>
                <a:srgbClr val="FFFFFF"/>
              </a:highlight>
              <a:latin typeface="Source Code Pro" panose="020B0309030403020204" charset="0"/>
              <a:cs typeface="Source Code Pro" panose="020B0309030403020204" charset="0"/>
            </a:endParaRPr>
          </a:p>
          <a:p>
            <a:pPr marL="0" algn="l">
              <a:buClrTx/>
              <a:buSzTx/>
              <a:buFontTx/>
            </a:pPr>
            <a:r>
              <a:rPr lang="en-US" sz="1000" b="1">
                <a:solidFill>
                  <a:srgbClr val="0000FF"/>
                </a:solidFill>
                <a:highlight>
                  <a:srgbClr val="FFFFFF"/>
                </a:highlight>
                <a:latin typeface="Source Code Pro" panose="020B0309030403020204" charset="0"/>
                <a:cs typeface="Source Code Pro" panose="020B0309030403020204" charset="0"/>
              </a:rPr>
              <a:t>row</a:t>
            </a:r>
            <a:r>
              <a:rPr lang="en-US" sz="1000" b="0">
                <a:solidFill>
                  <a:srgbClr val="000000"/>
                </a:solidFill>
                <a:highlight>
                  <a:srgbClr val="FFFFFF"/>
                </a:highlight>
                <a:latin typeface="Source Code Pro" panose="020B0309030403020204" charset="0"/>
                <a:cs typeface="Source Code Pro" panose="020B0309030403020204" charset="0"/>
              </a:rPr>
              <a:t> </a:t>
            </a:r>
            <a:r>
              <a:rPr lang="en-US" sz="1000" b="1">
                <a:solidFill>
                  <a:srgbClr val="0000FF"/>
                </a:solidFill>
                <a:highlight>
                  <a:srgbClr val="FFFFFF"/>
                </a:highlight>
                <a:latin typeface="Source Code Pro" panose="020B0309030403020204" charset="0"/>
                <a:cs typeface="Source Code Pro" panose="020B0309030403020204" charset="0"/>
              </a:rPr>
              <a:t>format</a:t>
            </a:r>
            <a:r>
              <a:rPr lang="en-US" sz="1000" b="0">
                <a:solidFill>
                  <a:srgbClr val="000000"/>
                </a:solidFill>
                <a:highlight>
                  <a:srgbClr val="FFFFFF"/>
                </a:highlight>
                <a:latin typeface="Source Code Pro" panose="020B0309030403020204" charset="0"/>
                <a:cs typeface="Source Code Pro" panose="020B0309030403020204" charset="0"/>
              </a:rPr>
              <a:t> delimited</a:t>
            </a:r>
          </a:p>
          <a:p>
            <a:pPr marL="0" algn="l">
              <a:buClrTx/>
              <a:buSzTx/>
              <a:buFontTx/>
            </a:pPr>
            <a:r>
              <a:rPr lang="en-US" sz="1000" b="0">
                <a:solidFill>
                  <a:srgbClr val="000000"/>
                </a:solidFill>
                <a:highlight>
                  <a:srgbClr val="FFFFFF"/>
                </a:highlight>
                <a:latin typeface="Source Code Pro" panose="020B0309030403020204" charset="0"/>
                <a:cs typeface="Source Code Pro" panose="020B0309030403020204" charset="0"/>
              </a:rPr>
              <a:t>fields terminated </a:t>
            </a:r>
            <a:r>
              <a:rPr lang="en-US" sz="1000" b="1">
                <a:solidFill>
                  <a:srgbClr val="0000FF"/>
                </a:solidFill>
                <a:highlight>
                  <a:srgbClr val="FFFFFF"/>
                </a:highlight>
                <a:latin typeface="Source Code Pro" panose="020B0309030403020204" charset="0"/>
                <a:cs typeface="Source Code Pro" panose="020B0309030403020204" charset="0"/>
              </a:rPr>
              <a:t>by</a:t>
            </a:r>
            <a:r>
              <a:rPr lang="en-US" sz="1000" b="0">
                <a:solidFill>
                  <a:srgbClr val="000000"/>
                </a:solidFill>
                <a:highlight>
                  <a:srgbClr val="FFFFFF"/>
                </a:highlight>
                <a:latin typeface="Source Code Pro" panose="020B0309030403020204" charset="0"/>
                <a:cs typeface="Source Code Pro" panose="020B0309030403020204" charset="0"/>
              </a:rPr>
              <a:t> </a:t>
            </a:r>
            <a:r>
              <a:rPr lang="en-US" sz="1000" b="0">
                <a:solidFill>
                  <a:srgbClr val="808080"/>
                </a:solidFill>
                <a:highlight>
                  <a:srgbClr val="FFFFFF"/>
                </a:highlight>
                <a:latin typeface="Source Code Pro" panose="020B0309030403020204" charset="0"/>
                <a:cs typeface="Source Code Pro" panose="020B0309030403020204" charset="0"/>
              </a:rPr>
              <a:t>','</a:t>
            </a:r>
            <a:endParaRPr lang="en-US" sz="1000" b="0">
              <a:solidFill>
                <a:srgbClr val="000000"/>
              </a:solidFill>
              <a:highlight>
                <a:srgbClr val="FFFFFF"/>
              </a:highlight>
              <a:latin typeface="Source Code Pro" panose="020B0309030403020204" charset="0"/>
              <a:cs typeface="Source Code Pro" panose="020B0309030403020204" charset="0"/>
            </a:endParaRPr>
          </a:p>
          <a:p>
            <a:pPr marL="0" algn="l">
              <a:buClrTx/>
              <a:buSzTx/>
              <a:buFontTx/>
            </a:pPr>
            <a:r>
              <a:rPr lang="en-US" sz="1000" b="0">
                <a:solidFill>
                  <a:srgbClr val="000000"/>
                </a:solidFill>
                <a:highlight>
                  <a:srgbClr val="FFFFFF"/>
                </a:highlight>
                <a:latin typeface="Source Code Pro" panose="020B0309030403020204" charset="0"/>
                <a:cs typeface="Source Code Pro" panose="020B0309030403020204" charset="0"/>
              </a:rPr>
              <a:t>COLLECTION ITEMS TERMINATED </a:t>
            </a:r>
            <a:r>
              <a:rPr lang="en-US" sz="1000" b="1">
                <a:solidFill>
                  <a:srgbClr val="0000FF"/>
                </a:solidFill>
                <a:highlight>
                  <a:srgbClr val="FFFFFF"/>
                </a:highlight>
                <a:latin typeface="Source Code Pro" panose="020B0309030403020204" charset="0"/>
                <a:cs typeface="Source Code Pro" panose="020B0309030403020204" charset="0"/>
              </a:rPr>
              <a:t>BY</a:t>
            </a:r>
            <a:r>
              <a:rPr lang="en-US" sz="1000" b="0">
                <a:solidFill>
                  <a:srgbClr val="000000"/>
                </a:solidFill>
                <a:highlight>
                  <a:srgbClr val="FFFFFF"/>
                </a:highlight>
                <a:latin typeface="Source Code Pro" panose="020B0309030403020204" charset="0"/>
                <a:cs typeface="Source Code Pro" panose="020B0309030403020204" charset="0"/>
              </a:rPr>
              <a:t> </a:t>
            </a:r>
            <a:r>
              <a:rPr lang="en-US" sz="1000" b="0">
                <a:solidFill>
                  <a:srgbClr val="808080"/>
                </a:solidFill>
                <a:highlight>
                  <a:srgbClr val="FFFFFF"/>
                </a:highlight>
                <a:latin typeface="Source Code Pro" panose="020B0309030403020204" charset="0"/>
                <a:cs typeface="Source Code Pro" panose="020B0309030403020204" charset="0"/>
              </a:rPr>
              <a:t>'#'</a:t>
            </a:r>
            <a:r>
              <a:rPr lang="en-US" sz="1000" b="0">
                <a:solidFill>
                  <a:srgbClr val="000000"/>
                </a:solidFill>
                <a:highlight>
                  <a:srgbClr val="FFFFFF"/>
                </a:highlight>
                <a:latin typeface="Source Code Pro" panose="020B0309030403020204" charset="0"/>
                <a:cs typeface="Source Code Pro" panose="020B0309030403020204" charset="0"/>
              </a:rPr>
              <a:t> </a:t>
            </a:r>
            <a:endParaRPr lang="en-US" sz="1000" b="1">
              <a:solidFill>
                <a:srgbClr val="0000FF"/>
              </a:solidFill>
              <a:highlight>
                <a:srgbClr val="FFFFFF"/>
              </a:highlight>
              <a:latin typeface="Source Code Pro" panose="020B0309030403020204" charset="0"/>
              <a:cs typeface="Source Code Pro" panose="020B0309030403020204" charset="0"/>
            </a:endParaRPr>
          </a:p>
          <a:p>
            <a:pPr marL="0" algn="l">
              <a:buClrTx/>
              <a:buSzTx/>
              <a:buFontTx/>
            </a:pPr>
            <a:r>
              <a:rPr lang="en-US" sz="1000" b="1">
                <a:solidFill>
                  <a:srgbClr val="0000FF"/>
                </a:solidFill>
                <a:highlight>
                  <a:srgbClr val="FFFFFF"/>
                </a:highlight>
                <a:latin typeface="Source Code Pro" panose="020B0309030403020204" charset="0"/>
                <a:cs typeface="Source Code Pro" panose="020B0309030403020204" charset="0"/>
              </a:rPr>
              <a:t>MAP</a:t>
            </a:r>
            <a:r>
              <a:rPr lang="en-US" sz="1000" b="0">
                <a:solidFill>
                  <a:srgbClr val="000000"/>
                </a:solidFill>
                <a:highlight>
                  <a:srgbClr val="FFFFFF"/>
                </a:highlight>
                <a:latin typeface="Source Code Pro" panose="020B0309030403020204" charset="0"/>
                <a:cs typeface="Source Code Pro" panose="020B0309030403020204" charset="0"/>
              </a:rPr>
              <a:t> KEYS TERMINATED </a:t>
            </a:r>
            <a:r>
              <a:rPr lang="en-US" sz="1000" b="1">
                <a:solidFill>
                  <a:srgbClr val="0000FF"/>
                </a:solidFill>
                <a:highlight>
                  <a:srgbClr val="FFFFFF"/>
                </a:highlight>
                <a:latin typeface="Source Code Pro" panose="020B0309030403020204" charset="0"/>
                <a:cs typeface="Source Code Pro" panose="020B0309030403020204" charset="0"/>
              </a:rPr>
              <a:t>BY</a:t>
            </a:r>
            <a:r>
              <a:rPr lang="en-US" sz="1000" b="0">
                <a:solidFill>
                  <a:srgbClr val="000000"/>
                </a:solidFill>
                <a:highlight>
                  <a:srgbClr val="FFFFFF"/>
                </a:highlight>
                <a:latin typeface="Source Code Pro" panose="020B0309030403020204" charset="0"/>
                <a:cs typeface="Source Code Pro" panose="020B0309030403020204" charset="0"/>
              </a:rPr>
              <a:t> </a:t>
            </a:r>
            <a:r>
              <a:rPr lang="en-US" sz="1000" b="0">
                <a:solidFill>
                  <a:srgbClr val="808080"/>
                </a:solidFill>
                <a:highlight>
                  <a:srgbClr val="FFFFFF"/>
                </a:highlight>
                <a:latin typeface="Source Code Pro" panose="020B0309030403020204" charset="0"/>
                <a:cs typeface="Source Code Pro" panose="020B0309030403020204" charset="0"/>
              </a:rPr>
              <a:t>':'</a:t>
            </a:r>
            <a:r>
              <a:rPr lang="en-US" sz="1000" b="1">
                <a:solidFill>
                  <a:srgbClr val="000080"/>
                </a:solidFill>
                <a:highlight>
                  <a:srgbClr val="FFFFFF"/>
                </a:highlight>
                <a:latin typeface="Source Code Pro" panose="020B0309030403020204" charset="0"/>
                <a:cs typeface="Source Code Pro" panose="020B0309030403020204" charset="0"/>
              </a:rPr>
              <a:t>;</a:t>
            </a:r>
          </a:p>
        </p:txBody>
      </p:sp>
      <p:pic>
        <p:nvPicPr>
          <p:cNvPr id="5" name="图片 4" descr="播仔素材库【1】0001"/>
          <p:cNvPicPr>
            <a:picLocks noChangeAspect="1"/>
          </p:cNvPicPr>
          <p:nvPr/>
        </p:nvPicPr>
        <p:blipFill>
          <a:blip r:embed="rId14"/>
          <a:stretch>
            <a:fillRect/>
          </a:stretch>
        </p:blipFill>
        <p:spPr>
          <a:xfrm>
            <a:off x="10344150" y="4580890"/>
            <a:ext cx="2109470" cy="2109470"/>
          </a:xfrm>
          <a:prstGeom prst="rect">
            <a:avLst/>
          </a:prstGeom>
        </p:spPr>
      </p:pic>
      <p:grpSp>
        <p:nvGrpSpPr>
          <p:cNvPr id="18" name="组合 17"/>
          <p:cNvGrpSpPr/>
          <p:nvPr/>
        </p:nvGrpSpPr>
        <p:grpSpPr>
          <a:xfrm>
            <a:off x="570865" y="3429000"/>
            <a:ext cx="3018790" cy="3032760"/>
            <a:chOff x="1662" y="4379"/>
            <a:chExt cx="4754" cy="4776"/>
          </a:xfrm>
        </p:grpSpPr>
        <p:sp>
          <p:nvSpPr>
            <p:cNvPr id="6" name="矩形 5"/>
            <p:cNvSpPr/>
            <p:nvPr>
              <p:custDataLst>
                <p:tags r:id="rId7"/>
              </p:custDataLst>
            </p:nvPr>
          </p:nvSpPr>
          <p:spPr>
            <a:xfrm>
              <a:off x="2115" y="4379"/>
              <a:ext cx="3742" cy="11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map&lt;string, int&gt;</a:t>
              </a:r>
            </a:p>
          </p:txBody>
        </p:sp>
        <p:sp>
          <p:nvSpPr>
            <p:cNvPr id="7" name="矩形 6"/>
            <p:cNvSpPr/>
            <p:nvPr>
              <p:custDataLst>
                <p:tags r:id="rId8"/>
              </p:custDataLst>
            </p:nvPr>
          </p:nvSpPr>
          <p:spPr>
            <a:xfrm>
              <a:off x="2115" y="5513"/>
              <a:ext cx="3742" cy="27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“yuwen”:		99</a:t>
              </a:r>
            </a:p>
            <a:p>
              <a:pPr algn="ctr"/>
              <a:r>
                <a:rPr lang="en-US" altLang="zh-CN"/>
                <a:t>“shuxue”:		100</a:t>
              </a:r>
            </a:p>
            <a:p>
              <a:pPr algn="ctr"/>
              <a:r>
                <a:rPr lang="en-US" altLang="zh-CN"/>
                <a:t>“yingyu”:		96</a:t>
              </a:r>
            </a:p>
            <a:p>
              <a:pPr algn="ctr"/>
              <a:r>
                <a:rPr lang="en-US" altLang="zh-CN"/>
                <a:t>“total”:		295</a:t>
              </a:r>
            </a:p>
          </p:txBody>
        </p:sp>
        <p:sp>
          <p:nvSpPr>
            <p:cNvPr id="8" name="矩形 7"/>
            <p:cNvSpPr/>
            <p:nvPr>
              <p:custDataLst>
                <p:tags r:id="rId9"/>
              </p:custDataLst>
            </p:nvPr>
          </p:nvSpPr>
          <p:spPr>
            <a:xfrm>
              <a:off x="2229" y="5967"/>
              <a:ext cx="1474" cy="2684"/>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200">
                  <a:solidFill>
                    <a:srgbClr val="FF0000"/>
                  </a:solidFill>
                </a:rPr>
                <a:t>必须是</a:t>
              </a:r>
            </a:p>
            <a:p>
              <a:pPr algn="ctr"/>
              <a:r>
                <a:rPr lang="zh-CN" altLang="en-US" sz="1200">
                  <a:solidFill>
                    <a:srgbClr val="FF0000"/>
                  </a:solidFill>
                </a:rPr>
                <a:t>字符串</a:t>
              </a:r>
            </a:p>
          </p:txBody>
        </p:sp>
        <p:sp>
          <p:nvSpPr>
            <p:cNvPr id="9" name="矩形 8"/>
            <p:cNvSpPr/>
            <p:nvPr>
              <p:custDataLst>
                <p:tags r:id="rId10"/>
              </p:custDataLst>
            </p:nvPr>
          </p:nvSpPr>
          <p:spPr>
            <a:xfrm>
              <a:off x="4383" y="5967"/>
              <a:ext cx="1474" cy="2684"/>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400">
                  <a:solidFill>
                    <a:srgbClr val="FF0000"/>
                  </a:solidFill>
                </a:rPr>
                <a:t>必须是</a:t>
              </a:r>
            </a:p>
            <a:p>
              <a:pPr algn="ctr"/>
              <a:r>
                <a:rPr lang="en-US" altLang="zh-CN" sz="1400">
                  <a:solidFill>
                    <a:srgbClr val="FF0000"/>
                  </a:solidFill>
                </a:rPr>
                <a:t>int</a:t>
              </a:r>
            </a:p>
          </p:txBody>
        </p:sp>
        <p:sp>
          <p:nvSpPr>
            <p:cNvPr id="10" name="文本框 9"/>
            <p:cNvSpPr txBox="1"/>
            <p:nvPr>
              <p:custDataLst>
                <p:tags r:id="rId11"/>
              </p:custDataLst>
            </p:nvPr>
          </p:nvSpPr>
          <p:spPr>
            <a:xfrm>
              <a:off x="1662" y="8624"/>
              <a:ext cx="2487" cy="531"/>
            </a:xfrm>
            <a:prstGeom prst="rect">
              <a:avLst/>
            </a:prstGeom>
            <a:noFill/>
          </p:spPr>
          <p:txBody>
            <a:bodyPr wrap="square" rtlCol="0">
              <a:spAutoFit/>
            </a:bodyPr>
            <a:lstStyle/>
            <a:p>
              <a:pPr algn="ctr"/>
              <a:r>
                <a:rPr lang="en-US" altLang="zh-CN" sz="1600"/>
                <a:t>Key</a:t>
              </a:r>
            </a:p>
          </p:txBody>
        </p:sp>
        <p:sp>
          <p:nvSpPr>
            <p:cNvPr id="11" name="文本框 10"/>
            <p:cNvSpPr txBox="1"/>
            <p:nvPr>
              <p:custDataLst>
                <p:tags r:id="rId12"/>
              </p:custDataLst>
            </p:nvPr>
          </p:nvSpPr>
          <p:spPr>
            <a:xfrm>
              <a:off x="3929" y="8654"/>
              <a:ext cx="2487" cy="483"/>
            </a:xfrm>
            <a:prstGeom prst="rect">
              <a:avLst/>
            </a:prstGeom>
            <a:noFill/>
          </p:spPr>
          <p:txBody>
            <a:bodyPr wrap="square" rtlCol="0">
              <a:spAutoFit/>
            </a:bodyPr>
            <a:lstStyle/>
            <a:p>
              <a:pPr algn="ctr"/>
              <a:r>
                <a:rPr lang="en-US" altLang="zh-CN" sz="1400"/>
                <a:t>Value</a:t>
              </a:r>
            </a:p>
          </p:txBody>
        </p:sp>
      </p:grpSp>
      <p:grpSp>
        <p:nvGrpSpPr>
          <p:cNvPr id="13" name="组合 12"/>
          <p:cNvGrpSpPr/>
          <p:nvPr/>
        </p:nvGrpSpPr>
        <p:grpSpPr>
          <a:xfrm>
            <a:off x="4439920" y="3429000"/>
            <a:ext cx="2769870" cy="3032760"/>
            <a:chOff x="1662" y="4379"/>
            <a:chExt cx="4362" cy="4776"/>
          </a:xfrm>
        </p:grpSpPr>
        <p:sp>
          <p:nvSpPr>
            <p:cNvPr id="14" name="矩形 13"/>
            <p:cNvSpPr/>
            <p:nvPr>
              <p:custDataLst>
                <p:tags r:id="rId1"/>
              </p:custDataLst>
            </p:nvPr>
          </p:nvSpPr>
          <p:spPr>
            <a:xfrm>
              <a:off x="2115" y="4379"/>
              <a:ext cx="3742" cy="11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map&lt;int, date&gt;</a:t>
              </a:r>
            </a:p>
          </p:txBody>
        </p:sp>
        <p:sp>
          <p:nvSpPr>
            <p:cNvPr id="15" name="矩形 14"/>
            <p:cNvSpPr/>
            <p:nvPr>
              <p:custDataLst>
                <p:tags r:id="rId2"/>
              </p:custDataLst>
            </p:nvPr>
          </p:nvSpPr>
          <p:spPr>
            <a:xfrm>
              <a:off x="2115" y="5513"/>
              <a:ext cx="3742" cy="27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	“2000-01-01”</a:t>
              </a:r>
            </a:p>
            <a:p>
              <a:pPr algn="ctr"/>
              <a:r>
                <a:rPr lang="en-US" altLang="zh-CN">
                  <a:sym typeface="+mn-ea"/>
                </a:rPr>
                <a:t>2:	“2000-02-01”</a:t>
              </a:r>
              <a:endParaRPr lang="en-US" altLang="zh-CN"/>
            </a:p>
            <a:p>
              <a:pPr algn="ctr"/>
              <a:r>
                <a:rPr lang="en-US" altLang="zh-CN">
                  <a:sym typeface="+mn-ea"/>
                </a:rPr>
                <a:t>3:	“2000-03-01”</a:t>
              </a:r>
              <a:endParaRPr lang="en-US" altLang="zh-CN"/>
            </a:p>
            <a:p>
              <a:pPr algn="ctr"/>
              <a:r>
                <a:rPr lang="en-US" altLang="zh-CN">
                  <a:sym typeface="+mn-ea"/>
                </a:rPr>
                <a:t>4:	“2000-04-01”</a:t>
              </a:r>
              <a:endParaRPr lang="en-US" altLang="zh-CN"/>
            </a:p>
          </p:txBody>
        </p:sp>
        <p:sp>
          <p:nvSpPr>
            <p:cNvPr id="16" name="矩形 15"/>
            <p:cNvSpPr/>
            <p:nvPr>
              <p:custDataLst>
                <p:tags r:id="rId3"/>
              </p:custDataLst>
            </p:nvPr>
          </p:nvSpPr>
          <p:spPr>
            <a:xfrm>
              <a:off x="2116" y="5967"/>
              <a:ext cx="1358" cy="2684"/>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200">
                  <a:solidFill>
                    <a:srgbClr val="FF0000"/>
                  </a:solidFill>
                </a:rPr>
                <a:t>必须是</a:t>
              </a:r>
            </a:p>
            <a:p>
              <a:pPr algn="ctr"/>
              <a:r>
                <a:rPr lang="en-US" altLang="zh-CN" sz="1200">
                  <a:solidFill>
                    <a:srgbClr val="FF0000"/>
                  </a:solidFill>
                </a:rPr>
                <a:t>int</a:t>
              </a:r>
            </a:p>
          </p:txBody>
        </p:sp>
        <p:sp>
          <p:nvSpPr>
            <p:cNvPr id="17" name="矩形 16"/>
            <p:cNvSpPr/>
            <p:nvPr>
              <p:custDataLst>
                <p:tags r:id="rId4"/>
              </p:custDataLst>
            </p:nvPr>
          </p:nvSpPr>
          <p:spPr>
            <a:xfrm>
              <a:off x="3537" y="5967"/>
              <a:ext cx="2320" cy="2684"/>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400">
                  <a:solidFill>
                    <a:srgbClr val="FF0000"/>
                  </a:solidFill>
                </a:rPr>
                <a:t>必须是</a:t>
              </a:r>
            </a:p>
            <a:p>
              <a:pPr algn="ctr"/>
              <a:r>
                <a:rPr lang="en-US" altLang="zh-CN" sz="1400">
                  <a:solidFill>
                    <a:srgbClr val="FF0000"/>
                  </a:solidFill>
                </a:rPr>
                <a:t>date</a:t>
              </a:r>
            </a:p>
          </p:txBody>
        </p:sp>
        <p:sp>
          <p:nvSpPr>
            <p:cNvPr id="19" name="文本框 18"/>
            <p:cNvSpPr txBox="1"/>
            <p:nvPr>
              <p:custDataLst>
                <p:tags r:id="rId5"/>
              </p:custDataLst>
            </p:nvPr>
          </p:nvSpPr>
          <p:spPr>
            <a:xfrm>
              <a:off x="1662" y="8624"/>
              <a:ext cx="2487" cy="531"/>
            </a:xfrm>
            <a:prstGeom prst="rect">
              <a:avLst/>
            </a:prstGeom>
            <a:noFill/>
          </p:spPr>
          <p:txBody>
            <a:bodyPr wrap="square" rtlCol="0">
              <a:spAutoFit/>
            </a:bodyPr>
            <a:lstStyle/>
            <a:p>
              <a:pPr algn="ctr"/>
              <a:r>
                <a:rPr lang="en-US" altLang="zh-CN" sz="1600"/>
                <a:t>Key</a:t>
              </a:r>
            </a:p>
          </p:txBody>
        </p:sp>
        <p:sp>
          <p:nvSpPr>
            <p:cNvPr id="20" name="文本框 19"/>
            <p:cNvSpPr txBox="1"/>
            <p:nvPr>
              <p:custDataLst>
                <p:tags r:id="rId6"/>
              </p:custDataLst>
            </p:nvPr>
          </p:nvSpPr>
          <p:spPr>
            <a:xfrm>
              <a:off x="3537" y="8618"/>
              <a:ext cx="2487" cy="483"/>
            </a:xfrm>
            <a:prstGeom prst="rect">
              <a:avLst/>
            </a:prstGeom>
            <a:noFill/>
          </p:spPr>
          <p:txBody>
            <a:bodyPr wrap="square" rtlCol="0">
              <a:spAutoFit/>
            </a:bodyPr>
            <a:lstStyle/>
            <a:p>
              <a:pPr algn="ctr"/>
              <a:r>
                <a:rPr lang="en-US" altLang="zh-CN" sz="1400"/>
                <a:t>Value</a:t>
              </a:r>
            </a:p>
          </p:txBody>
        </p:sp>
      </p:grpSp>
      <p:sp>
        <p:nvSpPr>
          <p:cNvPr id="21" name="文本框 20"/>
          <p:cNvSpPr txBox="1"/>
          <p:nvPr/>
        </p:nvSpPr>
        <p:spPr>
          <a:xfrm>
            <a:off x="7252335" y="4509135"/>
            <a:ext cx="4064000" cy="645160"/>
          </a:xfrm>
          <a:prstGeom prst="rect">
            <a:avLst/>
          </a:prstGeom>
          <a:noFill/>
        </p:spPr>
        <p:txBody>
          <a:bodyPr wrap="square" rtlCol="0">
            <a:spAutoFit/>
          </a:bodyPr>
          <a:lstStyle/>
          <a:p>
            <a:r>
              <a:rPr lang="zh-CN" altLang="en-US"/>
              <a:t>基于</a:t>
            </a:r>
            <a:r>
              <a:rPr lang="en-US" altLang="zh-CN"/>
              <a:t>map</a:t>
            </a:r>
            <a:r>
              <a:rPr lang="zh-CN" altLang="en-US"/>
              <a:t>定义的结构</a:t>
            </a:r>
          </a:p>
          <a:p>
            <a:r>
              <a:rPr lang="zh-CN" altLang="en-US"/>
              <a:t>一条数据示例</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ym typeface="+mn-ea"/>
              </a:rPr>
              <a:t>map</a:t>
            </a:r>
            <a:r>
              <a:rPr>
                <a:sym typeface="+mn-ea"/>
              </a:rPr>
              <a:t>类型</a:t>
            </a:r>
            <a:endParaRPr lang="zh-CN" altLang="en-US"/>
          </a:p>
        </p:txBody>
      </p:sp>
      <p:sp>
        <p:nvSpPr>
          <p:cNvPr id="3" name="文本占位符 2"/>
          <p:cNvSpPr>
            <a:spLocks noGrp="1"/>
          </p:cNvSpPr>
          <p:nvPr>
            <p:ph type="body" sz="quarter" idx="11"/>
          </p:nvPr>
        </p:nvSpPr>
        <p:spPr/>
        <p:txBody>
          <a:bodyPr/>
          <a:lstStyle/>
          <a:p>
            <a:r>
              <a:rPr lang="zh-CN" altLang="en-US"/>
              <a:t>导入数据</a:t>
            </a:r>
          </a:p>
          <a:p>
            <a:endParaRPr lang="zh-CN" altLang="en-US"/>
          </a:p>
          <a:p>
            <a:r>
              <a:rPr lang="zh-CN" altLang="en-US"/>
              <a:t>常用查询</a:t>
            </a:r>
          </a:p>
        </p:txBody>
      </p:sp>
      <p:sp>
        <p:nvSpPr>
          <p:cNvPr id="100" name="文本框 99"/>
          <p:cNvSpPr txBox="1"/>
          <p:nvPr/>
        </p:nvSpPr>
        <p:spPr>
          <a:xfrm>
            <a:off x="839470" y="2132965"/>
            <a:ext cx="10570210" cy="306705"/>
          </a:xfrm>
          <a:prstGeom prst="rect">
            <a:avLst/>
          </a:prstGeom>
          <a:noFill/>
          <a:ln w="9525">
            <a:solidFill>
              <a:schemeClr val="accent1"/>
            </a:solidFill>
          </a:ln>
        </p:spPr>
        <p:txBody>
          <a:bodyPr wrap="square">
            <a:spAutoFit/>
          </a:bodyPr>
          <a:lstStyle/>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'/home/hadoop/data_for_map_type.txt'</a:t>
            </a:r>
            <a:r>
              <a:rPr lang="en-US" sz="1400" b="0">
                <a:solidFill>
                  <a:srgbClr val="000000"/>
                </a:solidFill>
                <a:highlight>
                  <a:srgbClr val="FFFFFF"/>
                </a:highlight>
                <a:latin typeface="Consolas" panose="020B0609020204030204" charset="0"/>
                <a:cs typeface="Consolas" panose="020B0609020204030204" charset="0"/>
              </a:rPr>
              <a:t> overwrite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6" name="文本框 5"/>
          <p:cNvSpPr txBox="1"/>
          <p:nvPr/>
        </p:nvSpPr>
        <p:spPr>
          <a:xfrm>
            <a:off x="839470" y="3115310"/>
            <a:ext cx="10570210" cy="2927985"/>
          </a:xfrm>
          <a:prstGeom prst="rect">
            <a:avLst/>
          </a:prstGeom>
          <a:noFill/>
          <a:ln w="9525">
            <a:solidFill>
              <a:schemeClr val="accent1"/>
            </a:solidFill>
          </a:ln>
        </p:spPr>
        <p:txBody>
          <a:bodyPr wrap="square">
            <a:noAutofit/>
          </a:bodyPr>
          <a:lstStyle/>
          <a:p>
            <a:pPr marL="0" algn="l">
              <a:buClrTx/>
              <a:buSzTx/>
              <a:buFontTx/>
            </a:pPr>
            <a:r>
              <a:rPr lang="en-US" sz="1400">
                <a:solidFill>
                  <a:srgbClr val="808080"/>
                </a:solidFill>
                <a:highlight>
                  <a:srgbClr val="FFFFFF"/>
                </a:highlight>
                <a:latin typeface="Consolas" panose="020B0609020204030204" charset="0"/>
                <a:cs typeface="Consolas" panose="020B0609020204030204" charset="0"/>
              </a:rPr>
              <a:t># 查询全部</a:t>
            </a: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father</a:t>
            </a:r>
            <a:r>
              <a:rPr lang="zh-CN" altLang="en-US" sz="1400">
                <a:solidFill>
                  <a:srgbClr val="808080"/>
                </a:solidFill>
                <a:highlight>
                  <a:srgbClr val="FFFFFF"/>
                </a:highlight>
                <a:latin typeface="Consolas" panose="020B0609020204030204" charset="0"/>
                <a:cs typeface="Consolas" panose="020B0609020204030204" charset="0"/>
                <a:sym typeface="+mn-ea"/>
              </a:rPr>
              <a:t>、</a:t>
            </a:r>
            <a:r>
              <a:rPr lang="en-US" altLang="zh-CN" sz="1400">
                <a:solidFill>
                  <a:srgbClr val="808080"/>
                </a:solidFill>
                <a:highlight>
                  <a:srgbClr val="FFFFFF"/>
                </a:highlight>
                <a:latin typeface="Consolas" panose="020B0609020204030204" charset="0"/>
                <a:cs typeface="Consolas" panose="020B0609020204030204" charset="0"/>
                <a:sym typeface="+mn-ea"/>
              </a:rPr>
              <a:t>mother</a:t>
            </a:r>
            <a:r>
              <a:rPr lang="zh-CN" altLang="en-US" sz="1400">
                <a:solidFill>
                  <a:srgbClr val="808080"/>
                </a:solidFill>
                <a:highlight>
                  <a:srgbClr val="FFFFFF"/>
                </a:highlight>
                <a:latin typeface="Consolas" panose="020B0609020204030204" charset="0"/>
                <a:cs typeface="Consolas" panose="020B0609020204030204" charset="0"/>
                <a:sym typeface="+mn-ea"/>
              </a:rPr>
              <a:t>这两个</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808080"/>
                </a:solidFill>
                <a:highlight>
                  <a:srgbClr val="FFFFFF"/>
                </a:highlight>
                <a:latin typeface="Consolas" panose="020B0609020204030204" charset="0"/>
                <a:cs typeface="Consolas" panose="020B0609020204030204" charset="0"/>
              </a:rPr>
              <a:t>'father'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father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808080"/>
                </a:solidFill>
                <a:highlight>
                  <a:srgbClr val="FFFFFF"/>
                </a:highlight>
                <a:latin typeface="Consolas" panose="020B0609020204030204" charset="0"/>
                <a:cs typeface="Consolas" panose="020B0609020204030204" charset="0"/>
              </a:rPr>
              <a:t>'mother'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mother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age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查询全部</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r>
              <a:rPr lang="zh-CN" altLang="en-US" sz="1400">
                <a:solidFill>
                  <a:srgbClr val="808080"/>
                </a:solidFill>
                <a:highlight>
                  <a:srgbClr val="FFFFFF"/>
                </a:highlight>
                <a:latin typeface="Consolas" panose="020B0609020204030204" charset="0"/>
                <a:cs typeface="Consolas" panose="020B0609020204030204" charset="0"/>
                <a:sym typeface="+mn-ea"/>
              </a:rPr>
              <a:t>，使用</a:t>
            </a:r>
            <a:r>
              <a:rPr lang="en-US" altLang="zh-CN" sz="1400">
                <a:solidFill>
                  <a:srgbClr val="808080"/>
                </a:solidFill>
                <a:highlight>
                  <a:srgbClr val="FFFFFF"/>
                </a:highlight>
                <a:latin typeface="Consolas" panose="020B0609020204030204" charset="0"/>
                <a:cs typeface="Consolas" panose="020B0609020204030204" charset="0"/>
                <a:sym typeface="+mn-ea"/>
              </a:rPr>
              <a:t>map_keys</a:t>
            </a:r>
            <a:r>
              <a:rPr lang="zh-CN" altLang="en-US" sz="1400">
                <a:solidFill>
                  <a:srgbClr val="808080"/>
                </a:solidFill>
                <a:highlight>
                  <a:srgbClr val="FFFFFF"/>
                </a:highlight>
                <a:latin typeface="Consolas" panose="020B0609020204030204" charset="0"/>
                <a:cs typeface="Consolas" panose="020B0609020204030204" charset="0"/>
                <a:sym typeface="+mn-ea"/>
              </a:rPr>
              <a:t>函数，结果是</a:t>
            </a:r>
            <a:r>
              <a:rPr lang="en-US" altLang="zh-CN" sz="1400">
                <a:solidFill>
                  <a:srgbClr val="808080"/>
                </a:solidFill>
                <a:highlight>
                  <a:srgbClr val="FFFFFF"/>
                </a:highlight>
                <a:latin typeface="Consolas" panose="020B0609020204030204" charset="0"/>
                <a:cs typeface="Consolas" panose="020B0609020204030204" charset="0"/>
                <a:sym typeface="+mn-ea"/>
              </a:rPr>
              <a:t>array</a:t>
            </a:r>
            <a:r>
              <a:rPr lang="zh-CN" altLang="en-US" sz="1400">
                <a:solidFill>
                  <a:srgbClr val="808080"/>
                </a:solidFill>
                <a:highlight>
                  <a:srgbClr val="FFFFFF"/>
                </a:highlight>
                <a:latin typeface="Consolas" panose="020B0609020204030204" charset="0"/>
                <a:cs typeface="Consolas" panose="020B0609020204030204" charset="0"/>
                <a:sym typeface="+mn-ea"/>
              </a:rPr>
              <a:t>类型</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7F0000"/>
                </a:solidFill>
                <a:highlight>
                  <a:srgbClr val="FFFFFF"/>
                </a:highlight>
                <a:latin typeface="Consolas" panose="020B0609020204030204" charset="0"/>
                <a:cs typeface="Consolas" panose="020B0609020204030204" charset="0"/>
              </a:rPr>
              <a:t>map_keys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as</a:t>
            </a:r>
            <a:r>
              <a:rPr lang="en-US" sz="1400" b="0">
                <a:solidFill>
                  <a:srgbClr val="000000"/>
                </a:solidFill>
                <a:highlight>
                  <a:srgbClr val="FFFFFF"/>
                </a:highlight>
                <a:latin typeface="Consolas" panose="020B0609020204030204" charset="0"/>
                <a:cs typeface="Consolas" panose="020B0609020204030204" charset="0"/>
              </a:rPr>
              <a:t> relation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查询全部</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value</a:t>
            </a:r>
            <a:r>
              <a:rPr lang="zh-CN" altLang="en-US" sz="1400">
                <a:solidFill>
                  <a:srgbClr val="808080"/>
                </a:solidFill>
                <a:highlight>
                  <a:srgbClr val="FFFFFF"/>
                </a:highlight>
                <a:latin typeface="Consolas" panose="020B0609020204030204" charset="0"/>
                <a:cs typeface="Consolas" panose="020B0609020204030204" charset="0"/>
                <a:sym typeface="+mn-ea"/>
              </a:rPr>
              <a:t>，使用</a:t>
            </a:r>
            <a:r>
              <a:rPr lang="en-US" altLang="zh-CN" sz="1400">
                <a:solidFill>
                  <a:srgbClr val="808080"/>
                </a:solidFill>
                <a:highlight>
                  <a:srgbClr val="FFFFFF"/>
                </a:highlight>
                <a:latin typeface="Consolas" panose="020B0609020204030204" charset="0"/>
                <a:cs typeface="Consolas" panose="020B0609020204030204" charset="0"/>
                <a:sym typeface="+mn-ea"/>
              </a:rPr>
              <a:t>map_values</a:t>
            </a:r>
            <a:r>
              <a:rPr lang="zh-CN" altLang="en-US" sz="1400">
                <a:solidFill>
                  <a:srgbClr val="808080"/>
                </a:solidFill>
                <a:highlight>
                  <a:srgbClr val="FFFFFF"/>
                </a:highlight>
                <a:latin typeface="Consolas" panose="020B0609020204030204" charset="0"/>
                <a:cs typeface="Consolas" panose="020B0609020204030204" charset="0"/>
                <a:sym typeface="+mn-ea"/>
              </a:rPr>
              <a:t>函数，结果是</a:t>
            </a:r>
            <a:r>
              <a:rPr lang="en-US" altLang="zh-CN" sz="1400">
                <a:solidFill>
                  <a:srgbClr val="808080"/>
                </a:solidFill>
                <a:highlight>
                  <a:srgbClr val="FFFFFF"/>
                </a:highlight>
                <a:latin typeface="Consolas" panose="020B0609020204030204" charset="0"/>
                <a:cs typeface="Consolas" panose="020B0609020204030204" charset="0"/>
                <a:sym typeface="+mn-ea"/>
              </a:rPr>
              <a:t>array</a:t>
            </a:r>
            <a:r>
              <a:rPr lang="zh-CN" altLang="en-US" sz="1400">
                <a:solidFill>
                  <a:srgbClr val="808080"/>
                </a:solidFill>
                <a:highlight>
                  <a:srgbClr val="FFFFFF"/>
                </a:highlight>
                <a:latin typeface="Consolas" panose="020B0609020204030204" charset="0"/>
                <a:cs typeface="Consolas" panose="020B0609020204030204" charset="0"/>
                <a:sym typeface="+mn-ea"/>
              </a:rPr>
              <a:t>类型</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7F0000"/>
                </a:solidFill>
                <a:highlight>
                  <a:srgbClr val="FFFFFF"/>
                </a:highlight>
                <a:latin typeface="Consolas" panose="020B0609020204030204" charset="0"/>
                <a:cs typeface="Consolas" panose="020B0609020204030204" charset="0"/>
              </a:rPr>
              <a:t>map_values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as</a:t>
            </a:r>
            <a:r>
              <a:rPr lang="en-US" sz="1400" b="0">
                <a:solidFill>
                  <a:srgbClr val="000000"/>
                </a:solidFill>
                <a:highlight>
                  <a:srgbClr val="FFFFFF"/>
                </a:highlight>
                <a:latin typeface="Consolas" panose="020B0609020204030204" charset="0"/>
                <a:cs typeface="Consolas" panose="020B0609020204030204" charset="0"/>
              </a:rPr>
              <a:t> relation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类型的</a:t>
            </a:r>
            <a:r>
              <a:rPr lang="en-US" altLang="zh-CN" sz="1400">
                <a:solidFill>
                  <a:srgbClr val="808080"/>
                </a:solidFill>
                <a:highlight>
                  <a:srgbClr val="FFFFFF"/>
                </a:highlight>
                <a:latin typeface="Consolas" panose="020B0609020204030204" charset="0"/>
                <a:cs typeface="Consolas" panose="020B0609020204030204" charset="0"/>
                <a:sym typeface="+mn-ea"/>
              </a:rPr>
              <a:t>KV</a:t>
            </a:r>
            <a:r>
              <a:rPr lang="zh-CN" altLang="en-US" sz="1400">
                <a:solidFill>
                  <a:srgbClr val="808080"/>
                </a:solidFill>
                <a:highlight>
                  <a:srgbClr val="FFFFFF"/>
                </a:highlight>
                <a:latin typeface="Consolas" panose="020B0609020204030204" charset="0"/>
                <a:cs typeface="Consolas" panose="020B0609020204030204" charset="0"/>
                <a:sym typeface="+mn-ea"/>
              </a:rPr>
              <a:t>对数量</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name</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7F0000"/>
                </a:solidFill>
                <a:highlight>
                  <a:srgbClr val="FFFFFF"/>
                </a:highlight>
                <a:latin typeface="Consolas" panose="020B0609020204030204" charset="0"/>
                <a:cs typeface="Consolas" panose="020B0609020204030204" charset="0"/>
              </a:rPr>
              <a:t>size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num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r>
              <a:rPr lang="zh-CN" altLang="en-US" sz="1400">
                <a:solidFill>
                  <a:srgbClr val="808080"/>
                </a:solidFill>
                <a:highlight>
                  <a:srgbClr val="FFFFFF"/>
                </a:highlight>
                <a:latin typeface="Consolas" panose="020B0609020204030204" charset="0"/>
                <a:cs typeface="Consolas" panose="020B0609020204030204" charset="0"/>
                <a:sym typeface="+mn-ea"/>
              </a:rPr>
              <a:t>中有</a:t>
            </a:r>
            <a:r>
              <a:rPr lang="en-US" altLang="zh-CN" sz="1400">
                <a:solidFill>
                  <a:srgbClr val="808080"/>
                </a:solidFill>
                <a:highlight>
                  <a:srgbClr val="FFFFFF"/>
                </a:highlight>
                <a:latin typeface="Consolas" panose="020B0609020204030204" charset="0"/>
                <a:cs typeface="Consolas" panose="020B0609020204030204" charset="0"/>
                <a:sym typeface="+mn-ea"/>
              </a:rPr>
              <a:t>brother</a:t>
            </a:r>
            <a:r>
              <a:rPr lang="zh-CN" altLang="en-US" sz="1400">
                <a:solidFill>
                  <a:srgbClr val="808080"/>
                </a:solidFill>
                <a:highlight>
                  <a:srgbClr val="FFFFFF"/>
                </a:highlight>
                <a:latin typeface="Consolas" panose="020B0609020204030204" charset="0"/>
                <a:cs typeface="Consolas" panose="020B0609020204030204" charset="0"/>
                <a:sym typeface="+mn-ea"/>
              </a:rPr>
              <a:t>的数据</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 </a:t>
            </a:r>
            <a:r>
              <a:rPr lang="en-US" sz="1400" b="1">
                <a:solidFill>
                  <a:srgbClr val="0000FF"/>
                </a:solidFill>
                <a:highlight>
                  <a:srgbClr val="FFFFFF"/>
                </a:highlight>
                <a:latin typeface="Consolas" panose="020B0609020204030204" charset="0"/>
                <a:cs typeface="Consolas" panose="020B0609020204030204" charset="0"/>
              </a:rPr>
              <a:t>where</a:t>
            </a:r>
            <a:r>
              <a:rPr lang="en-US" sz="1400" b="0">
                <a:solidFill>
                  <a:srgbClr val="000000"/>
                </a:solidFill>
                <a:highlight>
                  <a:srgbClr val="FFFFFF"/>
                </a:highlight>
                <a:latin typeface="Consolas" panose="020B0609020204030204" charset="0"/>
                <a:cs typeface="Consolas" panose="020B0609020204030204" charset="0"/>
              </a:rPr>
              <a:t> array_contains</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7F0000"/>
                </a:solidFill>
                <a:highlight>
                  <a:srgbClr val="FFFFFF"/>
                </a:highlight>
                <a:latin typeface="Consolas" panose="020B0609020204030204" charset="0"/>
                <a:cs typeface="Consolas" panose="020B0609020204030204" charset="0"/>
              </a:rPr>
              <a:t>map_keys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'brother'</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4" name="图片 3" descr="播仔素材库【1】0112"/>
          <p:cNvPicPr>
            <a:picLocks noChangeAspect="1"/>
          </p:cNvPicPr>
          <p:nvPr/>
        </p:nvPicPr>
        <p:blipFill>
          <a:blip r:embed="rId2"/>
          <a:stretch>
            <a:fillRect/>
          </a:stretch>
        </p:blipFill>
        <p:spPr>
          <a:xfrm>
            <a:off x="10560050" y="4797425"/>
            <a:ext cx="1942465" cy="194246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463040"/>
            <a:ext cx="6782435" cy="4511040"/>
          </a:xfrm>
        </p:spPr>
        <p:txBody>
          <a:bodyPr/>
          <a:lstStyle/>
          <a:p>
            <a:pPr marL="0" indent="0">
              <a:lnSpc>
                <a:spcPct val="150000"/>
              </a:lnSpc>
              <a:buNone/>
            </a:pPr>
            <a:r>
              <a:rPr lang="en-US" altLang="zh-CN"/>
              <a:t>1. map</a:t>
            </a:r>
            <a:r>
              <a:rPr lang="zh-CN" altLang="en-US"/>
              <a:t>类型，主要存储：</a:t>
            </a:r>
            <a:r>
              <a:rPr lang="en-US" altLang="zh-CN"/>
              <a:t>K-V</a:t>
            </a:r>
            <a:r>
              <a:rPr lang="zh-CN" altLang="en-US"/>
              <a:t>键值对类型数据</a:t>
            </a:r>
          </a:p>
          <a:p>
            <a:pPr marL="0" indent="0">
              <a:lnSpc>
                <a:spcPct val="150000"/>
              </a:lnSpc>
              <a:buNone/>
            </a:pPr>
            <a:r>
              <a:rPr lang="zh-CN" altLang="en-US" sz="1400">
                <a:sym typeface="+mn-ea"/>
              </a:rPr>
              <a:t>保存一堆同类型的键值对，如：</a:t>
            </a:r>
            <a:r>
              <a:rPr lang="en-US" altLang="zh-CN" sz="1400">
                <a:sym typeface="+mn-ea"/>
              </a:rPr>
              <a:t>“a”:1, “b”: 2, “c”: 3</a:t>
            </a:r>
            <a:endParaRPr lang="zh-CN" altLang="en-US" sz="1400"/>
          </a:p>
          <a:p>
            <a:pPr marL="0" indent="0">
              <a:lnSpc>
                <a:spcPct val="150000"/>
              </a:lnSpc>
              <a:buNone/>
            </a:pPr>
            <a:r>
              <a:rPr lang="en-US" altLang="zh-CN"/>
              <a:t>2. </a:t>
            </a:r>
            <a:r>
              <a:rPr lang="zh-CN" altLang="en-US"/>
              <a:t>定义格式：</a:t>
            </a:r>
            <a:endParaRPr lang="zh-CN" altLang="en-US" sz="1400"/>
          </a:p>
          <a:p>
            <a:pPr marL="285750" indent="-285750">
              <a:lnSpc>
                <a:spcPct val="150000"/>
              </a:lnSpc>
              <a:buFont typeface="Arial" panose="020B0604020202020204" pitchFamily="34" charset="0"/>
              <a:buChar char="•"/>
            </a:pPr>
            <a:r>
              <a:rPr lang="en-US" sz="1400"/>
              <a:t>map&lt;key</a:t>
            </a:r>
            <a:r>
              <a:rPr lang="zh-CN" altLang="en-US" sz="1400"/>
              <a:t>类型</a:t>
            </a:r>
            <a:r>
              <a:rPr lang="en-US" altLang="zh-CN" sz="1400"/>
              <a:t>, value</a:t>
            </a:r>
            <a:r>
              <a:rPr lang="zh-CN" altLang="en-US" sz="1400"/>
              <a:t>类型</a:t>
            </a:r>
            <a:r>
              <a:rPr lang="en-US" altLang="zh-CN" sz="1400"/>
              <a:t>&gt;</a:t>
            </a:r>
          </a:p>
          <a:p>
            <a:pPr marL="285750" indent="-285750">
              <a:lnSpc>
                <a:spcPct val="150000"/>
              </a:lnSpc>
              <a:buFont typeface="Arial" panose="020B0604020202020204" pitchFamily="34" charset="0"/>
              <a:buChar char="•"/>
            </a:pPr>
            <a:r>
              <a:rPr lang="zh-CN" altLang="en-US" sz="1400"/>
              <a:t>不同键值对之间：</a:t>
            </a:r>
            <a:r>
              <a:rPr lang="en-US" sz="1400">
                <a:solidFill>
                  <a:srgbClr val="000000"/>
                </a:solidFill>
                <a:highlight>
                  <a:srgbClr val="FFFFFF"/>
                </a:highlight>
                <a:latin typeface="Source Code Pro" panose="020B0309030403020204" charset="0"/>
                <a:cs typeface="Source Code Pro" panose="020B0309030403020204" charset="0"/>
                <a:sym typeface="+mn-ea"/>
              </a:rPr>
              <a:t>COLLECTION ITEMS TERMINATED </a:t>
            </a:r>
            <a:r>
              <a:rPr lang="en-US" sz="1400" b="1">
                <a:solidFill>
                  <a:srgbClr val="0000FF"/>
                </a:solidFill>
                <a:highlight>
                  <a:srgbClr val="FFFFFF"/>
                </a:highlight>
                <a:latin typeface="Source Code Pro" panose="020B0309030403020204" charset="0"/>
                <a:cs typeface="Source Code Pro" panose="020B0309030403020204" charset="0"/>
                <a:sym typeface="+mn-ea"/>
              </a:rPr>
              <a:t>BY</a:t>
            </a:r>
            <a:r>
              <a:rPr lang="en-US" sz="1400">
                <a:solidFill>
                  <a:srgbClr val="000000"/>
                </a:solidFill>
                <a:highlight>
                  <a:srgbClr val="FFFFFF"/>
                </a:highlight>
                <a:latin typeface="Source Code Pro" panose="020B0309030403020204" charset="0"/>
                <a:cs typeface="Source Code Pro" panose="020B0309030403020204" charset="0"/>
                <a:sym typeface="+mn-ea"/>
              </a:rPr>
              <a:t> </a:t>
            </a:r>
            <a:r>
              <a:rPr lang="en-US" sz="1400">
                <a:solidFill>
                  <a:srgbClr val="808080"/>
                </a:solidFill>
                <a:highlight>
                  <a:srgbClr val="FFFFFF"/>
                </a:highlight>
                <a:latin typeface="Source Code Pro" panose="020B0309030403020204" charset="0"/>
                <a:cs typeface="Source Code Pro" panose="020B0309030403020204" charset="0"/>
                <a:sym typeface="+mn-ea"/>
              </a:rPr>
              <a:t>'</a:t>
            </a:r>
            <a:r>
              <a:rPr lang="zh-CN" altLang="en-US" sz="1400">
                <a:solidFill>
                  <a:srgbClr val="808080"/>
                </a:solidFill>
                <a:highlight>
                  <a:srgbClr val="FFFFFF"/>
                </a:highlight>
                <a:latin typeface="Source Code Pro" panose="020B0309030403020204" charset="0"/>
                <a:cs typeface="Source Code Pro" panose="020B0309030403020204" charset="0"/>
                <a:sym typeface="+mn-ea"/>
              </a:rPr>
              <a:t>分隔符</a:t>
            </a:r>
            <a:r>
              <a:rPr lang="en-US" sz="1400">
                <a:solidFill>
                  <a:srgbClr val="808080"/>
                </a:solidFill>
                <a:highlight>
                  <a:srgbClr val="FFFFFF"/>
                </a:highlight>
                <a:latin typeface="Source Code Pro" panose="020B0309030403020204" charset="0"/>
                <a:cs typeface="Source Code Pro" panose="020B0309030403020204" charset="0"/>
                <a:sym typeface="+mn-ea"/>
              </a:rPr>
              <a:t>' </a:t>
            </a:r>
            <a:r>
              <a:rPr lang="zh-CN" altLang="en-US" sz="1400">
                <a:solidFill>
                  <a:srgbClr val="808080"/>
                </a:solidFill>
                <a:highlight>
                  <a:srgbClr val="FFFFFF"/>
                </a:highlight>
                <a:latin typeface="Source Code Pro" panose="020B0309030403020204" charset="0"/>
                <a:cs typeface="Source Code Pro" panose="020B0309030403020204" charset="0"/>
                <a:sym typeface="+mn-ea"/>
              </a:rPr>
              <a:t>分隔</a:t>
            </a:r>
            <a:endParaRPr lang="zh-CN" altLang="en-US" sz="1400"/>
          </a:p>
          <a:p>
            <a:pPr marL="285750" indent="-285750">
              <a:lnSpc>
                <a:spcPct val="150000"/>
              </a:lnSpc>
              <a:buFont typeface="Arial" panose="020B0604020202020204" pitchFamily="34" charset="0"/>
              <a:buChar char="•"/>
            </a:pPr>
            <a:r>
              <a:rPr lang="zh-CN" altLang="en-US" sz="1400"/>
              <a:t>一个键值对内，使用：</a:t>
            </a:r>
            <a:r>
              <a:rPr lang="en-US" sz="1400">
                <a:solidFill>
                  <a:srgbClr val="000000"/>
                </a:solidFill>
                <a:highlight>
                  <a:srgbClr val="FFFFFF"/>
                </a:highlight>
                <a:latin typeface="Source Code Pro" panose="020B0309030403020204" charset="0"/>
                <a:cs typeface="Source Code Pro" panose="020B0309030403020204" charset="0"/>
                <a:sym typeface="+mn-ea"/>
              </a:rPr>
              <a:t> </a:t>
            </a:r>
            <a:r>
              <a:rPr lang="en-US" sz="1400" b="1">
                <a:solidFill>
                  <a:srgbClr val="0000FF"/>
                </a:solidFill>
                <a:highlight>
                  <a:srgbClr val="FFFFFF"/>
                </a:highlight>
                <a:latin typeface="Source Code Pro" panose="020B0309030403020204" charset="0"/>
                <a:cs typeface="Source Code Pro" panose="020B0309030403020204" charset="0"/>
                <a:sym typeface="+mn-ea"/>
              </a:rPr>
              <a:t>MAP</a:t>
            </a:r>
            <a:r>
              <a:rPr lang="en-US" sz="1400">
                <a:solidFill>
                  <a:srgbClr val="000000"/>
                </a:solidFill>
                <a:highlight>
                  <a:srgbClr val="FFFFFF"/>
                </a:highlight>
                <a:latin typeface="Source Code Pro" panose="020B0309030403020204" charset="0"/>
                <a:cs typeface="Source Code Pro" panose="020B0309030403020204" charset="0"/>
                <a:sym typeface="+mn-ea"/>
              </a:rPr>
              <a:t> KEYS TERMINATED </a:t>
            </a:r>
            <a:r>
              <a:rPr lang="en-US" sz="1400" b="1">
                <a:solidFill>
                  <a:srgbClr val="0000FF"/>
                </a:solidFill>
                <a:highlight>
                  <a:srgbClr val="FFFFFF"/>
                </a:highlight>
                <a:latin typeface="Source Code Pro" panose="020B0309030403020204" charset="0"/>
                <a:cs typeface="Source Code Pro" panose="020B0309030403020204" charset="0"/>
                <a:sym typeface="+mn-ea"/>
              </a:rPr>
              <a:t>BY</a:t>
            </a:r>
            <a:r>
              <a:rPr lang="en-US" sz="1400">
                <a:solidFill>
                  <a:srgbClr val="000000"/>
                </a:solidFill>
                <a:highlight>
                  <a:srgbClr val="FFFFFF"/>
                </a:highlight>
                <a:latin typeface="Source Code Pro" panose="020B0309030403020204" charset="0"/>
                <a:cs typeface="Source Code Pro" panose="020B0309030403020204" charset="0"/>
                <a:sym typeface="+mn-ea"/>
              </a:rPr>
              <a:t> </a:t>
            </a:r>
            <a:r>
              <a:rPr lang="en-US" sz="1400">
                <a:solidFill>
                  <a:srgbClr val="808080"/>
                </a:solidFill>
                <a:highlight>
                  <a:srgbClr val="FFFFFF"/>
                </a:highlight>
                <a:latin typeface="Source Code Pro" panose="020B0309030403020204" charset="0"/>
                <a:cs typeface="Source Code Pro" panose="020B0309030403020204" charset="0"/>
                <a:sym typeface="+mn-ea"/>
              </a:rPr>
              <a:t>'</a:t>
            </a:r>
            <a:r>
              <a:rPr lang="zh-CN" altLang="en-US" sz="1400">
                <a:solidFill>
                  <a:srgbClr val="808080"/>
                </a:solidFill>
                <a:highlight>
                  <a:srgbClr val="FFFFFF"/>
                </a:highlight>
                <a:latin typeface="Source Code Pro" panose="020B0309030403020204" charset="0"/>
                <a:cs typeface="Source Code Pro" panose="020B0309030403020204" charset="0"/>
                <a:sym typeface="+mn-ea"/>
              </a:rPr>
              <a:t>分隔符</a:t>
            </a:r>
            <a:r>
              <a:rPr lang="en-US" sz="1400">
                <a:solidFill>
                  <a:srgbClr val="808080"/>
                </a:solidFill>
                <a:highlight>
                  <a:srgbClr val="FFFFFF"/>
                </a:highlight>
                <a:latin typeface="Source Code Pro" panose="020B0309030403020204" charset="0"/>
                <a:cs typeface="Source Code Pro" panose="020B0309030403020204" charset="0"/>
                <a:sym typeface="+mn-ea"/>
              </a:rPr>
              <a:t>' </a:t>
            </a:r>
            <a:r>
              <a:rPr lang="zh-CN" altLang="en-US" sz="1400">
                <a:solidFill>
                  <a:srgbClr val="808080"/>
                </a:solidFill>
                <a:highlight>
                  <a:srgbClr val="FFFFFF"/>
                </a:highlight>
                <a:latin typeface="Source Code Pro" panose="020B0309030403020204" charset="0"/>
                <a:cs typeface="Source Code Pro" panose="020B0309030403020204" charset="0"/>
                <a:sym typeface="+mn-ea"/>
              </a:rPr>
              <a:t>分隔</a:t>
            </a:r>
            <a:r>
              <a:rPr lang="en-US" altLang="zh-CN" sz="1400">
                <a:solidFill>
                  <a:srgbClr val="808080"/>
                </a:solidFill>
                <a:highlight>
                  <a:srgbClr val="FFFFFF"/>
                </a:highlight>
                <a:latin typeface="Source Code Pro" panose="020B0309030403020204" charset="0"/>
                <a:cs typeface="Source Code Pro" panose="020B0309030403020204" charset="0"/>
                <a:sym typeface="+mn-ea"/>
              </a:rPr>
              <a:t>K-V</a:t>
            </a:r>
          </a:p>
          <a:p>
            <a:pPr marL="0" indent="0" algn="l">
              <a:lnSpc>
                <a:spcPct val="150000"/>
              </a:lnSpc>
              <a:buFont typeface="Arial" panose="020B0604020202020204" pitchFamily="34" charset="0"/>
              <a:buNone/>
            </a:pPr>
            <a:r>
              <a:rPr lang="zh-CN" altLang="en-US" sz="1400">
                <a:sym typeface="+mn-ea"/>
              </a:rPr>
              <a:t>如：father:xiaoming#mother:xiaohuang#brother:xiaoxu</a:t>
            </a:r>
          </a:p>
          <a:p>
            <a:pPr marL="0" indent="0" algn="l">
              <a:lnSpc>
                <a:spcPct val="150000"/>
              </a:lnSpc>
              <a:buFont typeface="Arial" panose="020B0604020202020204" pitchFamily="34" charset="0"/>
              <a:buNone/>
            </a:pPr>
            <a:r>
              <a:rPr lang="zh-CN" altLang="en-US" sz="1400">
                <a:sym typeface="+mn-ea"/>
              </a:rPr>
              <a:t>不同KV之间使用#分隔，同一个KV内用:分隔K和V</a:t>
            </a:r>
            <a:endParaRPr lang="zh-CN" altLang="en-US" sz="1400"/>
          </a:p>
          <a:p>
            <a:pPr marL="0" indent="0">
              <a:lnSpc>
                <a:spcPct val="150000"/>
              </a:lnSpc>
              <a:buFont typeface="Arial" panose="020B0604020202020204" pitchFamily="34" charset="0"/>
              <a:buNone/>
            </a:pPr>
            <a:r>
              <a:rPr lang="en-US" altLang="zh-CN"/>
              <a:t>3. </a:t>
            </a:r>
            <a:r>
              <a:rPr lang="zh-CN" altLang="en-US"/>
              <a:t>在查询中使用</a:t>
            </a:r>
          </a:p>
          <a:p>
            <a:pPr marL="285750" indent="-285750">
              <a:lnSpc>
                <a:spcPct val="150000"/>
              </a:lnSpc>
              <a:buFont typeface="Arial" panose="020B0604020202020204" pitchFamily="34" charset="0"/>
              <a:buChar char="•"/>
            </a:pPr>
            <a:r>
              <a:rPr lang="en-US" sz="1400"/>
              <a:t>map[key]</a:t>
            </a:r>
            <a:r>
              <a:rPr lang="zh-CN" altLang="en-US" sz="1400"/>
              <a:t>来获取指定</a:t>
            </a:r>
            <a:r>
              <a:rPr lang="en-US" altLang="zh-CN" sz="1400"/>
              <a:t>key</a:t>
            </a:r>
            <a:r>
              <a:rPr lang="zh-CN" altLang="en-US" sz="1400"/>
              <a:t>的值</a:t>
            </a:r>
          </a:p>
          <a:p>
            <a:pPr marL="285750" indent="-285750">
              <a:lnSpc>
                <a:spcPct val="150000"/>
              </a:lnSpc>
              <a:buFont typeface="Arial" panose="020B0604020202020204" pitchFamily="34" charset="0"/>
              <a:buChar char="•"/>
            </a:pPr>
            <a:r>
              <a:rPr lang="en-US" sz="1400"/>
              <a:t>map_keys(map)</a:t>
            </a:r>
            <a:r>
              <a:rPr lang="zh-CN" altLang="en-US" sz="1400"/>
              <a:t>取到全部的</a:t>
            </a:r>
            <a:r>
              <a:rPr lang="en-US" altLang="zh-CN" sz="1400"/>
              <a:t>key</a:t>
            </a:r>
            <a:r>
              <a:rPr lang="zh-CN" altLang="en-US" sz="1400"/>
              <a:t>作为</a:t>
            </a:r>
            <a:r>
              <a:rPr lang="en-US" altLang="zh-CN" sz="1400"/>
              <a:t>array</a:t>
            </a:r>
            <a:r>
              <a:rPr lang="zh-CN" altLang="en-US" sz="1400"/>
              <a:t>返回，</a:t>
            </a:r>
            <a:r>
              <a:rPr lang="en-US" altLang="zh-CN" sz="1400"/>
              <a:t>map_values(map)</a:t>
            </a:r>
            <a:r>
              <a:rPr lang="zh-CN" altLang="en-US" sz="1400"/>
              <a:t>取到全部</a:t>
            </a:r>
            <a:r>
              <a:rPr lang="en-US" altLang="zh-CN" sz="1400"/>
              <a:t>values</a:t>
            </a:r>
            <a:endParaRPr lang="zh-CN" altLang="en-US" sz="1400"/>
          </a:p>
          <a:p>
            <a:pPr marL="285750" indent="-285750">
              <a:lnSpc>
                <a:spcPct val="150000"/>
              </a:lnSpc>
              <a:buFont typeface="Arial" panose="020B0604020202020204" pitchFamily="34" charset="0"/>
              <a:buChar char="•"/>
            </a:pPr>
            <a:r>
              <a:rPr lang="en-US" altLang="zh-CN" sz="1400"/>
              <a:t>size(map)</a:t>
            </a:r>
            <a:r>
              <a:rPr lang="zh-CN" altLang="en-US" sz="1400"/>
              <a:t>可以统计</a:t>
            </a:r>
            <a:r>
              <a:rPr lang="en-US" altLang="zh-CN" sz="1400"/>
              <a:t>K-V</a:t>
            </a:r>
            <a:r>
              <a:rPr lang="zh-CN" altLang="en-US" sz="1400"/>
              <a:t>对的个数</a:t>
            </a:r>
          </a:p>
          <a:p>
            <a:pPr marL="285750" indent="-285750">
              <a:lnSpc>
                <a:spcPct val="150000"/>
              </a:lnSpc>
              <a:buFont typeface="Arial" panose="020B0604020202020204" pitchFamily="34" charset="0"/>
              <a:buChar char="•"/>
            </a:pPr>
            <a:r>
              <a:rPr lang="en-US" altLang="zh-CN" sz="1400"/>
              <a:t>array_contains(map_values(map), </a:t>
            </a:r>
            <a:r>
              <a:rPr lang="zh-CN" altLang="en-US" sz="1400"/>
              <a:t>数据</a:t>
            </a:r>
            <a:r>
              <a:rPr lang="en-US" altLang="zh-CN" sz="1400"/>
              <a:t>) </a:t>
            </a:r>
            <a:r>
              <a:rPr lang="zh-CN" altLang="en-US" sz="1400"/>
              <a:t>可以统计</a:t>
            </a:r>
            <a:r>
              <a:rPr lang="en-US" altLang="zh-CN" sz="1400"/>
              <a:t>map</a:t>
            </a:r>
            <a:r>
              <a:rPr lang="zh-CN" altLang="en-US" sz="1400"/>
              <a:t>是否包含指定数据</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12"/>
          <a:stretch>
            <a:fillRect/>
          </a:stretch>
        </p:blipFill>
        <p:spPr>
          <a:xfrm>
            <a:off x="4655776" y="2312951"/>
            <a:ext cx="410210" cy="410210"/>
          </a:xfrm>
          <a:prstGeom prst="rect">
            <a:avLst/>
          </a:prstGeom>
        </p:spPr>
      </p:pic>
      <p:grpSp>
        <p:nvGrpSpPr>
          <p:cNvPr id="3" name="组合 2"/>
          <p:cNvGrpSpPr/>
          <p:nvPr/>
        </p:nvGrpSpPr>
        <p:grpSpPr>
          <a:xfrm>
            <a:off x="7319645" y="805180"/>
            <a:ext cx="2915920" cy="3836035"/>
            <a:chOff x="11527" y="1204"/>
            <a:chExt cx="4592" cy="6041"/>
          </a:xfrm>
        </p:grpSpPr>
        <p:sp>
          <p:nvSpPr>
            <p:cNvPr id="14" name="左大括号 13"/>
            <p:cNvSpPr/>
            <p:nvPr>
              <p:custDataLst>
                <p:tags r:id="rId2"/>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custDataLst>
                <p:tags r:id="rId3"/>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p>
          </p:txBody>
        </p:sp>
        <p:sp>
          <p:nvSpPr>
            <p:cNvPr id="17" name="文本框 16"/>
            <p:cNvSpPr txBox="1"/>
            <p:nvPr>
              <p:custDataLst>
                <p:tags r:id="rId4"/>
              </p:custDataLst>
            </p:nvPr>
          </p:nvSpPr>
          <p:spPr>
            <a:xfrm>
              <a:off x="12661" y="1998"/>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p>
          </p:txBody>
        </p:sp>
        <p:sp>
          <p:nvSpPr>
            <p:cNvPr id="18" name="文本框 17"/>
            <p:cNvSpPr txBox="1"/>
            <p:nvPr>
              <p:custDataLst>
                <p:tags r:id="rId5"/>
              </p:custDataLst>
            </p:nvPr>
          </p:nvSpPr>
          <p:spPr>
            <a:xfrm>
              <a:off x="12661" y="2792"/>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p>
          </p:txBody>
        </p:sp>
        <p:sp>
          <p:nvSpPr>
            <p:cNvPr id="19" name="文本框 18"/>
            <p:cNvSpPr txBox="1"/>
            <p:nvPr>
              <p:custDataLst>
                <p:tags r:id="rId6"/>
              </p:custDataLst>
            </p:nvPr>
          </p:nvSpPr>
          <p:spPr>
            <a:xfrm>
              <a:off x="12661" y="3586"/>
              <a:ext cx="3458"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20" name="文本框 19"/>
            <p:cNvSpPr txBox="1"/>
            <p:nvPr>
              <p:custDataLst>
                <p:tags r:id="rId7"/>
              </p:custDataLst>
            </p:nvPr>
          </p:nvSpPr>
          <p:spPr>
            <a:xfrm>
              <a:off x="12661" y="4380"/>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21" name="文本框 20"/>
            <p:cNvSpPr txBox="1"/>
            <p:nvPr>
              <p:custDataLst>
                <p:tags r:id="rId8"/>
              </p:custDataLst>
            </p:nvPr>
          </p:nvSpPr>
          <p:spPr>
            <a:xfrm>
              <a:off x="12661" y="5174"/>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22" name="文本框 21"/>
            <p:cNvSpPr txBox="1"/>
            <p:nvPr>
              <p:custDataLst>
                <p:tags r:id="rId9"/>
              </p:custDataLst>
            </p:nvPr>
          </p:nvSpPr>
          <p:spPr>
            <a:xfrm>
              <a:off x="12661" y="5968"/>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23" name="文本框 22"/>
            <p:cNvSpPr txBox="1"/>
            <p:nvPr>
              <p:custDataLst>
                <p:tags r:id="rId10"/>
              </p:custDataLst>
            </p:nvPr>
          </p:nvSpPr>
          <p:spPr>
            <a:xfrm>
              <a:off x="12661" y="6762"/>
              <a:ext cx="3253" cy="483"/>
            </a:xfrm>
            <a:prstGeom prst="rect">
              <a:avLst/>
            </a:prstGeom>
            <a:noFill/>
          </p:spPr>
          <p:txBody>
            <a:bodyPr wrap="square" rtlCol="0">
              <a:spAutoFit/>
            </a:bodyPr>
            <a:lstStyle/>
            <a:p>
              <a:r>
                <a:rPr lang="zh-CN" altLang="en-US" sz="1400">
                  <a:solidFill>
                    <a:srgbClr val="FF0000"/>
                  </a:solidFill>
                  <a:latin typeface="阿里巴巴普惠体" panose="00020600040101010101" pitchFamily="18" charset="-122"/>
                  <a:ea typeface="阿里巴巴普惠体" panose="00020600040101010101" pitchFamily="18" charset="-122"/>
                </a:rPr>
                <a:t>复杂类型操作（</a:t>
              </a:r>
              <a:r>
                <a:rPr lang="en-US" altLang="zh-CN" sz="1400">
                  <a:solidFill>
                    <a:srgbClr val="FF0000"/>
                  </a:solidFill>
                  <a:latin typeface="阿里巴巴普惠体" panose="00020600040101010101" pitchFamily="18" charset="-122"/>
                  <a:ea typeface="阿里巴巴普惠体" panose="00020600040101010101" pitchFamily="18" charset="-122"/>
                </a:rPr>
                <a:t>Struct</a:t>
              </a:r>
              <a:r>
                <a:rPr lang="zh-CN" altLang="en-US" sz="1400">
                  <a:solidFill>
                    <a:srgbClr val="FF0000"/>
                  </a:solidFill>
                  <a:latin typeface="阿里巴巴普惠体" panose="00020600040101010101" pitchFamily="18" charset="-122"/>
                  <a:ea typeface="阿里巴巴普惠体" panose="00020600040101010101" pitchFamily="18" charset="-122"/>
                </a:rPr>
                <a:t>）</a:t>
              </a: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a:t>
            </a:r>
            <a:r>
              <a:rPr lang="en-US" altLang="zh-CN" sz="1600" dirty="0">
                <a:solidFill>
                  <a:srgbClr val="FF0000"/>
                </a:solidFill>
              </a:rPr>
              <a:t>struct</a:t>
            </a:r>
            <a:r>
              <a:rPr lang="zh-CN" altLang="en-US" sz="1600" dirty="0">
                <a:solidFill>
                  <a:srgbClr val="FF0000"/>
                </a:solidFill>
              </a:rPr>
              <a:t>复杂类型的基本使用</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数据类型</a:t>
            </a:r>
          </a:p>
        </p:txBody>
      </p:sp>
      <p:sp>
        <p:nvSpPr>
          <p:cNvPr id="3" name="文本占位符 2"/>
          <p:cNvSpPr>
            <a:spLocks noGrp="1"/>
          </p:cNvSpPr>
          <p:nvPr>
            <p:ph type="body" sz="quarter" idx="11"/>
          </p:nvPr>
        </p:nvSpPr>
        <p:spPr>
          <a:xfrm>
            <a:off x="6983730" y="1910715"/>
            <a:ext cx="4425950" cy="3964940"/>
          </a:xfrm>
        </p:spPr>
        <p:txBody>
          <a:bodyPr anchor="ctr" anchorCtr="0"/>
          <a:lstStyle/>
          <a:p>
            <a:pPr algn="l"/>
            <a:r>
              <a:rPr lang="en-US" altLang="zh-CN"/>
              <a:t>Hive</a:t>
            </a:r>
            <a:r>
              <a:rPr lang="zh-CN" altLang="en-US"/>
              <a:t>中支持的数据类型还是比较多的</a:t>
            </a:r>
          </a:p>
          <a:p>
            <a:pPr algn="l"/>
            <a:endParaRPr lang="zh-CN" altLang="en-US"/>
          </a:p>
          <a:p>
            <a:pPr algn="l"/>
            <a:r>
              <a:rPr lang="zh-CN" altLang="en-US"/>
              <a:t>其中红色的是使用比较多的类型</a:t>
            </a:r>
          </a:p>
        </p:txBody>
      </p:sp>
      <p:graphicFrame>
        <p:nvGraphicFramePr>
          <p:cNvPr id="4" name="表格 3"/>
          <p:cNvGraphicFramePr/>
          <p:nvPr>
            <p:custDataLst>
              <p:tags r:id="rId1"/>
            </p:custDataLst>
          </p:nvPr>
        </p:nvGraphicFramePr>
        <p:xfrm>
          <a:off x="767715" y="1701165"/>
          <a:ext cx="6215380" cy="4510405"/>
        </p:xfrm>
        <a:graphic>
          <a:graphicData uri="http://schemas.openxmlformats.org/drawingml/2006/table">
            <a:tbl>
              <a:tblPr/>
              <a:tblGrid>
                <a:gridCol w="768350">
                  <a:extLst>
                    <a:ext uri="{9D8B030D-6E8A-4147-A177-3AD203B41FA5}">
                      <a16:colId xmlns:a16="http://schemas.microsoft.com/office/drawing/2014/main" val="20000"/>
                    </a:ext>
                  </a:extLst>
                </a:gridCol>
                <a:gridCol w="710565">
                  <a:extLst>
                    <a:ext uri="{9D8B030D-6E8A-4147-A177-3AD203B41FA5}">
                      <a16:colId xmlns:a16="http://schemas.microsoft.com/office/drawing/2014/main" val="20001"/>
                    </a:ext>
                  </a:extLst>
                </a:gridCol>
                <a:gridCol w="2183765">
                  <a:extLst>
                    <a:ext uri="{9D8B030D-6E8A-4147-A177-3AD203B41FA5}">
                      <a16:colId xmlns:a16="http://schemas.microsoft.com/office/drawing/2014/main" val="20002"/>
                    </a:ext>
                  </a:extLst>
                </a:gridCol>
                <a:gridCol w="2552700">
                  <a:extLst>
                    <a:ext uri="{9D8B030D-6E8A-4147-A177-3AD203B41FA5}">
                      <a16:colId xmlns:a16="http://schemas.microsoft.com/office/drawing/2014/main" val="20003"/>
                    </a:ext>
                  </a:extLst>
                </a:gridCol>
              </a:tblGrid>
              <a:tr h="208280">
                <a:tc>
                  <a:txBody>
                    <a:bodyPr/>
                    <a:lstStyle/>
                    <a:p>
                      <a:pPr indent="0">
                        <a:lnSpc>
                          <a:spcPct val="40000"/>
                        </a:lnSpc>
                        <a:buNone/>
                      </a:pPr>
                      <a:r>
                        <a:rPr lang="en-US" sz="700" b="1">
                          <a:solidFill>
                            <a:srgbClr val="4F4F4F"/>
                          </a:solidFill>
                          <a:latin typeface="Arial" panose="020B0604020202020204" pitchFamily="34" charset="0"/>
                          <a:cs typeface="Arial" panose="020B0604020202020204" pitchFamily="34" charset="0"/>
                        </a:rPr>
                        <a:t>分类</a:t>
                      </a:r>
                      <a:endParaRPr lang="en-US" altLang="en-US" sz="700" b="1">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EFF3F5"/>
                    </a:solidFill>
                  </a:tcPr>
                </a:tc>
                <a:tc>
                  <a:txBody>
                    <a:bodyPr/>
                    <a:lstStyle/>
                    <a:p>
                      <a:pPr indent="0">
                        <a:lnSpc>
                          <a:spcPct val="40000"/>
                        </a:lnSpc>
                        <a:buNone/>
                      </a:pPr>
                      <a:r>
                        <a:rPr lang="en-US" sz="700" b="1">
                          <a:solidFill>
                            <a:srgbClr val="4F4F4F"/>
                          </a:solidFill>
                          <a:latin typeface="Arial" panose="020B0604020202020204" pitchFamily="34" charset="0"/>
                          <a:cs typeface="Arial" panose="020B0604020202020204" pitchFamily="34" charset="0"/>
                        </a:rPr>
                        <a:t>类型</a:t>
                      </a:r>
                      <a:endParaRPr lang="en-US" altLang="en-US" sz="700" b="1">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EFF3F5"/>
                    </a:solidFill>
                  </a:tcPr>
                </a:tc>
                <a:tc>
                  <a:txBody>
                    <a:bodyPr/>
                    <a:lstStyle/>
                    <a:p>
                      <a:pPr indent="0">
                        <a:lnSpc>
                          <a:spcPct val="40000"/>
                        </a:lnSpc>
                        <a:buNone/>
                      </a:pPr>
                      <a:r>
                        <a:rPr lang="en-US" sz="700" b="1">
                          <a:solidFill>
                            <a:srgbClr val="4F4F4F"/>
                          </a:solidFill>
                          <a:latin typeface="Arial" panose="020B0604020202020204" pitchFamily="34" charset="0"/>
                          <a:cs typeface="Arial" panose="020B0604020202020204" pitchFamily="34" charset="0"/>
                        </a:rPr>
                        <a:t>描述</a:t>
                      </a:r>
                      <a:endParaRPr lang="en-US" altLang="en-US" sz="700" b="1">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EFF3F5"/>
                    </a:solidFill>
                  </a:tcPr>
                </a:tc>
                <a:tc>
                  <a:txBody>
                    <a:bodyPr/>
                    <a:lstStyle/>
                    <a:p>
                      <a:pPr indent="0">
                        <a:lnSpc>
                          <a:spcPct val="40000"/>
                        </a:lnSpc>
                        <a:buNone/>
                      </a:pPr>
                      <a:r>
                        <a:rPr lang="en-US" sz="700" b="1">
                          <a:solidFill>
                            <a:srgbClr val="4F4F4F"/>
                          </a:solidFill>
                          <a:latin typeface="Arial" panose="020B0604020202020204" pitchFamily="34" charset="0"/>
                          <a:cs typeface="Arial" panose="020B0604020202020204" pitchFamily="34" charset="0"/>
                        </a:rPr>
                        <a:t>字面量示例</a:t>
                      </a:r>
                      <a:endParaRPr lang="en-US" altLang="en-US" sz="700" b="1">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EFF3F5"/>
                    </a:solidFill>
                  </a:tcPr>
                </a:tc>
                <a:extLst>
                  <a:ext uri="{0D108BD9-81ED-4DB2-BD59-A6C34878D82A}">
                    <a16:rowId xmlns:a16="http://schemas.microsoft.com/office/drawing/2014/main" val="10000"/>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原始类型</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BOOLEAN</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true/false</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TRUE</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208915">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TINYINT</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1字节的有符号整数 -128~127</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1Y</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2"/>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SMALLINT</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2个字节的有符号整数，-32768~32767</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1S</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FF0000"/>
                          </a:solidFill>
                          <a:latin typeface="Arial" panose="020B0604020202020204" pitchFamily="34" charset="0"/>
                          <a:cs typeface="Arial" panose="020B0604020202020204" pitchFamily="34" charset="0"/>
                        </a:rPr>
                        <a:t>INT</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4个字节的带符号整数</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1</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4"/>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BIGINT</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8字节带符号整数</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1L</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FLOAT</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4字节单精度浮点数1.0</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6"/>
                  </a:ext>
                </a:extLst>
              </a:tr>
              <a:tr h="208915">
                <a:tc>
                  <a:txBody>
                    <a:bodyPr/>
                    <a:lstStyle/>
                    <a:p>
                      <a:pPr indent="0">
                        <a:lnSpc>
                          <a:spcPct val="40000"/>
                        </a:lnSpc>
                        <a:buNone/>
                      </a:pPr>
                      <a:r>
                        <a:rPr lang="en-US" sz="700" b="0">
                          <a:latin typeface="Times New Roman" panose="02020603050405020304" charset="0"/>
                          <a:cs typeface="Times New Roman" panose="02020603050405020304" charset="0"/>
                        </a:rPr>
                        <a:t> </a:t>
                      </a:r>
                      <a:endParaRPr lang="en-US" altLang="en-US" sz="700" b="0">
                        <a:latin typeface="Times New Roman" panose="02020603050405020304" charset="0"/>
                        <a:ea typeface="Times New Roman" panose="02020603050405020304" charset="0"/>
                        <a:cs typeface="Times New Roman" panose="0202060305040502030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FF0000"/>
                          </a:solidFill>
                          <a:latin typeface="Arial" panose="020B0604020202020204" pitchFamily="34" charset="0"/>
                          <a:cs typeface="Arial" panose="020B0604020202020204" pitchFamily="34" charset="0"/>
                        </a:rPr>
                        <a:t>DOUBLE</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8字节双精度浮点数</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1.0</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DEICIMAL</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任意精度的带符号小数</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1.0</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08"/>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FF0000"/>
                          </a:solidFill>
                          <a:latin typeface="Arial" panose="020B0604020202020204" pitchFamily="34" charset="0"/>
                          <a:cs typeface="Arial" panose="020B0604020202020204" pitchFamily="34" charset="0"/>
                        </a:rPr>
                        <a:t>STRING</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字符串，变长</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“a”,’b’</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FF0000"/>
                          </a:solidFill>
                          <a:latin typeface="Arial" panose="020B0604020202020204" pitchFamily="34" charset="0"/>
                          <a:cs typeface="Arial" panose="020B0604020202020204" pitchFamily="34" charset="0"/>
                        </a:rPr>
                        <a:t>VARCHAR</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变长字符串</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“a”,’b’</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10"/>
                  </a:ext>
                </a:extLst>
              </a:tr>
              <a:tr h="208915">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CHAR</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固定长度字符串</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“a”,’b’</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1"/>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BINARY</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字节数组</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12"/>
                  </a:ext>
                </a:extLst>
              </a:tr>
              <a:tr h="23749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FF0000"/>
                          </a:solidFill>
                          <a:latin typeface="Arial" panose="020B0604020202020204" pitchFamily="34" charset="0"/>
                          <a:cs typeface="Arial" panose="020B0604020202020204" pitchFamily="34" charset="0"/>
                        </a:rPr>
                        <a:t>TIMESTAMP</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时间戳，</a:t>
                      </a:r>
                      <a:r>
                        <a:rPr lang="en-US" sz="700" b="0">
                          <a:solidFill>
                            <a:srgbClr val="4F4F4F"/>
                          </a:solidFill>
                          <a:latin typeface="宋体" panose="02010600030101010101" pitchFamily="2" charset="-122"/>
                          <a:ea typeface="宋体" panose="02010600030101010101" pitchFamily="2" charset="-122"/>
                          <a:cs typeface="宋体" panose="02010600030101010101" pitchFamily="2" charset="-122"/>
                        </a:rPr>
                        <a:t>毫秒值</a:t>
                      </a:r>
                      <a:r>
                        <a:rPr lang="en-US" sz="700" b="0">
                          <a:solidFill>
                            <a:srgbClr val="4F4F4F"/>
                          </a:solidFill>
                          <a:latin typeface="Arial" panose="020B0604020202020204" pitchFamily="34" charset="0"/>
                          <a:cs typeface="Arial" panose="020B0604020202020204" pitchFamily="34" charset="0"/>
                        </a:rPr>
                        <a:t>精度</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122327493795</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3"/>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FF0000"/>
                          </a:solidFill>
                          <a:latin typeface="Arial" panose="020B0604020202020204" pitchFamily="34" charset="0"/>
                          <a:cs typeface="Arial" panose="020B0604020202020204" pitchFamily="34" charset="0"/>
                        </a:rPr>
                        <a:t>DATE</a:t>
                      </a:r>
                      <a:endParaRPr lang="en-US" altLang="en-US" sz="700" b="0">
                        <a:solidFill>
                          <a:srgbClr val="FF0000"/>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日期</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‘2016-03-29’</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14"/>
                  </a:ext>
                </a:extLst>
              </a:tr>
              <a:tr h="208915">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endParaRPr lang="en-US" altLang="en-US" sz="700" b="0">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宋体" panose="02010600030101010101" pitchFamily="2" charset="-122"/>
                          <a:ea typeface="宋体" panose="02010600030101010101" pitchFamily="2" charset="-122"/>
                          <a:cs typeface="宋体" panose="02010600030101010101" pitchFamily="2" charset="-122"/>
                        </a:rPr>
                        <a:t>时间</a:t>
                      </a:r>
                      <a:r>
                        <a:rPr lang="en-US" sz="700" b="0">
                          <a:solidFill>
                            <a:srgbClr val="4F4F4F"/>
                          </a:solidFill>
                          <a:latin typeface="Arial" panose="020B0604020202020204" pitchFamily="34" charset="0"/>
                          <a:cs typeface="Arial" panose="020B0604020202020204" pitchFamily="34" charset="0"/>
                        </a:rPr>
                        <a:t>频率间隔</a:t>
                      </a:r>
                      <a:endParaRPr lang="en-US" altLang="en-US" sz="700" b="0">
                        <a:solidFill>
                          <a:srgbClr val="4F4F4F"/>
                        </a:solidFill>
                        <a:latin typeface="宋体" panose="02010600030101010101" pitchFamily="2" charset="-122"/>
                        <a:ea typeface="宋体" panose="02010600030101010101" pitchFamily="2" charset="-122"/>
                        <a:cs typeface="宋体" panose="02010600030101010101" pitchFamily="2" charset="-122"/>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15"/>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复杂类型</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ARRAY</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有序的的同类型的集合</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array(1,2)</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6"/>
                  </a:ext>
                </a:extLst>
              </a:tr>
              <a:tr h="31242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MAP</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key-value,key必须为原始类型，value可以任意类型</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map(‘a’,1,’b’,2)</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17"/>
                  </a:ext>
                </a:extLst>
              </a:tr>
              <a:tr h="417195">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STRUCT</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字段集合,类型可以不同</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struct(‘1’,1,1.0), named_stract(‘col1’,’1’,’col2’,1,’clo3’,1.0)</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8"/>
                  </a:ext>
                </a:extLst>
              </a:tr>
              <a:tr h="208280">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 </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UNION</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在有限取值范围内的一个值</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tc>
                  <a:txBody>
                    <a:bodyPr/>
                    <a:lstStyle/>
                    <a:p>
                      <a:pPr indent="0">
                        <a:lnSpc>
                          <a:spcPct val="40000"/>
                        </a:lnSpc>
                        <a:buNone/>
                      </a:pPr>
                      <a:r>
                        <a:rPr lang="en-US" sz="700" b="0">
                          <a:solidFill>
                            <a:srgbClr val="4F4F4F"/>
                          </a:solidFill>
                          <a:latin typeface="Arial" panose="020B0604020202020204" pitchFamily="34" charset="0"/>
                          <a:cs typeface="Arial" panose="020B0604020202020204" pitchFamily="34" charset="0"/>
                        </a:rPr>
                        <a:t>create_union(1,’a’,63)</a:t>
                      </a:r>
                      <a:endParaRPr lang="en-US" altLang="en-US" sz="700" b="0">
                        <a:solidFill>
                          <a:srgbClr val="4F4F4F"/>
                        </a:solidFill>
                        <a:latin typeface="Arial" panose="020B0604020202020204" pitchFamily="34" charset="0"/>
                        <a:ea typeface="Arial" panose="020B0604020202020204" pitchFamily="34" charset="0"/>
                        <a:cs typeface="Arial" panose="020B0604020202020204" pitchFamily="34" charset="0"/>
                      </a:endParaRPr>
                    </a:p>
                  </a:txBody>
                  <a:tcPr marL="76200" marR="76200" marT="76200" marB="76200" anchor="ctr">
                    <a:lnL w="12700" cap="flat" cmpd="sng">
                      <a:solidFill>
                        <a:srgbClr val="DDDDDD"/>
                      </a:solidFill>
                      <a:prstDash val="solid"/>
                      <a:headEnd type="none" w="med" len="med"/>
                      <a:tailEnd type="none" w="med" len="med"/>
                    </a:lnL>
                    <a:lnR w="12700" cap="flat" cmpd="sng">
                      <a:solidFill>
                        <a:srgbClr val="DDDDDD"/>
                      </a:solidFill>
                      <a:prstDash val="solid"/>
                      <a:headEnd type="none" w="med" len="med"/>
                      <a:tailEnd type="none" w="med" len="med"/>
                    </a:lnR>
                    <a:lnT w="12700" cap="flat" cmpd="sng">
                      <a:solidFill>
                        <a:srgbClr val="DDDDDD"/>
                      </a:solidFill>
                      <a:prstDash val="solid"/>
                      <a:headEnd type="none" w="med" len="med"/>
                      <a:tailEnd type="none" w="med" len="med"/>
                    </a:lnT>
                    <a:lnB w="12700" cap="flat" cmpd="sng">
                      <a:solidFill>
                        <a:srgbClr val="DDDDDD"/>
                      </a:solidFill>
                      <a:prstDash val="solid"/>
                      <a:headEnd type="none" w="med" len="med"/>
                      <a:tailEnd type="none" w="med" len="med"/>
                    </a:lnB>
                    <a:lnTlToBr>
                      <a:noFill/>
                    </a:lnTlToBr>
                    <a:lnBlToTr>
                      <a:noFill/>
                    </a:lnBlToTr>
                    <a:solidFill>
                      <a:srgbClr val="F7F7F7"/>
                    </a:solidFill>
                  </a:tcPr>
                </a:tc>
                <a:extLst>
                  <a:ext uri="{0D108BD9-81ED-4DB2-BD59-A6C34878D82A}">
                    <a16:rowId xmlns:a16="http://schemas.microsoft.com/office/drawing/2014/main" val="10019"/>
                  </a:ext>
                </a:extLst>
              </a:tr>
            </a:tbl>
          </a:graphicData>
        </a:graphic>
      </p:graphicFrame>
      <p:pic>
        <p:nvPicPr>
          <p:cNvPr id="5" name="图片 4" descr="01 (50)"/>
          <p:cNvPicPr>
            <a:picLocks noChangeAspect="1"/>
          </p:cNvPicPr>
          <p:nvPr>
            <p:custDataLst>
              <p:tags r:id="rId2"/>
            </p:custDataLst>
          </p:nvPr>
        </p:nvPicPr>
        <p:blipFill>
          <a:blip r:embed="rId4"/>
          <a:stretch>
            <a:fillRect/>
          </a:stretch>
        </p:blipFill>
        <p:spPr>
          <a:xfrm>
            <a:off x="10732770" y="4912360"/>
            <a:ext cx="1744980" cy="174498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struct类型</a:t>
            </a:r>
          </a:p>
        </p:txBody>
      </p:sp>
      <p:sp>
        <p:nvSpPr>
          <p:cNvPr id="3" name="文本占位符 2"/>
          <p:cNvSpPr>
            <a:spLocks noGrp="1"/>
          </p:cNvSpPr>
          <p:nvPr>
            <p:ph type="body" sz="quarter" idx="11"/>
          </p:nvPr>
        </p:nvSpPr>
        <p:spPr/>
        <p:txBody>
          <a:bodyPr/>
          <a:lstStyle/>
          <a:p>
            <a:r>
              <a:rPr lang="en-US" altLang="zh-CN"/>
              <a:t>struct</a:t>
            </a:r>
            <a:r>
              <a:rPr lang="zh-CN" altLang="en-US"/>
              <a:t>类型是一个复合类型，可以在一个列中存入多个子列，每个子列允许设置类型和名称</a:t>
            </a:r>
          </a:p>
          <a:p>
            <a:r>
              <a:rPr lang="zh-CN" altLang="en-US">
                <a:sym typeface="+mn-ea"/>
              </a:rPr>
              <a:t>有如下数据文件，</a:t>
            </a:r>
            <a:r>
              <a:rPr lang="zh-CN" altLang="en-US"/>
              <a:t>说明：字段之间#分割，</a:t>
            </a:r>
            <a:r>
              <a:rPr lang="en-US" altLang="zh-CN"/>
              <a:t>struct</a:t>
            </a:r>
            <a:r>
              <a:rPr lang="zh-CN" altLang="en-US"/>
              <a:t>之间冒号分割</a:t>
            </a:r>
          </a:p>
          <a:p>
            <a:endParaRPr lang="zh-CN" altLang="en-US"/>
          </a:p>
          <a:p>
            <a:endParaRPr lang="zh-CN" altLang="en-US"/>
          </a:p>
          <a:p>
            <a:r>
              <a:rPr lang="zh-CN" altLang="en-US"/>
              <a:t>建表语句</a:t>
            </a:r>
          </a:p>
          <a:p>
            <a:endParaRPr lang="zh-CN" altLang="en-US"/>
          </a:p>
        </p:txBody>
      </p:sp>
      <p:sp>
        <p:nvSpPr>
          <p:cNvPr id="100" name="文本框 99"/>
          <p:cNvSpPr txBox="1"/>
          <p:nvPr/>
        </p:nvSpPr>
        <p:spPr>
          <a:xfrm>
            <a:off x="767715" y="2637155"/>
            <a:ext cx="5080000" cy="1059180"/>
          </a:xfrm>
          <a:prstGeom prst="rect">
            <a:avLst/>
          </a:prstGeom>
          <a:noFill/>
          <a:ln w="9525">
            <a:solidFill>
              <a:schemeClr val="accent1"/>
            </a:solidFill>
          </a:ln>
        </p:spPr>
        <p:txBody>
          <a:bodyPr>
            <a:spAutoFit/>
          </a:bodyPr>
          <a:lstStyle/>
          <a:p>
            <a:pPr marL="0" indent="0">
              <a:lnSpc>
                <a:spcPct val="90000"/>
              </a:lnSpc>
            </a:pPr>
            <a:r>
              <a:rPr lang="en-US" sz="1400">
                <a:highlight>
                  <a:srgbClr val="FFFFFF"/>
                </a:highlight>
                <a:latin typeface="Consolas" panose="020B0609020204030204" charset="0"/>
                <a:cs typeface="Consolas" panose="020B0609020204030204" charset="0"/>
              </a:rPr>
              <a:t>1#周杰轮:11</a:t>
            </a:r>
          </a:p>
          <a:p>
            <a:pPr marL="0" indent="0">
              <a:lnSpc>
                <a:spcPct val="90000"/>
              </a:lnSpc>
            </a:pPr>
            <a:r>
              <a:rPr lang="en-US" sz="1400">
                <a:highlight>
                  <a:srgbClr val="FFFFFF"/>
                </a:highlight>
                <a:latin typeface="Consolas" panose="020B0609020204030204" charset="0"/>
                <a:cs typeface="Consolas" panose="020B0609020204030204" charset="0"/>
              </a:rPr>
              <a:t>2#林均杰:16</a:t>
            </a:r>
          </a:p>
          <a:p>
            <a:pPr marL="0" indent="0">
              <a:lnSpc>
                <a:spcPct val="90000"/>
              </a:lnSpc>
            </a:pPr>
            <a:r>
              <a:rPr lang="en-US" sz="1400">
                <a:highlight>
                  <a:srgbClr val="FFFFFF"/>
                </a:highlight>
                <a:latin typeface="Consolas" panose="020B0609020204030204" charset="0"/>
                <a:cs typeface="Consolas" panose="020B0609020204030204" charset="0"/>
              </a:rPr>
              <a:t>3#刘德滑:21</a:t>
            </a:r>
          </a:p>
          <a:p>
            <a:pPr marL="0" indent="0">
              <a:lnSpc>
                <a:spcPct val="90000"/>
              </a:lnSpc>
            </a:pPr>
            <a:r>
              <a:rPr lang="en-US" sz="1400">
                <a:highlight>
                  <a:srgbClr val="FFFFFF"/>
                </a:highlight>
                <a:latin typeface="Consolas" panose="020B0609020204030204" charset="0"/>
                <a:cs typeface="Consolas" panose="020B0609020204030204" charset="0"/>
              </a:rPr>
              <a:t>4#张学油:26</a:t>
            </a:r>
          </a:p>
          <a:p>
            <a:pPr marL="0" indent="0">
              <a:lnSpc>
                <a:spcPct val="90000"/>
              </a:lnSpc>
            </a:pPr>
            <a:r>
              <a:rPr lang="en-US" sz="1400">
                <a:highlight>
                  <a:srgbClr val="FFFFFF"/>
                </a:highlight>
                <a:latin typeface="Consolas" panose="020B0609020204030204" charset="0"/>
                <a:cs typeface="Consolas" panose="020B0609020204030204" charset="0"/>
              </a:rPr>
              <a:t>5#蔡依临:23</a:t>
            </a:r>
          </a:p>
        </p:txBody>
      </p:sp>
      <p:sp>
        <p:nvSpPr>
          <p:cNvPr id="4" name="文本框 3"/>
          <p:cNvSpPr txBox="1"/>
          <p:nvPr/>
        </p:nvSpPr>
        <p:spPr>
          <a:xfrm>
            <a:off x="767715" y="4077335"/>
            <a:ext cx="7116445" cy="1383665"/>
          </a:xfrm>
          <a:prstGeom prst="rect">
            <a:avLst/>
          </a:prstGeom>
          <a:noFill/>
          <a:ln w="9525">
            <a:solidFill>
              <a:schemeClr val="accent1"/>
            </a:solidFill>
          </a:ln>
        </p:spPr>
        <p:txBody>
          <a:bodyPr wrap="square">
            <a:spAutoFit/>
          </a:bodyPr>
          <a:lstStyle/>
          <a:p>
            <a:pPr marL="0" indent="0"/>
            <a:r>
              <a:rPr lang="en-US" sz="1400" b="1">
                <a:solidFill>
                  <a:srgbClr val="0000FF"/>
                </a:solidFill>
                <a:highlight>
                  <a:srgbClr val="FFFFFF"/>
                </a:highlight>
                <a:latin typeface="Consolas" panose="020B0609020204030204" charset="0"/>
                <a:cs typeface="Consolas" panose="020B0609020204030204" charset="0"/>
              </a:rPr>
              <a:t>create</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myhive.test_struct</a:t>
            </a:r>
            <a:r>
              <a:rPr lang="en-US" sz="1400" b="1">
                <a:solidFill>
                  <a:srgbClr val="000080"/>
                </a:solidFill>
                <a:highlight>
                  <a:srgbClr val="FFFFFF"/>
                </a:highlight>
                <a:latin typeface="Consolas" panose="020B0609020204030204" charset="0"/>
                <a:cs typeface="Consolas" panose="020B0609020204030204" charset="0"/>
              </a:rPr>
              <a:t>(</a:t>
            </a:r>
            <a:endParaRPr lang="en-US" sz="1400" b="0">
              <a:solidFill>
                <a:srgbClr val="000000"/>
              </a:solidFill>
              <a:highlight>
                <a:srgbClr val="FFFFFF"/>
              </a:highlight>
              <a:latin typeface="Consolas" panose="020B0609020204030204" charset="0"/>
              <a:cs typeface="Consolas" panose="020B0609020204030204" charset="0"/>
            </a:endParaRPr>
          </a:p>
          <a:p>
            <a:pPr marL="0" indent="0"/>
            <a:r>
              <a:rPr lang="en-US" sz="1400" b="0">
                <a:solidFill>
                  <a:srgbClr val="000000"/>
                </a:solidFill>
                <a:highlight>
                  <a:srgbClr val="FFFFFF"/>
                </a:highlight>
                <a:latin typeface="Consolas" panose="020B0609020204030204" charset="0"/>
                <a:cs typeface="Consolas" panose="020B0609020204030204" charset="0"/>
              </a:rPr>
              <a:t>id 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info struct</a:t>
            </a:r>
            <a:r>
              <a:rPr lang="en-US" sz="1400" b="1">
                <a:solidFill>
                  <a:srgbClr val="000080"/>
                </a:solidFill>
                <a:highlight>
                  <a:srgbClr val="FFFFFF"/>
                </a:highlight>
                <a:latin typeface="Consolas" panose="020B0609020204030204" charset="0"/>
                <a:cs typeface="Consolas" panose="020B0609020204030204" charset="0"/>
              </a:rPr>
              <a:t>&lt;</a:t>
            </a:r>
            <a:r>
              <a:rPr lang="en-US" sz="1400" b="0">
                <a:solidFill>
                  <a:srgbClr val="000000"/>
                </a:solidFill>
                <a:highlight>
                  <a:srgbClr val="FFFFFF"/>
                </a:highlight>
                <a:latin typeface="Consolas" panose="020B0609020204030204" charset="0"/>
                <a:cs typeface="Consolas" panose="020B0609020204030204" charset="0"/>
              </a:rPr>
              <a:t>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age</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0000FF"/>
                </a:solidFill>
                <a:highlight>
                  <a:srgbClr val="FFFFFF"/>
                </a:highlight>
                <a:latin typeface="Consolas" panose="020B0609020204030204" charset="0"/>
                <a:cs typeface="Consolas" panose="020B0609020204030204" charset="0"/>
              </a:rPr>
              <a:t>int</a:t>
            </a:r>
            <a:r>
              <a:rPr lang="en-US" sz="1400" b="1">
                <a:solidFill>
                  <a:srgbClr val="000080"/>
                </a:solidFill>
                <a:highlight>
                  <a:srgbClr val="FFFFFF"/>
                </a:highlight>
                <a:latin typeface="Consolas" panose="020B0609020204030204" charset="0"/>
                <a:cs typeface="Consolas" panose="020B0609020204030204" charset="0"/>
              </a:rPr>
              <a:t>&gt;</a:t>
            </a:r>
          </a:p>
          <a:p>
            <a:pPr marL="0" indent="0"/>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row</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format</a:t>
            </a:r>
            <a:r>
              <a:rPr lang="en-US" sz="1400" b="0">
                <a:solidFill>
                  <a:srgbClr val="000000"/>
                </a:solidFill>
                <a:highlight>
                  <a:srgbClr val="FFFFFF"/>
                </a:highlight>
                <a:latin typeface="Consolas" panose="020B0609020204030204" charset="0"/>
                <a:cs typeface="Consolas" panose="020B0609020204030204" charset="0"/>
              </a:rPr>
              <a:t> delimited</a:t>
            </a:r>
          </a:p>
          <a:p>
            <a:pPr marL="0" indent="0"/>
            <a:r>
              <a:rPr lang="en-US" sz="1400" b="0">
                <a:solidFill>
                  <a:srgbClr val="000000"/>
                </a:solidFill>
                <a:highlight>
                  <a:srgbClr val="FFFFFF"/>
                </a:highlight>
                <a:latin typeface="Consolas" panose="020B0609020204030204" charset="0"/>
                <a:cs typeface="Consolas" panose="020B0609020204030204" charset="0"/>
              </a:rPr>
              <a:t>fields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endParaRPr lang="en-US" sz="1400" b="0">
              <a:solidFill>
                <a:srgbClr val="000000"/>
              </a:solidFill>
              <a:highlight>
                <a:srgbClr val="FFFFFF"/>
              </a:highlight>
              <a:latin typeface="Consolas" panose="020B0609020204030204" charset="0"/>
              <a:cs typeface="Consolas" panose="020B0609020204030204" charset="0"/>
            </a:endParaRPr>
          </a:p>
          <a:p>
            <a:pPr marL="0" indent="0"/>
            <a:r>
              <a:rPr lang="en-US" sz="1400" b="0">
                <a:solidFill>
                  <a:srgbClr val="000000"/>
                </a:solidFill>
                <a:highlight>
                  <a:srgbClr val="FFFFFF"/>
                </a:highlight>
                <a:latin typeface="Consolas" panose="020B0609020204030204" charset="0"/>
                <a:cs typeface="Consolas" panose="020B0609020204030204" charset="0"/>
              </a:rPr>
              <a:t>COLLECTION ITEMS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5" name="图片 4" descr="播仔素材库【1】0032"/>
          <p:cNvPicPr>
            <a:picLocks noChangeAspect="1"/>
          </p:cNvPicPr>
          <p:nvPr/>
        </p:nvPicPr>
        <p:blipFill>
          <a:blip r:embed="rId2"/>
          <a:stretch>
            <a:fillRect/>
          </a:stretch>
        </p:blipFill>
        <p:spPr>
          <a:xfrm>
            <a:off x="10200640" y="4580890"/>
            <a:ext cx="2171700" cy="21717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struct类型</a:t>
            </a:r>
          </a:p>
        </p:txBody>
      </p:sp>
      <p:sp>
        <p:nvSpPr>
          <p:cNvPr id="3" name="文本占位符 2"/>
          <p:cNvSpPr>
            <a:spLocks noGrp="1"/>
          </p:cNvSpPr>
          <p:nvPr>
            <p:ph type="body" sz="quarter" idx="11"/>
          </p:nvPr>
        </p:nvSpPr>
        <p:spPr/>
        <p:txBody>
          <a:bodyPr/>
          <a:lstStyle/>
          <a:p>
            <a:r>
              <a:rPr lang="zh-CN" altLang="en-US"/>
              <a:t>建表语句</a:t>
            </a:r>
          </a:p>
        </p:txBody>
      </p:sp>
      <p:sp>
        <p:nvSpPr>
          <p:cNvPr id="4" name="文本框 3"/>
          <p:cNvSpPr txBox="1"/>
          <p:nvPr/>
        </p:nvSpPr>
        <p:spPr>
          <a:xfrm>
            <a:off x="767715" y="2075815"/>
            <a:ext cx="7116445" cy="1383665"/>
          </a:xfrm>
          <a:prstGeom prst="rect">
            <a:avLst/>
          </a:prstGeom>
          <a:noFill/>
          <a:ln w="9525">
            <a:solidFill>
              <a:schemeClr val="accent1"/>
            </a:solidFill>
          </a:ln>
        </p:spPr>
        <p:txBody>
          <a:bodyPr wrap="square">
            <a:spAutoFit/>
          </a:bodyPr>
          <a:lstStyle/>
          <a:p>
            <a:pPr marL="0" indent="0"/>
            <a:r>
              <a:rPr lang="en-US" sz="1400" b="1">
                <a:solidFill>
                  <a:srgbClr val="0000FF"/>
                </a:solidFill>
                <a:highlight>
                  <a:srgbClr val="FFFFFF"/>
                </a:highlight>
                <a:latin typeface="Consolas" panose="020B0609020204030204" charset="0"/>
                <a:cs typeface="Consolas" panose="020B0609020204030204" charset="0"/>
              </a:rPr>
              <a:t>create</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myhive.test_struct</a:t>
            </a:r>
            <a:r>
              <a:rPr lang="en-US" sz="1400" b="1">
                <a:solidFill>
                  <a:srgbClr val="000080"/>
                </a:solidFill>
                <a:highlight>
                  <a:srgbClr val="FFFFFF"/>
                </a:highlight>
                <a:latin typeface="Consolas" panose="020B0609020204030204" charset="0"/>
                <a:cs typeface="Consolas" panose="020B0609020204030204" charset="0"/>
              </a:rPr>
              <a:t>(</a:t>
            </a:r>
            <a:endParaRPr lang="en-US" sz="1400" b="0">
              <a:solidFill>
                <a:srgbClr val="000000"/>
              </a:solidFill>
              <a:highlight>
                <a:srgbClr val="FFFFFF"/>
              </a:highlight>
              <a:latin typeface="Consolas" panose="020B0609020204030204" charset="0"/>
              <a:cs typeface="Consolas" panose="020B0609020204030204" charset="0"/>
            </a:endParaRPr>
          </a:p>
          <a:p>
            <a:pPr marL="0" indent="0"/>
            <a:r>
              <a:rPr lang="en-US" sz="1400" b="0">
                <a:solidFill>
                  <a:srgbClr val="000000"/>
                </a:solidFill>
                <a:highlight>
                  <a:srgbClr val="FFFFFF"/>
                </a:highlight>
                <a:latin typeface="Consolas" panose="020B0609020204030204" charset="0"/>
                <a:cs typeface="Consolas" panose="020B0609020204030204" charset="0"/>
              </a:rPr>
              <a:t>id 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info struct</a:t>
            </a:r>
            <a:r>
              <a:rPr lang="en-US" sz="1400" b="1">
                <a:solidFill>
                  <a:srgbClr val="000080"/>
                </a:solidFill>
                <a:highlight>
                  <a:srgbClr val="FFFFFF"/>
                </a:highlight>
                <a:latin typeface="Consolas" panose="020B0609020204030204" charset="0"/>
                <a:cs typeface="Consolas" panose="020B0609020204030204" charset="0"/>
              </a:rPr>
              <a:t>&lt;</a:t>
            </a:r>
            <a:r>
              <a:rPr lang="en-US" sz="1400" b="0">
                <a:solidFill>
                  <a:srgbClr val="000000"/>
                </a:solidFill>
                <a:highlight>
                  <a:srgbClr val="FFFFFF"/>
                </a:highlight>
                <a:latin typeface="Consolas" panose="020B0609020204030204" charset="0"/>
                <a:cs typeface="Consolas" panose="020B0609020204030204" charset="0"/>
              </a:rPr>
              <a:t>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age</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0000FF"/>
                </a:solidFill>
                <a:highlight>
                  <a:srgbClr val="FFFFFF"/>
                </a:highlight>
                <a:latin typeface="Consolas" panose="020B0609020204030204" charset="0"/>
                <a:cs typeface="Consolas" panose="020B0609020204030204" charset="0"/>
              </a:rPr>
              <a:t>int</a:t>
            </a:r>
            <a:r>
              <a:rPr lang="en-US" sz="1400" b="1">
                <a:solidFill>
                  <a:srgbClr val="000080"/>
                </a:solidFill>
                <a:highlight>
                  <a:srgbClr val="FFFFFF"/>
                </a:highlight>
                <a:latin typeface="Consolas" panose="020B0609020204030204" charset="0"/>
                <a:cs typeface="Consolas" panose="020B0609020204030204" charset="0"/>
              </a:rPr>
              <a:t>&gt;</a:t>
            </a:r>
          </a:p>
          <a:p>
            <a:pPr marL="0" indent="0"/>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row</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format</a:t>
            </a:r>
            <a:r>
              <a:rPr lang="en-US" sz="1400" b="0">
                <a:solidFill>
                  <a:srgbClr val="000000"/>
                </a:solidFill>
                <a:highlight>
                  <a:srgbClr val="FFFFFF"/>
                </a:highlight>
                <a:latin typeface="Consolas" panose="020B0609020204030204" charset="0"/>
                <a:cs typeface="Consolas" panose="020B0609020204030204" charset="0"/>
              </a:rPr>
              <a:t> delimited</a:t>
            </a:r>
          </a:p>
          <a:p>
            <a:pPr marL="0" indent="0"/>
            <a:r>
              <a:rPr lang="en-US" sz="1400" b="0">
                <a:solidFill>
                  <a:srgbClr val="000000"/>
                </a:solidFill>
                <a:highlight>
                  <a:srgbClr val="FFFFFF"/>
                </a:highlight>
                <a:latin typeface="Consolas" panose="020B0609020204030204" charset="0"/>
                <a:cs typeface="Consolas" panose="020B0609020204030204" charset="0"/>
              </a:rPr>
              <a:t>fields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endParaRPr lang="en-US" sz="1400" b="0">
              <a:solidFill>
                <a:srgbClr val="000000"/>
              </a:solidFill>
              <a:highlight>
                <a:srgbClr val="FFFFFF"/>
              </a:highlight>
              <a:latin typeface="Consolas" panose="020B0609020204030204" charset="0"/>
              <a:cs typeface="Consolas" panose="020B0609020204030204" charset="0"/>
            </a:endParaRPr>
          </a:p>
          <a:p>
            <a:pPr marL="0" indent="0"/>
            <a:r>
              <a:rPr lang="en-US" sz="1400" b="0">
                <a:solidFill>
                  <a:srgbClr val="000000"/>
                </a:solidFill>
                <a:highlight>
                  <a:srgbClr val="FFFFFF"/>
                </a:highlight>
                <a:latin typeface="Consolas" panose="020B0609020204030204" charset="0"/>
                <a:cs typeface="Consolas" panose="020B0609020204030204" charset="0"/>
              </a:rPr>
              <a:t>COLLECTION ITEMS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5" name="图片 4" descr="播仔素材库【1】0032"/>
          <p:cNvPicPr>
            <a:picLocks noChangeAspect="1"/>
          </p:cNvPicPr>
          <p:nvPr/>
        </p:nvPicPr>
        <p:blipFill>
          <a:blip r:embed="rId8"/>
          <a:stretch>
            <a:fillRect/>
          </a:stretch>
        </p:blipFill>
        <p:spPr>
          <a:xfrm>
            <a:off x="10200640" y="4580890"/>
            <a:ext cx="2171700" cy="2171700"/>
          </a:xfrm>
          <a:prstGeom prst="rect">
            <a:avLst/>
          </a:prstGeom>
        </p:spPr>
      </p:pic>
      <p:sp>
        <p:nvSpPr>
          <p:cNvPr id="12" name="矩形 11"/>
          <p:cNvSpPr/>
          <p:nvPr>
            <p:custDataLst>
              <p:tags r:id="rId1"/>
            </p:custDataLst>
          </p:nvPr>
        </p:nvSpPr>
        <p:spPr>
          <a:xfrm>
            <a:off x="767715" y="3500755"/>
            <a:ext cx="5182235" cy="7200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sturct&lt;name:string, age:int, create_time:date&gt;</a:t>
            </a:r>
          </a:p>
        </p:txBody>
      </p:sp>
      <p:sp>
        <p:nvSpPr>
          <p:cNvPr id="13" name="矩形 12"/>
          <p:cNvSpPr/>
          <p:nvPr>
            <p:custDataLst>
              <p:tags r:id="rId2"/>
            </p:custDataLst>
          </p:nvPr>
        </p:nvSpPr>
        <p:spPr>
          <a:xfrm>
            <a:off x="767715" y="4220845"/>
            <a:ext cx="5182870" cy="172593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“name”:		    “</a:t>
            </a:r>
            <a:r>
              <a:rPr lang="zh-CN" altLang="en-US"/>
              <a:t>周杰轮</a:t>
            </a:r>
            <a:r>
              <a:rPr lang="en-US" altLang="zh-CN"/>
              <a:t>”</a:t>
            </a:r>
          </a:p>
          <a:p>
            <a:pPr algn="ctr"/>
            <a:r>
              <a:rPr lang="en-US" altLang="zh-CN"/>
              <a:t>“age”:		        26</a:t>
            </a:r>
          </a:p>
          <a:p>
            <a:pPr algn="ctr"/>
            <a:r>
              <a:rPr lang="en-US" altLang="zh-CN"/>
              <a:t>“create_time”:		</a:t>
            </a:r>
            <a:r>
              <a:rPr lang="en-US" altLang="zh-CN">
                <a:sym typeface="+mn-ea"/>
              </a:rPr>
              <a:t>”</a:t>
            </a:r>
            <a:r>
              <a:rPr lang="en-US" altLang="zh-CN"/>
              <a:t>2000-01-01”</a:t>
            </a:r>
          </a:p>
        </p:txBody>
      </p:sp>
      <p:sp>
        <p:nvSpPr>
          <p:cNvPr id="14" name="矩形 13"/>
          <p:cNvSpPr/>
          <p:nvPr>
            <p:custDataLst>
              <p:tags r:id="rId3"/>
            </p:custDataLst>
          </p:nvPr>
        </p:nvSpPr>
        <p:spPr>
          <a:xfrm>
            <a:off x="1344295" y="4509135"/>
            <a:ext cx="1584325" cy="1889760"/>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a:solidFill>
                  <a:srgbClr val="FF0000"/>
                </a:solidFill>
              </a:rPr>
              <a:t>作为子列名</a:t>
            </a:r>
            <a:r>
              <a:rPr lang="en-US" altLang="zh-CN">
                <a:solidFill>
                  <a:srgbClr val="FF0000"/>
                </a:solidFill>
              </a:rPr>
              <a:t>(key)</a:t>
            </a:r>
          </a:p>
          <a:p>
            <a:pPr algn="ctr"/>
            <a:r>
              <a:rPr lang="zh-CN" altLang="en-US">
                <a:solidFill>
                  <a:srgbClr val="FF0000"/>
                </a:solidFill>
              </a:rPr>
              <a:t>都是字符串</a:t>
            </a:r>
          </a:p>
        </p:txBody>
      </p:sp>
      <p:sp>
        <p:nvSpPr>
          <p:cNvPr id="15" name="矩形 14"/>
          <p:cNvSpPr/>
          <p:nvPr>
            <p:custDataLst>
              <p:tags r:id="rId4"/>
            </p:custDataLst>
          </p:nvPr>
        </p:nvSpPr>
        <p:spPr>
          <a:xfrm>
            <a:off x="3864610" y="4509135"/>
            <a:ext cx="1579880" cy="1889760"/>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sz="1400">
                <a:solidFill>
                  <a:srgbClr val="FF0000"/>
                </a:solidFill>
              </a:rPr>
              <a:t>value</a:t>
            </a:r>
            <a:r>
              <a:rPr lang="zh-CN" altLang="en-US" sz="1400">
                <a:solidFill>
                  <a:srgbClr val="FF0000"/>
                </a:solidFill>
              </a:rPr>
              <a:t>没有必须一致类型的限制</a:t>
            </a:r>
          </a:p>
          <a:p>
            <a:pPr algn="ctr"/>
            <a:r>
              <a:rPr lang="zh-CN" altLang="en-US" sz="1400">
                <a:solidFill>
                  <a:srgbClr val="FF0000"/>
                </a:solidFill>
              </a:rPr>
              <a:t>具体类型取决于定义</a:t>
            </a:r>
          </a:p>
        </p:txBody>
      </p:sp>
      <p:sp>
        <p:nvSpPr>
          <p:cNvPr id="16" name="文本框 15"/>
          <p:cNvSpPr txBox="1"/>
          <p:nvPr>
            <p:custDataLst>
              <p:tags r:id="rId5"/>
            </p:custDataLst>
          </p:nvPr>
        </p:nvSpPr>
        <p:spPr>
          <a:xfrm>
            <a:off x="1349375" y="6398895"/>
            <a:ext cx="1579245" cy="368300"/>
          </a:xfrm>
          <a:prstGeom prst="rect">
            <a:avLst/>
          </a:prstGeom>
          <a:noFill/>
        </p:spPr>
        <p:txBody>
          <a:bodyPr wrap="square" rtlCol="0">
            <a:spAutoFit/>
          </a:bodyPr>
          <a:lstStyle/>
          <a:p>
            <a:pPr algn="ctr"/>
            <a:r>
              <a:rPr lang="en-US" altLang="zh-CN"/>
              <a:t>Key</a:t>
            </a:r>
          </a:p>
        </p:txBody>
      </p:sp>
      <p:sp>
        <p:nvSpPr>
          <p:cNvPr id="17" name="文本框 16"/>
          <p:cNvSpPr txBox="1"/>
          <p:nvPr>
            <p:custDataLst>
              <p:tags r:id="rId6"/>
            </p:custDataLst>
          </p:nvPr>
        </p:nvSpPr>
        <p:spPr>
          <a:xfrm>
            <a:off x="3865245" y="6381115"/>
            <a:ext cx="1579245" cy="368300"/>
          </a:xfrm>
          <a:prstGeom prst="rect">
            <a:avLst/>
          </a:prstGeom>
          <a:noFill/>
        </p:spPr>
        <p:txBody>
          <a:bodyPr wrap="square" rtlCol="0">
            <a:spAutoFit/>
          </a:bodyPr>
          <a:lstStyle/>
          <a:p>
            <a:pPr algn="ctr"/>
            <a:r>
              <a:rPr lang="en-US" altLang="zh-CN"/>
              <a:t>Value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struct类型</a:t>
            </a:r>
            <a:endParaRPr lang="zh-CN" altLang="en-US"/>
          </a:p>
        </p:txBody>
      </p:sp>
      <p:sp>
        <p:nvSpPr>
          <p:cNvPr id="3" name="文本占位符 2"/>
          <p:cNvSpPr>
            <a:spLocks noGrp="1"/>
          </p:cNvSpPr>
          <p:nvPr>
            <p:ph type="body" sz="quarter" idx="11"/>
          </p:nvPr>
        </p:nvSpPr>
        <p:spPr/>
        <p:txBody>
          <a:bodyPr/>
          <a:lstStyle/>
          <a:p>
            <a:r>
              <a:rPr lang="zh-CN" altLang="en-US"/>
              <a:t>导入数据</a:t>
            </a:r>
          </a:p>
          <a:p>
            <a:endParaRPr lang="zh-CN" altLang="en-US"/>
          </a:p>
          <a:p>
            <a:r>
              <a:rPr lang="zh-CN" altLang="en-US"/>
              <a:t>常用查询</a:t>
            </a:r>
          </a:p>
          <a:p>
            <a:endParaRPr lang="zh-CN" altLang="en-US"/>
          </a:p>
        </p:txBody>
      </p:sp>
      <p:sp>
        <p:nvSpPr>
          <p:cNvPr id="100" name="文本框 99"/>
          <p:cNvSpPr txBox="1"/>
          <p:nvPr/>
        </p:nvSpPr>
        <p:spPr>
          <a:xfrm>
            <a:off x="839470" y="2132965"/>
            <a:ext cx="9557385" cy="306705"/>
          </a:xfrm>
          <a:prstGeom prst="rect">
            <a:avLst/>
          </a:prstGeom>
          <a:noFill/>
          <a:ln w="9525">
            <a:solidFill>
              <a:schemeClr val="accent1"/>
            </a:solidFill>
          </a:ln>
        </p:spPr>
        <p:txBody>
          <a:bodyPr wrap="square">
            <a:spAutoFit/>
          </a:bodyPr>
          <a:lstStyle/>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'/home/hadoop/data_for_struct_type.txt'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a:t>
            </a:r>
            <a:r>
              <a:rPr lang="en-US" sz="1400">
                <a:solidFill>
                  <a:srgbClr val="000000"/>
                </a:solidFill>
                <a:highlight>
                  <a:srgbClr val="FFFFFF"/>
                </a:highlight>
                <a:latin typeface="Consolas" panose="020B0609020204030204" charset="0"/>
                <a:cs typeface="Consolas" panose="020B0609020204030204" charset="0"/>
                <a:sym typeface="+mn-ea"/>
              </a:rPr>
              <a:t>myhive.test_struct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4" name="文本框 3"/>
          <p:cNvSpPr txBox="1"/>
          <p:nvPr/>
        </p:nvSpPr>
        <p:spPr>
          <a:xfrm>
            <a:off x="839470" y="3213100"/>
            <a:ext cx="5080000" cy="737235"/>
          </a:xfrm>
          <a:prstGeom prst="rect">
            <a:avLst/>
          </a:prstGeom>
          <a:noFill/>
          <a:ln w="9525">
            <a:solidFill>
              <a:schemeClr val="accent1"/>
            </a:solidFill>
          </a:ln>
        </p:spPr>
        <p:txBody>
          <a:bodyPr>
            <a:spAutoFit/>
          </a:bodyPr>
          <a:lstStyle/>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hive_struct</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rPr>
              <a:t># 直接使用列名.子列名 即可从struct中取出子列查询</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ip</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info</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name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hive_struct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5" name="图片 4" descr="播仔素材库【1】0227"/>
          <p:cNvPicPr>
            <a:picLocks noChangeAspect="1"/>
          </p:cNvPicPr>
          <p:nvPr/>
        </p:nvPicPr>
        <p:blipFill>
          <a:blip r:embed="rId2"/>
          <a:stretch>
            <a:fillRect/>
          </a:stretch>
        </p:blipFill>
        <p:spPr>
          <a:xfrm>
            <a:off x="10310495" y="4725035"/>
            <a:ext cx="1961515" cy="196151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en-US" altLang="zh-CN"/>
              <a:t>1. struct</a:t>
            </a:r>
            <a:r>
              <a:rPr lang="zh-CN" altLang="en-US"/>
              <a:t>类型，主要存储：复合格式</a:t>
            </a:r>
          </a:p>
          <a:p>
            <a:pPr marL="0" indent="0">
              <a:buNone/>
            </a:pPr>
            <a:r>
              <a:rPr lang="zh-CN" altLang="en-US" sz="1400"/>
              <a:t>可以包含多个二级列，二级列支持列名和类型，如</a:t>
            </a:r>
          </a:p>
          <a:p>
            <a:pPr marL="0" indent="0">
              <a:buNone/>
            </a:pPr>
            <a:r>
              <a:rPr lang="en-US" altLang="zh-CN" sz="1400"/>
              <a:t>“a”: 1, “b”: “foo”, “c”: “2000-01-01”</a:t>
            </a:r>
          </a:p>
          <a:p>
            <a:pPr marL="0" indent="0">
              <a:lnSpc>
                <a:spcPct val="150000"/>
              </a:lnSpc>
              <a:buNone/>
            </a:pPr>
            <a:r>
              <a:rPr lang="en-US" altLang="zh-CN" sz="1400">
                <a:sym typeface="+mn-ea"/>
              </a:rPr>
              <a:t>2. </a:t>
            </a:r>
            <a:r>
              <a:rPr lang="zh-CN" altLang="en-US" sz="1400">
                <a:sym typeface="+mn-ea"/>
              </a:rPr>
              <a:t>定义格式：</a:t>
            </a:r>
            <a:endParaRPr lang="zh-CN" altLang="en-US" sz="1400"/>
          </a:p>
          <a:p>
            <a:pPr marL="285750" indent="-285750">
              <a:lnSpc>
                <a:spcPct val="150000"/>
              </a:lnSpc>
              <a:buFont typeface="Arial" panose="020B0604020202020204" pitchFamily="34" charset="0"/>
              <a:buChar char="•"/>
            </a:pPr>
            <a:r>
              <a:rPr sz="1400">
                <a:sym typeface="+mn-ea"/>
              </a:rPr>
              <a:t>struct&lt;name:string, age:int&gt;</a:t>
            </a:r>
          </a:p>
          <a:p>
            <a:pPr marL="285750" indent="-285750">
              <a:lnSpc>
                <a:spcPct val="150000"/>
              </a:lnSpc>
              <a:buFont typeface="Arial" panose="020B0604020202020204" pitchFamily="34" charset="0"/>
              <a:buChar char="•"/>
            </a:pPr>
            <a:r>
              <a:rPr lang="en-US" sz="1400">
                <a:sym typeface="+mn-ea"/>
              </a:rPr>
              <a:t>struct</a:t>
            </a:r>
            <a:r>
              <a:rPr lang="zh-CN" altLang="en-US" sz="1400">
                <a:sym typeface="+mn-ea"/>
              </a:rPr>
              <a:t>的分隔符只需要：</a:t>
            </a:r>
            <a:r>
              <a:rPr lang="en-US" sz="1400">
                <a:solidFill>
                  <a:srgbClr val="000000"/>
                </a:solidFill>
                <a:highlight>
                  <a:srgbClr val="FFFFFF"/>
                </a:highlight>
                <a:latin typeface="Consolas" panose="020B0609020204030204" charset="0"/>
                <a:cs typeface="Consolas" panose="020B0609020204030204" charset="0"/>
                <a:sym typeface="+mn-ea"/>
              </a:rPr>
              <a:t>COLLECTION ITEMS TERMINATED </a:t>
            </a:r>
            <a:r>
              <a:rPr lang="en-US" sz="1400" b="1">
                <a:solidFill>
                  <a:srgbClr val="0000FF"/>
                </a:solidFill>
                <a:highlight>
                  <a:srgbClr val="FFFFFF"/>
                </a:highlight>
                <a:latin typeface="Consolas" panose="020B0609020204030204" charset="0"/>
                <a:cs typeface="Consolas" panose="020B0609020204030204" charset="0"/>
                <a:sym typeface="+mn-ea"/>
              </a:rPr>
              <a:t>BY</a:t>
            </a:r>
            <a:r>
              <a:rPr lang="en-US" sz="1400">
                <a:solidFill>
                  <a:srgbClr val="000000"/>
                </a:solidFill>
                <a:highlight>
                  <a:srgbClr val="FFFFFF"/>
                </a:highlight>
                <a:latin typeface="Consolas" panose="020B0609020204030204" charset="0"/>
                <a:cs typeface="Consolas" panose="020B0609020204030204" charset="0"/>
                <a:sym typeface="+mn-ea"/>
              </a:rPr>
              <a:t> </a:t>
            </a:r>
            <a:r>
              <a:rPr lang="en-US" sz="1400">
                <a:solidFill>
                  <a:srgbClr val="808080"/>
                </a:solidFill>
                <a:highlight>
                  <a:srgbClr val="FFFFFF"/>
                </a:highlight>
                <a:latin typeface="Consolas" panose="020B0609020204030204" charset="0"/>
                <a:cs typeface="Consolas" panose="020B0609020204030204" charset="0"/>
                <a:sym typeface="+mn-ea"/>
              </a:rPr>
              <a:t>'</a:t>
            </a:r>
            <a:r>
              <a:rPr lang="zh-CN" altLang="en-US" sz="1400">
                <a:solidFill>
                  <a:srgbClr val="808080"/>
                </a:solidFill>
                <a:highlight>
                  <a:srgbClr val="FFFFFF"/>
                </a:highlight>
                <a:latin typeface="Consolas" panose="020B0609020204030204" charset="0"/>
                <a:cs typeface="Consolas" panose="020B0609020204030204" charset="0"/>
                <a:sym typeface="+mn-ea"/>
              </a:rPr>
              <a:t>分隔符</a:t>
            </a:r>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ym typeface="+mn-ea"/>
              </a:rPr>
              <a:t>只需要分隔数据即可（数据中不记录key，key是建表定义的固定的）</a:t>
            </a:r>
            <a:endParaRPr sz="1400">
              <a:sym typeface="+mn-ea"/>
            </a:endParaRPr>
          </a:p>
          <a:p>
            <a:pPr marL="0" indent="0">
              <a:lnSpc>
                <a:spcPct val="150000"/>
              </a:lnSpc>
              <a:buFont typeface="Arial" panose="020B0604020202020204" pitchFamily="34" charset="0"/>
              <a:buNone/>
            </a:pPr>
            <a:r>
              <a:rPr lang="en-US" altLang="zh-CN" sz="1400">
                <a:sym typeface="+mn-ea"/>
              </a:rPr>
              <a:t>3. </a:t>
            </a:r>
            <a:r>
              <a:rPr lang="zh-CN" altLang="en-US" sz="1400">
                <a:sym typeface="+mn-ea"/>
              </a:rPr>
              <a:t>在查询中使用</a:t>
            </a:r>
            <a:endParaRPr lang="zh-CN" altLang="en-US" sz="1400"/>
          </a:p>
          <a:p>
            <a:pPr marL="285750" indent="-285750">
              <a:lnSpc>
                <a:spcPct val="150000"/>
              </a:lnSpc>
              <a:buFont typeface="Arial" panose="020B0604020202020204" pitchFamily="34" charset="0"/>
              <a:buChar char="•"/>
            </a:pPr>
            <a:r>
              <a:rPr lang="en-US" altLang="zh-CN" sz="1400"/>
              <a:t>struct.key </a:t>
            </a:r>
            <a:r>
              <a:rPr lang="zh-CN" altLang="en-US" sz="1400"/>
              <a:t>即可取得对应的</a:t>
            </a:r>
            <a:r>
              <a:rPr lang="en-US" altLang="zh-CN" sz="1400"/>
              <a:t>value</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array</a:t>
            </a:r>
            <a:r>
              <a:t>、</a:t>
            </a:r>
            <a:r>
              <a:rPr lang="en-US" altLang="zh-CN"/>
              <a:t>map</a:t>
            </a:r>
            <a:r>
              <a:t>、</a:t>
            </a:r>
            <a:r>
              <a:rPr lang="en-US" altLang="zh-CN"/>
              <a:t>struct</a:t>
            </a:r>
            <a:r>
              <a:t>总结</a:t>
            </a:r>
          </a:p>
        </p:txBody>
      </p:sp>
      <p:graphicFrame>
        <p:nvGraphicFramePr>
          <p:cNvPr id="4" name="表格 3"/>
          <p:cNvGraphicFramePr/>
          <p:nvPr>
            <p:custDataLst>
              <p:tags r:id="rId1"/>
            </p:custDataLst>
          </p:nvPr>
        </p:nvGraphicFramePr>
        <p:xfrm>
          <a:off x="710565" y="2420620"/>
          <a:ext cx="10836275" cy="2651760"/>
        </p:xfrm>
        <a:graphic>
          <a:graphicData uri="http://schemas.openxmlformats.org/drawingml/2006/table">
            <a:tbl>
              <a:tblPr firstRow="1" bandRow="1">
                <a:tableStyleId>{5C22544A-7EE6-4342-B048-85BDC9FD1C3A}</a:tableStyleId>
              </a:tblPr>
              <a:tblGrid>
                <a:gridCol w="652780">
                  <a:extLst>
                    <a:ext uri="{9D8B030D-6E8A-4147-A177-3AD203B41FA5}">
                      <a16:colId xmlns:a16="http://schemas.microsoft.com/office/drawing/2014/main" val="20000"/>
                    </a:ext>
                  </a:extLst>
                </a:gridCol>
                <a:gridCol w="861083">
                  <a:extLst>
                    <a:ext uri="{9D8B030D-6E8A-4147-A177-3AD203B41FA5}">
                      <a16:colId xmlns:a16="http://schemas.microsoft.com/office/drawing/2014/main" val="20001"/>
                    </a:ext>
                  </a:extLst>
                </a:gridCol>
                <a:gridCol w="2308225">
                  <a:extLst>
                    <a:ext uri="{9D8B030D-6E8A-4147-A177-3AD203B41FA5}">
                      <a16:colId xmlns:a16="http://schemas.microsoft.com/office/drawing/2014/main" val="20002"/>
                    </a:ext>
                  </a:extLst>
                </a:gridCol>
                <a:gridCol w="1074479">
                  <a:extLst>
                    <a:ext uri="{9D8B030D-6E8A-4147-A177-3AD203B41FA5}">
                      <a16:colId xmlns:a16="http://schemas.microsoft.com/office/drawing/2014/main" val="20003"/>
                    </a:ext>
                  </a:extLst>
                </a:gridCol>
                <a:gridCol w="1099185">
                  <a:extLst>
                    <a:ext uri="{9D8B030D-6E8A-4147-A177-3AD203B41FA5}">
                      <a16:colId xmlns:a16="http://schemas.microsoft.com/office/drawing/2014/main" val="20004"/>
                    </a:ext>
                  </a:extLst>
                </a:gridCol>
                <a:gridCol w="2033924">
                  <a:extLst>
                    <a:ext uri="{9D8B030D-6E8A-4147-A177-3AD203B41FA5}">
                      <a16:colId xmlns:a16="http://schemas.microsoft.com/office/drawing/2014/main" val="20005"/>
                    </a:ext>
                  </a:extLst>
                </a:gridCol>
                <a:gridCol w="2806599">
                  <a:extLst>
                    <a:ext uri="{9D8B030D-6E8A-4147-A177-3AD203B41FA5}">
                      <a16:colId xmlns:a16="http://schemas.microsoft.com/office/drawing/2014/main" val="20006"/>
                    </a:ext>
                  </a:extLst>
                </a:gridCol>
              </a:tblGrid>
              <a:tr h="457200">
                <a:tc>
                  <a:txBody>
                    <a:bodyPr/>
                    <a:lstStyle/>
                    <a:p>
                      <a:pPr>
                        <a:buNone/>
                      </a:pPr>
                      <a:r>
                        <a:rPr lang="zh-CN" altLang="en-US" sz="1200"/>
                        <a:t>类型</a:t>
                      </a:r>
                    </a:p>
                  </a:txBody>
                  <a:tcPr/>
                </a:tc>
                <a:tc>
                  <a:txBody>
                    <a:bodyPr/>
                    <a:lstStyle/>
                    <a:p>
                      <a:pPr>
                        <a:buNone/>
                      </a:pPr>
                      <a:r>
                        <a:rPr lang="zh-CN" altLang="en-US" sz="1200"/>
                        <a:t>定义</a:t>
                      </a:r>
                    </a:p>
                  </a:txBody>
                  <a:tcPr/>
                </a:tc>
                <a:tc>
                  <a:txBody>
                    <a:bodyPr/>
                    <a:lstStyle/>
                    <a:p>
                      <a:pPr>
                        <a:buNone/>
                      </a:pPr>
                      <a:r>
                        <a:rPr lang="zh-CN" altLang="en-US" sz="1200"/>
                        <a:t>示例</a:t>
                      </a:r>
                    </a:p>
                  </a:txBody>
                  <a:tcPr/>
                </a:tc>
                <a:tc>
                  <a:txBody>
                    <a:bodyPr/>
                    <a:lstStyle/>
                    <a:p>
                      <a:pPr>
                        <a:buNone/>
                      </a:pPr>
                      <a:r>
                        <a:rPr lang="zh-CN" altLang="en-US" sz="1200"/>
                        <a:t>内含元素类型</a:t>
                      </a:r>
                    </a:p>
                  </a:txBody>
                  <a:tcPr/>
                </a:tc>
                <a:tc>
                  <a:txBody>
                    <a:bodyPr/>
                    <a:lstStyle/>
                    <a:p>
                      <a:pPr>
                        <a:buNone/>
                      </a:pPr>
                      <a:r>
                        <a:rPr lang="zh-CN" altLang="en-US" sz="1200"/>
                        <a:t>元素个数</a:t>
                      </a:r>
                    </a:p>
                  </a:txBody>
                  <a:tcPr/>
                </a:tc>
                <a:tc>
                  <a:txBody>
                    <a:bodyPr/>
                    <a:lstStyle/>
                    <a:p>
                      <a:pPr>
                        <a:buNone/>
                      </a:pPr>
                      <a:r>
                        <a:rPr lang="zh-CN" altLang="en-US" sz="1200"/>
                        <a:t>取元素</a:t>
                      </a:r>
                    </a:p>
                  </a:txBody>
                  <a:tcPr/>
                </a:tc>
                <a:tc>
                  <a:txBody>
                    <a:bodyPr/>
                    <a:lstStyle/>
                    <a:p>
                      <a:pPr>
                        <a:buNone/>
                      </a:pPr>
                      <a:r>
                        <a:rPr lang="zh-CN" altLang="en-US" sz="1200"/>
                        <a:t>可用函数</a:t>
                      </a:r>
                    </a:p>
                  </a:txBody>
                  <a:tcPr/>
                </a:tc>
                <a:extLst>
                  <a:ext uri="{0D108BD9-81ED-4DB2-BD59-A6C34878D82A}">
                    <a16:rowId xmlns:a16="http://schemas.microsoft.com/office/drawing/2014/main" val="10000"/>
                  </a:ext>
                </a:extLst>
              </a:tr>
              <a:tr h="548640">
                <a:tc>
                  <a:txBody>
                    <a:bodyPr/>
                    <a:lstStyle/>
                    <a:p>
                      <a:pPr>
                        <a:buNone/>
                      </a:pPr>
                      <a:r>
                        <a:rPr lang="en-US" altLang="zh-CN" sz="1200"/>
                        <a:t>array</a:t>
                      </a:r>
                    </a:p>
                  </a:txBody>
                  <a:tcPr/>
                </a:tc>
                <a:tc>
                  <a:txBody>
                    <a:bodyPr/>
                    <a:lstStyle/>
                    <a:p>
                      <a:pPr>
                        <a:buNone/>
                      </a:pPr>
                      <a:r>
                        <a:rPr lang="en-US" altLang="zh-CN" sz="1200"/>
                        <a:t>array&lt;</a:t>
                      </a:r>
                      <a:r>
                        <a:rPr lang="zh-CN" altLang="en-US" sz="1200"/>
                        <a:t>类型</a:t>
                      </a:r>
                      <a:r>
                        <a:rPr lang="en-US" altLang="zh-CN" sz="1200"/>
                        <a:t>&gt;</a:t>
                      </a:r>
                    </a:p>
                  </a:txBody>
                  <a:tcPr/>
                </a:tc>
                <a:tc>
                  <a:txBody>
                    <a:bodyPr/>
                    <a:lstStyle/>
                    <a:p>
                      <a:pPr>
                        <a:buNone/>
                      </a:pPr>
                      <a:r>
                        <a:rPr lang="zh-CN" altLang="en-US" sz="1200">
                          <a:sym typeface="+mn-ea"/>
                        </a:rPr>
                        <a:t>如定义为</a:t>
                      </a:r>
                      <a:r>
                        <a:rPr lang="en-US" altLang="zh-CN" sz="1200">
                          <a:sym typeface="+mn-ea"/>
                        </a:rPr>
                        <a:t>array&lt;int&gt;</a:t>
                      </a:r>
                      <a:endParaRPr lang="en-US" altLang="zh-CN" sz="1200"/>
                    </a:p>
                    <a:p>
                      <a:pPr>
                        <a:buNone/>
                      </a:pPr>
                      <a:r>
                        <a:rPr lang="zh-CN" altLang="en-US" sz="1200">
                          <a:sym typeface="+mn-ea"/>
                        </a:rPr>
                        <a:t>数据为：</a:t>
                      </a:r>
                      <a:r>
                        <a:rPr lang="en-US" altLang="zh-CN" sz="1200">
                          <a:sym typeface="+mn-ea"/>
                        </a:rPr>
                        <a:t>1,2,3,4,5</a:t>
                      </a:r>
                      <a:endParaRPr lang="en-US" altLang="zh-CN" sz="1200"/>
                    </a:p>
                  </a:txBody>
                  <a:tcPr/>
                </a:tc>
                <a:tc>
                  <a:txBody>
                    <a:bodyPr/>
                    <a:lstStyle/>
                    <a:p>
                      <a:pPr>
                        <a:buNone/>
                      </a:pPr>
                      <a:r>
                        <a:rPr lang="zh-CN" altLang="en-US" sz="1200"/>
                        <a:t>单值，类型取决于定义</a:t>
                      </a:r>
                    </a:p>
                  </a:txBody>
                  <a:tcPr/>
                </a:tc>
                <a:tc>
                  <a:txBody>
                    <a:bodyPr/>
                    <a:lstStyle/>
                    <a:p>
                      <a:pPr>
                        <a:buNone/>
                      </a:pPr>
                      <a:r>
                        <a:rPr lang="zh-CN" altLang="en-US" sz="1200"/>
                        <a:t>动态，不限制</a:t>
                      </a:r>
                    </a:p>
                  </a:txBody>
                  <a:tcPr/>
                </a:tc>
                <a:tc>
                  <a:txBody>
                    <a:bodyPr/>
                    <a:lstStyle/>
                    <a:p>
                      <a:pPr>
                        <a:buNone/>
                      </a:pPr>
                      <a:r>
                        <a:rPr lang="en-US" altLang="zh-CN" sz="1200"/>
                        <a:t>array[</a:t>
                      </a:r>
                      <a:r>
                        <a:rPr lang="zh-CN" altLang="en-US" sz="1200"/>
                        <a:t>数字序号</a:t>
                      </a:r>
                      <a:r>
                        <a:rPr lang="en-US" altLang="zh-CN" sz="1200"/>
                        <a:t>]</a:t>
                      </a:r>
                    </a:p>
                    <a:p>
                      <a:pPr>
                        <a:buNone/>
                      </a:pPr>
                      <a:r>
                        <a:rPr lang="zh-CN" altLang="en-US" sz="1200"/>
                        <a:t>序号从</a:t>
                      </a:r>
                      <a:r>
                        <a:rPr lang="en-US" altLang="zh-CN" sz="1200"/>
                        <a:t>0</a:t>
                      </a:r>
                      <a:r>
                        <a:rPr lang="zh-CN" altLang="en-US" sz="1200"/>
                        <a:t>开始</a:t>
                      </a:r>
                    </a:p>
                  </a:txBody>
                  <a:tcPr/>
                </a:tc>
                <a:tc>
                  <a:txBody>
                    <a:bodyPr/>
                    <a:lstStyle/>
                    <a:p>
                      <a:pPr>
                        <a:buNone/>
                      </a:pPr>
                      <a:r>
                        <a:rPr lang="en-US" altLang="zh-CN" sz="1200"/>
                        <a:t>size</a:t>
                      </a:r>
                      <a:r>
                        <a:rPr lang="zh-CN" altLang="en-US" sz="1200"/>
                        <a:t>统计元素个数</a:t>
                      </a:r>
                    </a:p>
                    <a:p>
                      <a:pPr>
                        <a:buNone/>
                      </a:pPr>
                      <a:r>
                        <a:rPr lang="en-US" altLang="zh-CN" sz="1200"/>
                        <a:t>array_contains</a:t>
                      </a:r>
                      <a:r>
                        <a:rPr lang="zh-CN" altLang="en-US" sz="1200"/>
                        <a:t>判断是否包含指定数据</a:t>
                      </a:r>
                    </a:p>
                  </a:txBody>
                  <a:tcPr/>
                </a:tc>
                <a:extLst>
                  <a:ext uri="{0D108BD9-81ED-4DB2-BD59-A6C34878D82A}">
                    <a16:rowId xmlns:a16="http://schemas.microsoft.com/office/drawing/2014/main" val="10001"/>
                  </a:ext>
                </a:extLst>
              </a:tr>
              <a:tr h="509905">
                <a:tc>
                  <a:txBody>
                    <a:bodyPr/>
                    <a:lstStyle/>
                    <a:p>
                      <a:pPr>
                        <a:buNone/>
                      </a:pPr>
                      <a:r>
                        <a:rPr lang="en-US" altLang="zh-CN" sz="1200"/>
                        <a:t>map</a:t>
                      </a:r>
                    </a:p>
                  </a:txBody>
                  <a:tcPr/>
                </a:tc>
                <a:tc>
                  <a:txBody>
                    <a:bodyPr/>
                    <a:lstStyle/>
                    <a:p>
                      <a:pPr>
                        <a:buNone/>
                      </a:pPr>
                      <a:r>
                        <a:rPr lang="en-US" altLang="zh-CN" sz="1200"/>
                        <a:t>map&lt;key</a:t>
                      </a:r>
                      <a:r>
                        <a:rPr lang="zh-CN" altLang="en-US" sz="1200"/>
                        <a:t>类型</a:t>
                      </a:r>
                      <a:r>
                        <a:rPr lang="en-US" altLang="zh-CN" sz="1200"/>
                        <a:t>, value</a:t>
                      </a:r>
                      <a:r>
                        <a:rPr lang="zh-CN" altLang="en-US" sz="1200"/>
                        <a:t>类型</a:t>
                      </a:r>
                      <a:r>
                        <a:rPr lang="en-US" altLang="zh-CN" sz="1200"/>
                        <a:t>&gt;</a:t>
                      </a:r>
                    </a:p>
                  </a:txBody>
                  <a:tcPr/>
                </a:tc>
                <a:tc>
                  <a:txBody>
                    <a:bodyPr/>
                    <a:lstStyle/>
                    <a:p>
                      <a:pPr>
                        <a:buNone/>
                      </a:pPr>
                      <a:r>
                        <a:rPr lang="zh-CN" altLang="en-US" sz="1200">
                          <a:sym typeface="+mn-ea"/>
                        </a:rPr>
                        <a:t>如定义为：</a:t>
                      </a:r>
                      <a:r>
                        <a:rPr lang="en-US" altLang="zh-CN" sz="1200">
                          <a:sym typeface="+mn-ea"/>
                        </a:rPr>
                        <a:t>map&lt;string, int&gt;</a:t>
                      </a:r>
                      <a:endParaRPr lang="en-US" altLang="zh-CN" sz="1200"/>
                    </a:p>
                    <a:p>
                      <a:pPr>
                        <a:buNone/>
                      </a:pPr>
                      <a:r>
                        <a:rPr lang="zh-CN" altLang="en-US" sz="1200">
                          <a:sym typeface="+mn-ea"/>
                        </a:rPr>
                        <a:t>数据为：</a:t>
                      </a:r>
                      <a:r>
                        <a:rPr lang="en-US" altLang="zh-CN" sz="1200">
                          <a:sym typeface="+mn-ea"/>
                        </a:rPr>
                        <a:t>{’a’: 1, ‘b’: 2, ‘c’: 3}</a:t>
                      </a:r>
                      <a:endParaRPr lang="zh-CN" altLang="en-US" sz="1200"/>
                    </a:p>
                  </a:txBody>
                  <a:tcPr/>
                </a:tc>
                <a:tc>
                  <a:txBody>
                    <a:bodyPr/>
                    <a:lstStyle/>
                    <a:p>
                      <a:pPr>
                        <a:buNone/>
                      </a:pPr>
                      <a:r>
                        <a:rPr lang="zh-CN" altLang="en-US" sz="1200"/>
                        <a:t>键值对，</a:t>
                      </a:r>
                      <a:r>
                        <a:rPr lang="en-US" altLang="zh-CN" sz="1200"/>
                        <a:t>K-V</a:t>
                      </a:r>
                      <a:r>
                        <a:rPr lang="zh-CN" altLang="en-US" sz="1200"/>
                        <a:t>，</a:t>
                      </a:r>
                      <a:r>
                        <a:rPr lang="en-US" altLang="zh-CN" sz="1200"/>
                        <a:t>K</a:t>
                      </a:r>
                      <a:r>
                        <a:rPr lang="zh-CN" altLang="en-US" sz="1200"/>
                        <a:t>和</a:t>
                      </a:r>
                      <a:r>
                        <a:rPr lang="en-US" altLang="zh-CN" sz="1200"/>
                        <a:t>V</a:t>
                      </a:r>
                      <a:r>
                        <a:rPr lang="zh-CN" altLang="en-US" sz="1200"/>
                        <a:t>类型取决于定义</a:t>
                      </a:r>
                      <a:endParaRPr lang="en-US" altLang="zh-CN" sz="1200"/>
                    </a:p>
                  </a:txBody>
                  <a:tcPr/>
                </a:tc>
                <a:tc>
                  <a:txBody>
                    <a:bodyPr/>
                    <a:lstStyle/>
                    <a:p>
                      <a:pPr>
                        <a:buNone/>
                      </a:pPr>
                      <a:r>
                        <a:rPr lang="zh-CN" altLang="en-US" sz="1200"/>
                        <a:t>动态，不限制</a:t>
                      </a:r>
                    </a:p>
                  </a:txBody>
                  <a:tcPr/>
                </a:tc>
                <a:tc>
                  <a:txBody>
                    <a:bodyPr/>
                    <a:lstStyle/>
                    <a:p>
                      <a:pPr>
                        <a:buNone/>
                      </a:pPr>
                      <a:r>
                        <a:rPr lang="en-US" altLang="zh-CN" sz="1200"/>
                        <a:t>map[key] </a:t>
                      </a:r>
                      <a:r>
                        <a:rPr lang="zh-CN" altLang="en-US" sz="1200"/>
                        <a:t>取出对应</a:t>
                      </a:r>
                      <a:r>
                        <a:rPr lang="en-US" altLang="zh-CN" sz="1200"/>
                        <a:t>key</a:t>
                      </a:r>
                      <a:r>
                        <a:rPr lang="zh-CN" altLang="en-US" sz="1200"/>
                        <a:t>的</a:t>
                      </a:r>
                      <a:r>
                        <a:rPr lang="en-US" altLang="zh-CN" sz="1200"/>
                        <a:t>value</a:t>
                      </a:r>
                    </a:p>
                  </a:txBody>
                  <a:tcPr/>
                </a:tc>
                <a:tc>
                  <a:txBody>
                    <a:bodyPr/>
                    <a:lstStyle/>
                    <a:p>
                      <a:pPr>
                        <a:buNone/>
                      </a:pPr>
                      <a:r>
                        <a:rPr lang="en-US" altLang="zh-CN" sz="1200">
                          <a:sym typeface="+mn-ea"/>
                        </a:rPr>
                        <a:t>size</a:t>
                      </a:r>
                      <a:r>
                        <a:rPr lang="zh-CN" altLang="en-US" sz="1200">
                          <a:sym typeface="+mn-ea"/>
                        </a:rPr>
                        <a:t>统计元素个数</a:t>
                      </a:r>
                      <a:endParaRPr lang="zh-CN" altLang="en-US" sz="1200"/>
                    </a:p>
                    <a:p>
                      <a:pPr>
                        <a:buNone/>
                      </a:pPr>
                      <a:r>
                        <a:rPr lang="en-US" altLang="zh-CN" sz="1200">
                          <a:sym typeface="+mn-ea"/>
                        </a:rPr>
                        <a:t>array_contains</a:t>
                      </a:r>
                      <a:r>
                        <a:rPr lang="zh-CN" altLang="en-US" sz="1200">
                          <a:sym typeface="+mn-ea"/>
                        </a:rPr>
                        <a:t>判断是否包含指定数据</a:t>
                      </a:r>
                    </a:p>
                    <a:p>
                      <a:pPr>
                        <a:buNone/>
                      </a:pPr>
                      <a:r>
                        <a:rPr lang="en-US" altLang="zh-CN" sz="1200"/>
                        <a:t>map_keys</a:t>
                      </a:r>
                      <a:r>
                        <a:rPr lang="zh-CN" altLang="en-US" sz="1200"/>
                        <a:t>取出全部</a:t>
                      </a:r>
                      <a:r>
                        <a:rPr lang="en-US" altLang="zh-CN" sz="1200"/>
                        <a:t>key</a:t>
                      </a:r>
                      <a:r>
                        <a:rPr lang="zh-CN" altLang="en-US" sz="1200"/>
                        <a:t>，返回</a:t>
                      </a:r>
                      <a:r>
                        <a:rPr lang="en-US" altLang="zh-CN" sz="1200"/>
                        <a:t>array</a:t>
                      </a:r>
                    </a:p>
                    <a:p>
                      <a:pPr>
                        <a:buNone/>
                      </a:pPr>
                      <a:r>
                        <a:rPr lang="en-US" altLang="zh-CN" sz="1200">
                          <a:sym typeface="+mn-ea"/>
                        </a:rPr>
                        <a:t>map_values</a:t>
                      </a:r>
                      <a:r>
                        <a:rPr lang="zh-CN" altLang="en-US" sz="1200">
                          <a:sym typeface="+mn-ea"/>
                        </a:rPr>
                        <a:t>取出全部</a:t>
                      </a:r>
                      <a:r>
                        <a:rPr lang="en-US" altLang="zh-CN" sz="1200">
                          <a:sym typeface="+mn-ea"/>
                        </a:rPr>
                        <a:t>values</a:t>
                      </a:r>
                      <a:r>
                        <a:rPr lang="zh-CN" altLang="en-US" sz="1200">
                          <a:sym typeface="+mn-ea"/>
                        </a:rPr>
                        <a:t>，返回</a:t>
                      </a:r>
                      <a:r>
                        <a:rPr lang="en-US" altLang="zh-CN" sz="1200">
                          <a:sym typeface="+mn-ea"/>
                        </a:rPr>
                        <a:t>array</a:t>
                      </a:r>
                      <a:endParaRPr lang="en-US" altLang="zh-CN" sz="1200"/>
                    </a:p>
                  </a:txBody>
                  <a:tcPr/>
                </a:tc>
                <a:extLst>
                  <a:ext uri="{0D108BD9-81ED-4DB2-BD59-A6C34878D82A}">
                    <a16:rowId xmlns:a16="http://schemas.microsoft.com/office/drawing/2014/main" val="10002"/>
                  </a:ext>
                </a:extLst>
              </a:tr>
              <a:tr h="757555">
                <a:tc>
                  <a:txBody>
                    <a:bodyPr/>
                    <a:lstStyle/>
                    <a:p>
                      <a:pPr>
                        <a:buNone/>
                      </a:pPr>
                      <a:endParaRPr lang="en-US" altLang="zh-CN" sz="1200"/>
                    </a:p>
                    <a:p>
                      <a:pPr>
                        <a:buNone/>
                      </a:pPr>
                      <a:r>
                        <a:rPr lang="en-US" altLang="zh-CN" sz="1200"/>
                        <a:t>struct</a:t>
                      </a:r>
                    </a:p>
                  </a:txBody>
                  <a:tcPr/>
                </a:tc>
                <a:tc>
                  <a:txBody>
                    <a:bodyPr/>
                    <a:lstStyle/>
                    <a:p>
                      <a:pPr>
                        <a:buNone/>
                      </a:pPr>
                      <a:r>
                        <a:rPr lang="en-US" altLang="zh-CN" sz="1200"/>
                        <a:t>struct&lt;</a:t>
                      </a:r>
                      <a:r>
                        <a:rPr lang="zh-CN" altLang="en-US" sz="1200"/>
                        <a:t>子列名</a:t>
                      </a:r>
                      <a:r>
                        <a:rPr lang="en-US" altLang="zh-CN" sz="1200"/>
                        <a:t> </a:t>
                      </a:r>
                      <a:r>
                        <a:rPr lang="zh-CN" altLang="en-US" sz="1200"/>
                        <a:t>类型</a:t>
                      </a:r>
                      <a:r>
                        <a:rPr lang="en-US" altLang="zh-CN" sz="1200"/>
                        <a:t>, </a:t>
                      </a:r>
                      <a:r>
                        <a:rPr lang="zh-CN" altLang="en-US" sz="1200"/>
                        <a:t>子列名</a:t>
                      </a:r>
                      <a:r>
                        <a:rPr lang="en-US" altLang="zh-CN" sz="1200"/>
                        <a:t> </a:t>
                      </a:r>
                      <a:r>
                        <a:rPr lang="zh-CN" altLang="en-US" sz="1200"/>
                        <a:t>类型</a:t>
                      </a:r>
                      <a:r>
                        <a:rPr lang="en-US" altLang="zh-CN" sz="1200"/>
                        <a:t>...&gt;</a:t>
                      </a:r>
                    </a:p>
                  </a:txBody>
                  <a:tcPr/>
                </a:tc>
                <a:tc>
                  <a:txBody>
                    <a:bodyPr/>
                    <a:lstStyle/>
                    <a:p>
                      <a:pPr>
                        <a:buNone/>
                      </a:pPr>
                      <a:r>
                        <a:rPr lang="zh-CN" altLang="en-US" sz="1200">
                          <a:sym typeface="+mn-ea"/>
                        </a:rPr>
                        <a:t>如定义为：</a:t>
                      </a:r>
                      <a:endParaRPr lang="zh-CN" altLang="en-US" sz="1200"/>
                    </a:p>
                    <a:p>
                      <a:pPr>
                        <a:buNone/>
                      </a:pPr>
                      <a:r>
                        <a:rPr lang="en-US" altLang="zh-CN" sz="1200">
                          <a:sym typeface="+mn-ea"/>
                        </a:rPr>
                        <a:t>struct&lt;c1 string, c2 int, c3 date&gt;</a:t>
                      </a:r>
                      <a:endParaRPr lang="en-US" altLang="zh-CN" sz="1200"/>
                    </a:p>
                    <a:p>
                      <a:pPr>
                        <a:buNone/>
                      </a:pPr>
                      <a:r>
                        <a:rPr lang="zh-CN" altLang="en-US" sz="1200">
                          <a:sym typeface="+mn-ea"/>
                        </a:rPr>
                        <a:t>数据为：</a:t>
                      </a:r>
                      <a:r>
                        <a:rPr lang="en-US" altLang="zh-CN" sz="1200">
                          <a:sym typeface="+mn-ea"/>
                        </a:rPr>
                        <a:t>’a’, 1, ‘2000-01-01’</a:t>
                      </a:r>
                      <a:endParaRPr lang="zh-CN" altLang="en-US" sz="1200"/>
                    </a:p>
                  </a:txBody>
                  <a:tcPr/>
                </a:tc>
                <a:tc>
                  <a:txBody>
                    <a:bodyPr/>
                    <a:lstStyle/>
                    <a:p>
                      <a:pPr>
                        <a:buNone/>
                      </a:pPr>
                      <a:r>
                        <a:rPr lang="zh-CN" altLang="en-US" sz="1200"/>
                        <a:t>单值，类型取决于定义</a:t>
                      </a:r>
                      <a:endParaRPr lang="en-US" altLang="zh-CN" sz="1200"/>
                    </a:p>
                    <a:p>
                      <a:pPr>
                        <a:buNone/>
                      </a:pPr>
                      <a:endParaRPr lang="en-US" altLang="zh-CN" sz="1200"/>
                    </a:p>
                  </a:txBody>
                  <a:tcPr/>
                </a:tc>
                <a:tc>
                  <a:txBody>
                    <a:bodyPr/>
                    <a:lstStyle/>
                    <a:p>
                      <a:pPr>
                        <a:buNone/>
                      </a:pPr>
                      <a:r>
                        <a:rPr lang="zh-CN" altLang="en-US" sz="1200"/>
                        <a:t>固定，取决于定义的子列数量</a:t>
                      </a:r>
                    </a:p>
                  </a:txBody>
                  <a:tcPr/>
                </a:tc>
                <a:tc>
                  <a:txBody>
                    <a:bodyPr/>
                    <a:lstStyle/>
                    <a:p>
                      <a:pPr>
                        <a:buNone/>
                      </a:pPr>
                      <a:r>
                        <a:rPr lang="en-US" altLang="zh-CN" sz="1200"/>
                        <a:t>struct.</a:t>
                      </a:r>
                      <a:r>
                        <a:rPr lang="zh-CN" altLang="en-US" sz="1200"/>
                        <a:t>子列名</a:t>
                      </a:r>
                    </a:p>
                    <a:p>
                      <a:pPr>
                        <a:buNone/>
                      </a:pPr>
                      <a:r>
                        <a:rPr lang="zh-CN" altLang="en-US" sz="1200"/>
                        <a:t>通过子列名取出子列值</a:t>
                      </a:r>
                    </a:p>
                  </a:txBody>
                  <a:tcPr/>
                </a:tc>
                <a:tc>
                  <a:txBody>
                    <a:bodyPr/>
                    <a:lstStyle/>
                    <a:p>
                      <a:pPr>
                        <a:buNone/>
                      </a:pPr>
                      <a:r>
                        <a:rPr lang="zh-CN" altLang="en-US" sz="1200"/>
                        <a:t>暂无</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p>
          <a:p>
            <a:pPr algn="l"/>
            <a:r>
              <a:rPr lang="zh-CN" altLang="en-US" dirty="0"/>
              <a:t>数据表操作</a:t>
            </a:r>
          </a:p>
          <a:p>
            <a:r>
              <a:rPr lang="zh-CN" dirty="0">
                <a:solidFill>
                  <a:srgbClr val="FF0000"/>
                </a:solidFill>
              </a:rPr>
              <a:t>数据查询</a:t>
            </a:r>
          </a:p>
          <a:p>
            <a:r>
              <a:rPr lang="zh-CN" altLang="en-US" dirty="0"/>
              <a:t>函数</a:t>
            </a:r>
          </a:p>
          <a:p>
            <a:r>
              <a:rPr lang="zh-CN" altLang="en-US" dirty="0"/>
              <a:t>案例</a:t>
            </a:r>
          </a:p>
        </p:txBody>
      </p:sp>
      <p:pic>
        <p:nvPicPr>
          <p:cNvPr id="3" name="图形 2" descr="303b32313537333932333bbcfdcdb7"/>
          <p:cNvPicPr>
            <a:picLocks noChangeAspect="1"/>
          </p:cNvPicPr>
          <p:nvPr/>
        </p:nvPicPr>
        <p:blipFill>
          <a:blip r:embed="rId8"/>
          <a:stretch>
            <a:fillRect/>
          </a:stretch>
        </p:blipFill>
        <p:spPr>
          <a:xfrm>
            <a:off x="4655776" y="2908581"/>
            <a:ext cx="410210" cy="410210"/>
          </a:xfrm>
          <a:prstGeom prst="rect">
            <a:avLst/>
          </a:prstGeom>
        </p:spPr>
      </p:pic>
      <p:grpSp>
        <p:nvGrpSpPr>
          <p:cNvPr id="15" name="组合 14"/>
          <p:cNvGrpSpPr/>
          <p:nvPr/>
        </p:nvGrpSpPr>
        <p:grpSpPr>
          <a:xfrm>
            <a:off x="7103745" y="2079625"/>
            <a:ext cx="2968625" cy="2250440"/>
            <a:chOff x="11527" y="1204"/>
            <a:chExt cx="4675" cy="3544"/>
          </a:xfrm>
        </p:grpSpPr>
        <p:sp>
          <p:nvSpPr>
            <p:cNvPr id="4" name="左大括号 3"/>
            <p:cNvSpPr/>
            <p:nvPr>
              <p:custDataLst>
                <p:tags r:id="rId1"/>
              </p:custDataLst>
            </p:nvPr>
          </p:nvSpPr>
          <p:spPr>
            <a:xfrm>
              <a:off x="11527" y="1431"/>
              <a:ext cx="1021" cy="3107"/>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2"/>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rPr>
                <a:t>基本查询</a:t>
              </a:r>
            </a:p>
          </p:txBody>
        </p:sp>
        <p:sp>
          <p:nvSpPr>
            <p:cNvPr id="7" name="文本框 6"/>
            <p:cNvSpPr txBox="1"/>
            <p:nvPr>
              <p:custDataLst>
                <p:tags r:id="rId3"/>
              </p:custDataLst>
            </p:nvPr>
          </p:nvSpPr>
          <p:spPr>
            <a:xfrm>
              <a:off x="12661" y="1998"/>
              <a:ext cx="3253" cy="483"/>
            </a:xfrm>
            <a:prstGeom prst="rect">
              <a:avLst/>
            </a:prstGeom>
            <a:noFill/>
          </p:spPr>
          <p:txBody>
            <a:bodyPr wrap="square" rtlCol="0">
              <a:spAutoFit/>
            </a:bodyPr>
            <a:lstStyle/>
            <a:p>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RLIKE </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正则匹配</a:t>
              </a:r>
            </a:p>
          </p:txBody>
        </p:sp>
        <p:sp>
          <p:nvSpPr>
            <p:cNvPr id="6" name="文本框 5"/>
            <p:cNvSpPr txBox="1"/>
            <p:nvPr>
              <p:custDataLst>
                <p:tags r:id="rId4"/>
              </p:custDataLst>
            </p:nvPr>
          </p:nvSpPr>
          <p:spPr>
            <a:xfrm>
              <a:off x="12661" y="2791"/>
              <a:ext cx="3253" cy="483"/>
            </a:xfrm>
            <a:prstGeom prst="rect">
              <a:avLst/>
            </a:prstGeom>
            <a:noFill/>
          </p:spPr>
          <p:txBody>
            <a:bodyPr wrap="square" rtlCol="0">
              <a:spAutoFit/>
            </a:bodyPr>
            <a:lstStyle/>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UNION</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联合</a:t>
              </a:r>
            </a:p>
          </p:txBody>
        </p:sp>
        <p:sp>
          <p:nvSpPr>
            <p:cNvPr id="12" name="文本框 11"/>
            <p:cNvSpPr txBox="1"/>
            <p:nvPr>
              <p:custDataLst>
                <p:tags r:id="rId5"/>
              </p:custDataLst>
            </p:nvPr>
          </p:nvSpPr>
          <p:spPr>
            <a:xfrm>
              <a:off x="12661" y="3584"/>
              <a:ext cx="3253" cy="483"/>
            </a:xfrm>
            <a:prstGeom prst="rect">
              <a:avLst/>
            </a:prstGeom>
            <a:noFill/>
          </p:spPr>
          <p:txBody>
            <a:bodyPr wrap="square" rtlCol="0">
              <a:spAutoFit/>
            </a:bodyPr>
            <a:lstStyle/>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Sampling</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采样</a:t>
              </a:r>
            </a:p>
          </p:txBody>
        </p:sp>
        <p:sp>
          <p:nvSpPr>
            <p:cNvPr id="13" name="文本框 12"/>
            <p:cNvSpPr txBox="1"/>
            <p:nvPr>
              <p:custDataLst>
                <p:tags r:id="rId6"/>
              </p:custDataLst>
            </p:nvPr>
          </p:nvSpPr>
          <p:spPr>
            <a:xfrm>
              <a:off x="12661" y="4265"/>
              <a:ext cx="3541" cy="483"/>
            </a:xfrm>
            <a:prstGeom prst="rect">
              <a:avLst/>
            </a:prstGeom>
            <a:noFill/>
          </p:spPr>
          <p:txBody>
            <a:bodyPr wrap="square" rtlCol="0">
              <a:spAutoFit/>
            </a:bodyPr>
            <a:lstStyle/>
            <a:p>
              <a:r>
                <a:rPr sz="1400">
                  <a:solidFill>
                    <a:schemeClr val="tx1">
                      <a:lumMod val="75000"/>
                      <a:lumOff val="25000"/>
                    </a:schemeClr>
                  </a:solidFill>
                  <a:latin typeface="阿里巴巴普惠体" panose="00020600040101010101" pitchFamily="18" charset="-122"/>
                  <a:ea typeface="阿里巴巴普惠体" panose="00020600040101010101" pitchFamily="18" charset="-122"/>
                </a:rPr>
                <a:t>Virtual Columns</a:t>
              </a: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 </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虚拟列</a:t>
              </a: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7239000" cy="4855845"/>
          </a:xfrm>
        </p:spPr>
        <p:txBody>
          <a:bodyPr/>
          <a:lstStyle/>
          <a:p>
            <a:r>
              <a:rPr lang="zh-CN" sz="1600" dirty="0">
                <a:solidFill>
                  <a:srgbClr val="FF0000"/>
                </a:solidFill>
              </a:rPr>
              <a:t>掌握</a:t>
            </a:r>
            <a:r>
              <a:rPr lang="en-US" altLang="zh-CN" sz="1600" dirty="0">
                <a:solidFill>
                  <a:srgbClr val="FF0000"/>
                </a:solidFill>
              </a:rPr>
              <a:t>SELECT</a:t>
            </a:r>
            <a:r>
              <a:rPr lang="zh-CN" altLang="en-US" sz="1600" dirty="0">
                <a:solidFill>
                  <a:srgbClr val="FF0000"/>
                </a:solidFill>
              </a:rPr>
              <a:t>、聚合、</a:t>
            </a:r>
            <a:r>
              <a:rPr lang="en-US" altLang="zh-CN" sz="1600" dirty="0">
                <a:solidFill>
                  <a:srgbClr val="FF0000"/>
                </a:solidFill>
              </a:rPr>
              <a:t>GROUP BY</a:t>
            </a:r>
            <a:r>
              <a:rPr lang="zh-CN" altLang="en-US" sz="1600" dirty="0">
                <a:solidFill>
                  <a:srgbClr val="FF0000"/>
                </a:solidFill>
              </a:rPr>
              <a:t>、</a:t>
            </a:r>
            <a:r>
              <a:rPr lang="en-US" altLang="zh-CN" sz="1600" dirty="0">
                <a:solidFill>
                  <a:srgbClr val="FF0000"/>
                </a:solidFill>
              </a:rPr>
              <a:t>JOIN</a:t>
            </a:r>
            <a:r>
              <a:rPr lang="zh-CN" altLang="en-US" sz="1600" dirty="0">
                <a:solidFill>
                  <a:srgbClr val="FF0000"/>
                </a:solidFill>
              </a:rPr>
              <a:t>、</a:t>
            </a:r>
            <a:r>
              <a:rPr lang="en-US" altLang="zh-CN" sz="1600" dirty="0">
                <a:solidFill>
                  <a:srgbClr val="FF0000"/>
                </a:solidFill>
              </a:rPr>
              <a:t>ORDER BY</a:t>
            </a:r>
            <a:r>
              <a:rPr lang="zh-CN" altLang="en-US" sz="1600" dirty="0">
                <a:solidFill>
                  <a:srgbClr val="FF0000"/>
                </a:solidFill>
              </a:rPr>
              <a:t>等基础</a:t>
            </a:r>
            <a:r>
              <a:rPr lang="en-US" altLang="zh-CN" sz="1600" dirty="0">
                <a:solidFill>
                  <a:srgbClr val="FF0000"/>
                </a:solidFill>
              </a:rPr>
              <a:t>SQL</a:t>
            </a:r>
            <a:r>
              <a:rPr lang="zh-CN" altLang="en-US" sz="1600" dirty="0">
                <a:solidFill>
                  <a:srgbClr val="FF0000"/>
                </a:solidFill>
              </a:rPr>
              <a:t>查询</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基本语法</a:t>
            </a:r>
          </a:p>
        </p:txBody>
      </p:sp>
      <p:sp>
        <p:nvSpPr>
          <p:cNvPr id="3" name="文本占位符 2"/>
          <p:cNvSpPr>
            <a:spLocks noGrp="1"/>
          </p:cNvSpPr>
          <p:nvPr>
            <p:ph type="body" sz="quarter" idx="11"/>
          </p:nvPr>
        </p:nvSpPr>
        <p:spPr/>
        <p:txBody>
          <a:bodyPr/>
          <a:lstStyle/>
          <a:p>
            <a:r>
              <a:rPr lang="zh-CN" altLang="en-US"/>
              <a:t>查询语句的基本语法</a:t>
            </a:r>
          </a:p>
          <a:p>
            <a:endParaRPr lang="zh-CN" altLang="en-US"/>
          </a:p>
          <a:p>
            <a:endParaRPr lang="zh-CN" altLang="en-US"/>
          </a:p>
          <a:p>
            <a:endParaRPr lang="zh-CN" altLang="en-US"/>
          </a:p>
          <a:p>
            <a:endParaRPr lang="zh-CN" altLang="en-US"/>
          </a:p>
          <a:p>
            <a:endParaRPr lang="zh-CN" altLang="en-US"/>
          </a:p>
          <a:p>
            <a:r>
              <a:rPr lang="zh-CN" altLang="en-US"/>
              <a:t>整体上和普通</a:t>
            </a:r>
            <a:r>
              <a:rPr lang="en-US" altLang="zh-CN"/>
              <a:t>SQL</a:t>
            </a:r>
            <a:r>
              <a:rPr lang="zh-CN" altLang="en-US"/>
              <a:t>差不多，部分有区别，如：</a:t>
            </a:r>
            <a:r>
              <a:rPr lang="en-US" altLang="zh-CN"/>
              <a:t>CLUSTER BY</a:t>
            </a:r>
            <a:r>
              <a:rPr lang="zh-CN" altLang="en-US"/>
              <a:t>、</a:t>
            </a:r>
            <a:r>
              <a:rPr lang="en-US" altLang="zh-CN"/>
              <a:t>DISTRIBUTE BY</a:t>
            </a:r>
            <a:r>
              <a:rPr lang="zh-CN" altLang="en-US"/>
              <a:t>、</a:t>
            </a:r>
            <a:r>
              <a:rPr lang="en-US" altLang="zh-CN"/>
              <a:t>SORT BY</a:t>
            </a:r>
            <a:r>
              <a:rPr lang="zh-CN" altLang="en-US"/>
              <a:t>等</a:t>
            </a:r>
          </a:p>
          <a:p>
            <a:r>
              <a:rPr lang="zh-CN" altLang="en-US"/>
              <a:t>这些我们会放入到高阶原理章节进行讲解。</a:t>
            </a:r>
          </a:p>
        </p:txBody>
      </p:sp>
      <p:sp>
        <p:nvSpPr>
          <p:cNvPr id="100" name="文本框 99"/>
          <p:cNvSpPr txBox="1"/>
          <p:nvPr/>
        </p:nvSpPr>
        <p:spPr>
          <a:xfrm>
            <a:off x="710565" y="2132965"/>
            <a:ext cx="9517380" cy="1938020"/>
          </a:xfrm>
          <a:prstGeom prst="rect">
            <a:avLst/>
          </a:prstGeom>
          <a:noFill/>
          <a:ln w="9525">
            <a:noFill/>
          </a:ln>
        </p:spPr>
        <p:txBody>
          <a:bodyPr wrap="square">
            <a:spAutoFit/>
          </a:bodyPr>
          <a:lstStyle/>
          <a:p>
            <a:pPr marL="0" indent="0"/>
            <a:r>
              <a:rPr lang="en-US" sz="1200" b="1">
                <a:solidFill>
                  <a:srgbClr val="0000FF"/>
                </a:solidFill>
                <a:highlight>
                  <a:srgbClr val="FFFFFF"/>
                </a:highlight>
                <a:latin typeface="Source Code Pro" panose="020B0309030403020204" charset="0"/>
                <a:cs typeface="Source Code Pro" panose="020B0309030403020204" charset="0"/>
              </a:rPr>
              <a:t>SELECT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1">
                <a:solidFill>
                  <a:srgbClr val="0000FF"/>
                </a:solidFill>
                <a:highlight>
                  <a:srgbClr val="FFFFFF"/>
                </a:highlight>
                <a:latin typeface="Source Code Pro" panose="020B0309030403020204" charset="0"/>
                <a:cs typeface="Source Code Pro" panose="020B0309030403020204" charset="0"/>
              </a:rPr>
              <a:t>ALL</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FF"/>
                </a:solidFill>
                <a:highlight>
                  <a:srgbClr val="FFFFFF"/>
                </a:highlight>
                <a:latin typeface="Source Code Pro" panose="020B0309030403020204" charset="0"/>
                <a:cs typeface="Source Code Pro" panose="020B0309030403020204" charset="0"/>
              </a:rPr>
              <a:t>DISTINCT</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select_expr</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 select_expr</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80"/>
                </a:solidFill>
                <a:highlight>
                  <a:srgbClr val="FFFFFF"/>
                </a:highlight>
                <a:latin typeface="Source Code Pro" panose="020B0309030403020204" charset="0"/>
                <a:cs typeface="Source Code Pro" panose="020B0309030403020204" charset="0"/>
              </a:rPr>
              <a:t>...</a:t>
            </a:r>
            <a:endParaRPr lang="en-US" sz="1200" b="1">
              <a:solidFill>
                <a:srgbClr val="0000FF"/>
              </a:solidFill>
              <a:highlight>
                <a:srgbClr val="FFFFFF"/>
              </a:highlight>
              <a:latin typeface="Source Code Pro" panose="020B0309030403020204" charset="0"/>
              <a:cs typeface="Source Code Pro" panose="020B0309030403020204" charset="0"/>
            </a:endParaRPr>
          </a:p>
          <a:p>
            <a:pPr marL="0" indent="0"/>
            <a:r>
              <a:rPr lang="en-US" sz="1200" b="1">
                <a:solidFill>
                  <a:srgbClr val="0000FF"/>
                </a:solidFill>
                <a:highlight>
                  <a:srgbClr val="FFFFFF"/>
                </a:highlight>
                <a:latin typeface="Source Code Pro" panose="020B0309030403020204" charset="0"/>
                <a:cs typeface="Source Code Pro" panose="020B0309030403020204" charset="0"/>
              </a:rPr>
              <a:t>FROM</a:t>
            </a:r>
            <a:r>
              <a:rPr lang="en-US" sz="1200" b="0">
                <a:solidFill>
                  <a:srgbClr val="000000"/>
                </a:solidFill>
                <a:highlight>
                  <a:srgbClr val="FFFFFF"/>
                </a:highlight>
                <a:latin typeface="Source Code Pro" panose="020B0309030403020204" charset="0"/>
                <a:cs typeface="Source Code Pro" panose="020B0309030403020204" charset="0"/>
              </a:rPr>
              <a:t> table_reference</a:t>
            </a:r>
            <a:endParaRPr lang="en-US" sz="1200" b="1">
              <a:solidFill>
                <a:srgbClr val="000080"/>
              </a:solidFill>
              <a:highlight>
                <a:srgbClr val="FFFFFF"/>
              </a:highlight>
              <a:latin typeface="Source Code Pro" panose="020B0309030403020204" charset="0"/>
              <a:cs typeface="Source Code Pro" panose="020B0309030403020204" charset="0"/>
            </a:endParaRPr>
          </a:p>
          <a:p>
            <a:pPr marL="0" indent="0"/>
            <a:r>
              <a:rPr lang="en-US" sz="1200" b="1">
                <a:solidFill>
                  <a:srgbClr val="000080"/>
                </a:solidFill>
                <a:highlight>
                  <a:srgbClr val="FFFFFF"/>
                </a:highlight>
                <a:latin typeface="Source Code Pro" panose="020B0309030403020204" charset="0"/>
                <a:cs typeface="Source Code Pro" panose="020B0309030403020204" charset="0"/>
              </a:rPr>
              <a:t>[</a:t>
            </a:r>
            <a:r>
              <a:rPr lang="en-US" sz="1200" b="1">
                <a:solidFill>
                  <a:srgbClr val="0000FF"/>
                </a:solidFill>
                <a:highlight>
                  <a:srgbClr val="FFFFFF"/>
                </a:highlight>
                <a:latin typeface="Source Code Pro" panose="020B0309030403020204" charset="0"/>
                <a:cs typeface="Source Code Pro" panose="020B0309030403020204" charset="0"/>
              </a:rPr>
              <a:t>WHERE</a:t>
            </a:r>
            <a:r>
              <a:rPr lang="en-US" sz="1200" b="0">
                <a:solidFill>
                  <a:srgbClr val="000000"/>
                </a:solidFill>
                <a:highlight>
                  <a:srgbClr val="FFFFFF"/>
                </a:highlight>
                <a:latin typeface="Source Code Pro" panose="020B0309030403020204" charset="0"/>
                <a:cs typeface="Source Code Pro" panose="020B0309030403020204" charset="0"/>
              </a:rPr>
              <a:t> where_condition</a:t>
            </a:r>
            <a:r>
              <a:rPr lang="en-US" sz="1200" b="1">
                <a:solidFill>
                  <a:srgbClr val="000080"/>
                </a:solidFill>
                <a:highlight>
                  <a:srgbClr val="FFFFFF"/>
                </a:highlight>
                <a:latin typeface="Source Code Pro" panose="020B0309030403020204" charset="0"/>
                <a:cs typeface="Source Code Pro" panose="020B0309030403020204" charset="0"/>
              </a:rPr>
              <a:t>]</a:t>
            </a:r>
          </a:p>
          <a:p>
            <a:pPr marL="0" indent="0"/>
            <a:r>
              <a:rPr lang="en-US" sz="1200" b="1">
                <a:solidFill>
                  <a:srgbClr val="000080"/>
                </a:solidFill>
                <a:highlight>
                  <a:srgbClr val="FFFFFF"/>
                </a:highlight>
                <a:latin typeface="Source Code Pro" panose="020B0309030403020204" charset="0"/>
                <a:cs typeface="Source Code Pro" panose="020B0309030403020204" charset="0"/>
              </a:rPr>
              <a:t>[</a:t>
            </a:r>
            <a:r>
              <a:rPr lang="en-US" sz="1200" b="1">
                <a:solidFill>
                  <a:srgbClr val="0000FF"/>
                </a:solidFill>
                <a:highlight>
                  <a:srgbClr val="FFFFFF"/>
                </a:highlight>
                <a:latin typeface="Source Code Pro" panose="020B0309030403020204" charset="0"/>
                <a:cs typeface="Source Code Pro" panose="020B0309030403020204" charset="0"/>
              </a:rPr>
              <a:t>GROUP</a:t>
            </a:r>
            <a:r>
              <a:rPr lang="en-US" sz="1200" b="0">
                <a:solidFill>
                  <a:srgbClr val="000000"/>
                </a:solidFill>
                <a:highlight>
                  <a:srgbClr val="FFFFFF"/>
                </a:highlight>
                <a:latin typeface="Source Code Pro" panose="020B0309030403020204" charset="0"/>
                <a:cs typeface="Source Code Pro" panose="020B0309030403020204" charset="0"/>
              </a:rPr>
              <a:t> BYcol_list</a:t>
            </a:r>
            <a:r>
              <a:rPr lang="en-US" sz="1200" b="1">
                <a:solidFill>
                  <a:srgbClr val="000080"/>
                </a:solidFill>
                <a:highlight>
                  <a:srgbClr val="FFFFFF"/>
                </a:highlight>
                <a:latin typeface="Source Code Pro" panose="020B0309030403020204" charset="0"/>
                <a:cs typeface="Source Code Pro" panose="020B0309030403020204" charset="0"/>
              </a:rPr>
              <a:t>]</a:t>
            </a:r>
          </a:p>
          <a:p>
            <a:pPr marL="0" indent="0"/>
            <a:r>
              <a:rPr lang="en-US" sz="1200" b="1">
                <a:solidFill>
                  <a:srgbClr val="000080"/>
                </a:solidFill>
                <a:highlight>
                  <a:srgbClr val="FFFFFF"/>
                </a:highlight>
                <a:latin typeface="Source Code Pro" panose="020B0309030403020204" charset="0"/>
                <a:cs typeface="Source Code Pro" panose="020B0309030403020204" charset="0"/>
              </a:rPr>
              <a:t>[</a:t>
            </a:r>
            <a:r>
              <a:rPr lang="en-US" sz="1200" b="1">
                <a:solidFill>
                  <a:srgbClr val="0000FF"/>
                </a:solidFill>
                <a:highlight>
                  <a:srgbClr val="FFFFFF"/>
                </a:highlight>
                <a:latin typeface="Source Code Pro" panose="020B0309030403020204" charset="0"/>
                <a:cs typeface="Source Code Pro" panose="020B0309030403020204" charset="0"/>
              </a:rPr>
              <a:t>HAVING</a:t>
            </a:r>
            <a:r>
              <a:rPr lang="en-US" sz="1200" b="0">
                <a:solidFill>
                  <a:srgbClr val="000000"/>
                </a:solidFill>
                <a:highlight>
                  <a:srgbClr val="FFFFFF"/>
                </a:highlight>
                <a:latin typeface="Source Code Pro" panose="020B0309030403020204" charset="0"/>
                <a:cs typeface="Source Code Pro" panose="020B0309030403020204" charset="0"/>
              </a:rPr>
              <a:t> where_condition</a:t>
            </a:r>
            <a:r>
              <a:rPr lang="en-US" sz="1200" b="1">
                <a:solidFill>
                  <a:srgbClr val="000080"/>
                </a:solidFill>
                <a:highlight>
                  <a:srgbClr val="FFFFFF"/>
                </a:highlight>
                <a:latin typeface="Source Code Pro" panose="020B0309030403020204" charset="0"/>
                <a:cs typeface="Source Code Pro" panose="020B0309030403020204" charset="0"/>
              </a:rPr>
              <a:t>]</a:t>
            </a:r>
          </a:p>
          <a:p>
            <a:pPr marL="0" indent="0"/>
            <a:r>
              <a:rPr lang="en-US" sz="1200" b="1">
                <a:solidFill>
                  <a:srgbClr val="000080"/>
                </a:solidFill>
                <a:highlight>
                  <a:srgbClr val="FFFFFF"/>
                </a:highlight>
                <a:latin typeface="Source Code Pro" panose="020B0309030403020204" charset="0"/>
                <a:cs typeface="Source Code Pro" panose="020B0309030403020204" charset="0"/>
              </a:rPr>
              <a:t>[</a:t>
            </a:r>
            <a:r>
              <a:rPr lang="en-US" sz="1200" b="1">
                <a:solidFill>
                  <a:srgbClr val="0000FF"/>
                </a:solidFill>
                <a:highlight>
                  <a:srgbClr val="FFFFFF"/>
                </a:highlight>
                <a:latin typeface="Source Code Pro" panose="020B0309030403020204" charset="0"/>
                <a:cs typeface="Source Code Pro" panose="020B0309030403020204" charset="0"/>
              </a:rPr>
              <a:t>ORDER</a:t>
            </a:r>
            <a:r>
              <a:rPr lang="en-US" sz="1200" b="0">
                <a:solidFill>
                  <a:srgbClr val="000000"/>
                </a:solidFill>
                <a:highlight>
                  <a:srgbClr val="FFFFFF"/>
                </a:highlight>
                <a:latin typeface="Source Code Pro" panose="020B0309030403020204" charset="0"/>
                <a:cs typeface="Source Code Pro" panose="020B0309030403020204" charset="0"/>
              </a:rPr>
              <a:t> BYcol_list</a:t>
            </a:r>
            <a:r>
              <a:rPr lang="en-US" sz="1200" b="1">
                <a:solidFill>
                  <a:srgbClr val="000080"/>
                </a:solidFill>
                <a:highlight>
                  <a:srgbClr val="FFFFFF"/>
                </a:highlight>
                <a:latin typeface="Source Code Pro" panose="020B0309030403020204" charset="0"/>
                <a:cs typeface="Source Code Pro" panose="020B0309030403020204" charset="0"/>
              </a:rPr>
              <a:t>]</a:t>
            </a:r>
          </a:p>
          <a:p>
            <a:pPr marL="0" indent="0"/>
            <a:r>
              <a:rPr lang="en-US" sz="1200" b="1">
                <a:solidFill>
                  <a:srgbClr val="000080"/>
                </a:solidFill>
                <a:highlight>
                  <a:srgbClr val="FFFFFF"/>
                </a:highlight>
                <a:latin typeface="Source Code Pro" panose="020B0309030403020204" charset="0"/>
                <a:cs typeface="Source Code Pro" panose="020B0309030403020204" charset="0"/>
              </a:rPr>
              <a:t>[</a:t>
            </a:r>
            <a:r>
              <a:rPr lang="en-US" sz="1200" b="1">
                <a:solidFill>
                  <a:srgbClr val="0000FF"/>
                </a:solidFill>
                <a:highlight>
                  <a:srgbClr val="FFFFFF"/>
                </a:highlight>
                <a:latin typeface="Source Code Pro" panose="020B0309030403020204" charset="0"/>
                <a:cs typeface="Source Code Pro" panose="020B0309030403020204" charset="0"/>
              </a:rPr>
              <a:t>CLUSTER</a:t>
            </a:r>
            <a:r>
              <a:rPr lang="en-US" sz="1200" b="0">
                <a:solidFill>
                  <a:srgbClr val="000000"/>
                </a:solidFill>
                <a:highlight>
                  <a:srgbClr val="FFFFFF"/>
                </a:highlight>
                <a:latin typeface="Source Code Pro" panose="020B0309030403020204" charset="0"/>
                <a:cs typeface="Source Code Pro" panose="020B0309030403020204" charset="0"/>
              </a:rPr>
              <a:t> BYcol_list</a:t>
            </a:r>
          </a:p>
          <a:p>
            <a:pPr marL="0" indent="0"/>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DISTRIBUTE </a:t>
            </a:r>
            <a:r>
              <a:rPr lang="en-US" sz="1200" b="1">
                <a:solidFill>
                  <a:srgbClr val="0000FF"/>
                </a:solidFill>
                <a:highlight>
                  <a:srgbClr val="FFFFFF"/>
                </a:highlight>
                <a:latin typeface="Source Code Pro" panose="020B0309030403020204" charset="0"/>
                <a:cs typeface="Source Code Pro" panose="020B0309030403020204" charset="0"/>
              </a:rPr>
              <a:t>BY</a:t>
            </a:r>
            <a:r>
              <a:rPr lang="en-US" sz="1200" b="0">
                <a:solidFill>
                  <a:srgbClr val="000000"/>
                </a:solidFill>
                <a:highlight>
                  <a:srgbClr val="FFFFFF"/>
                </a:highlight>
                <a:latin typeface="Source Code Pro" panose="020B0309030403020204" charset="0"/>
                <a:cs typeface="Source Code Pro" panose="020B0309030403020204" charset="0"/>
              </a:rPr>
              <a:t> col_list</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80"/>
                </a:solidFill>
                <a:highlight>
                  <a:srgbClr val="FFFFFF"/>
                </a:highlight>
                <a:latin typeface="Source Code Pro" panose="020B0309030403020204" charset="0"/>
                <a:cs typeface="Source Code Pro" panose="020B0309030403020204" charset="0"/>
              </a:rPr>
              <a:t>[</a:t>
            </a:r>
            <a:r>
              <a:rPr lang="en-US" sz="1200" b="0">
                <a:solidFill>
                  <a:srgbClr val="000000"/>
                </a:solidFill>
                <a:highlight>
                  <a:srgbClr val="FFFFFF"/>
                </a:highlight>
                <a:latin typeface="Source Code Pro" panose="020B0309030403020204" charset="0"/>
                <a:cs typeface="Source Code Pro" panose="020B0309030403020204" charset="0"/>
              </a:rPr>
              <a:t>SORT </a:t>
            </a:r>
            <a:r>
              <a:rPr lang="en-US" sz="1200" b="1">
                <a:solidFill>
                  <a:srgbClr val="0000FF"/>
                </a:solidFill>
                <a:highlight>
                  <a:srgbClr val="FFFFFF"/>
                </a:highlight>
                <a:latin typeface="Source Code Pro" panose="020B0309030403020204" charset="0"/>
                <a:cs typeface="Source Code Pro" panose="020B0309030403020204" charset="0"/>
              </a:rPr>
              <a:t>BY</a:t>
            </a:r>
            <a:r>
              <a:rPr lang="en-US" sz="1200" b="0">
                <a:solidFill>
                  <a:srgbClr val="000000"/>
                </a:solidFill>
                <a:highlight>
                  <a:srgbClr val="FFFFFF"/>
                </a:highlight>
                <a:latin typeface="Source Code Pro" panose="020B0309030403020204" charset="0"/>
                <a:cs typeface="Source Code Pro" panose="020B0309030403020204" charset="0"/>
              </a:rPr>
              <a:t> col_list</a:t>
            </a:r>
            <a:r>
              <a:rPr lang="en-US" sz="1200" b="1">
                <a:solidFill>
                  <a:srgbClr val="000080"/>
                </a:solidFill>
                <a:highlight>
                  <a:srgbClr val="FFFFFF"/>
                </a:highlight>
                <a:latin typeface="Source Code Pro" panose="020B0309030403020204" charset="0"/>
                <a:cs typeface="Source Code Pro" panose="020B0309030403020204" charset="0"/>
              </a:rPr>
              <a:t>]</a:t>
            </a:r>
          </a:p>
          <a:p>
            <a:pPr marL="0" indent="0"/>
            <a:r>
              <a:rPr lang="en-US" sz="1200" b="1">
                <a:solidFill>
                  <a:srgbClr val="000080"/>
                </a:solidFill>
                <a:highlight>
                  <a:srgbClr val="FFFFFF"/>
                </a:highlight>
                <a:latin typeface="Source Code Pro" panose="020B0309030403020204" charset="0"/>
                <a:cs typeface="Source Code Pro" panose="020B0309030403020204" charset="0"/>
              </a:rPr>
              <a:t>]</a:t>
            </a:r>
          </a:p>
          <a:p>
            <a:pPr marL="0" indent="0"/>
            <a:r>
              <a:rPr lang="en-US" sz="1200" b="1">
                <a:solidFill>
                  <a:srgbClr val="000080"/>
                </a:solidFill>
                <a:highlight>
                  <a:srgbClr val="FFFFFF"/>
                </a:highlight>
                <a:latin typeface="Source Code Pro" panose="020B0309030403020204" charset="0"/>
                <a:cs typeface="Source Code Pro" panose="020B0309030403020204" charset="0"/>
              </a:rPr>
              <a:t>[</a:t>
            </a:r>
            <a:r>
              <a:rPr lang="en-US" sz="1200" b="1">
                <a:solidFill>
                  <a:srgbClr val="0000FF"/>
                </a:solidFill>
                <a:highlight>
                  <a:srgbClr val="FFFFFF"/>
                </a:highlight>
                <a:latin typeface="Source Code Pro" panose="020B0309030403020204" charset="0"/>
                <a:cs typeface="Source Code Pro" panose="020B0309030403020204" charset="0"/>
              </a:rPr>
              <a:t>LIMIT</a:t>
            </a:r>
            <a:r>
              <a:rPr lang="en-US" sz="1200" b="0">
                <a:solidFill>
                  <a:srgbClr val="000000"/>
                </a:solidFill>
                <a:highlight>
                  <a:srgbClr val="FFFFFF"/>
                </a:highlight>
                <a:latin typeface="Source Code Pro" panose="020B0309030403020204" charset="0"/>
                <a:cs typeface="Source Code Pro" panose="020B0309030403020204" charset="0"/>
              </a:rPr>
              <a:t> </a:t>
            </a:r>
            <a:r>
              <a:rPr lang="en-US" sz="1200" b="1">
                <a:solidFill>
                  <a:srgbClr val="0000FF"/>
                </a:solidFill>
                <a:highlight>
                  <a:srgbClr val="FFFFFF"/>
                </a:highlight>
                <a:latin typeface="Source Code Pro" panose="020B0309030403020204" charset="0"/>
                <a:cs typeface="Source Code Pro" panose="020B0309030403020204" charset="0"/>
              </a:rPr>
              <a:t>number</a:t>
            </a:r>
            <a:r>
              <a:rPr lang="en-US" sz="1200" b="1">
                <a:solidFill>
                  <a:srgbClr val="000080"/>
                </a:solidFill>
                <a:highlight>
                  <a:srgbClr val="FFFFFF"/>
                </a:highlight>
                <a:latin typeface="Source Code Pro" panose="020B0309030403020204" charset="0"/>
                <a:cs typeface="Source Code Pro" panose="020B0309030403020204" charset="0"/>
              </a:rPr>
              <a:t>]</a:t>
            </a:r>
            <a:endParaRPr lang="en-US" altLang="en-US" sz="1200" b="1">
              <a:solidFill>
                <a:srgbClr val="000080"/>
              </a:solidFill>
              <a:highlight>
                <a:srgbClr val="FFFFFF"/>
              </a:highlight>
              <a:latin typeface="Source Code Pro" panose="020B0309030403020204" charset="0"/>
              <a:cs typeface="Source Code Pro" panose="020B0309030403020204" charset="0"/>
            </a:endParaRPr>
          </a:p>
        </p:txBody>
      </p:sp>
      <p:pic>
        <p:nvPicPr>
          <p:cNvPr id="5" name="图片 4" descr="01 (36)"/>
          <p:cNvPicPr>
            <a:picLocks noChangeAspect="1"/>
          </p:cNvPicPr>
          <p:nvPr/>
        </p:nvPicPr>
        <p:blipFill>
          <a:blip r:embed="rId2"/>
          <a:stretch>
            <a:fillRect/>
          </a:stretch>
        </p:blipFill>
        <p:spPr>
          <a:xfrm>
            <a:off x="10709275" y="4959985"/>
            <a:ext cx="1749425" cy="174942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基本查询</a:t>
            </a:r>
          </a:p>
        </p:txBody>
      </p:sp>
      <p:sp>
        <p:nvSpPr>
          <p:cNvPr id="4" name="文本占位符 3"/>
          <p:cNvSpPr>
            <a:spLocks noGrp="1"/>
          </p:cNvSpPr>
          <p:nvPr>
            <p:ph type="body" sz="quarter" idx="11"/>
          </p:nvPr>
        </p:nvSpPr>
        <p:spPr/>
        <p:txBody>
          <a:bodyPr/>
          <a:lstStyle/>
          <a:p>
            <a:r>
              <a:rPr lang="zh-CN" altLang="en-US"/>
              <a:t>准备数据：订单表</a:t>
            </a:r>
          </a:p>
        </p:txBody>
      </p:sp>
      <p:sp>
        <p:nvSpPr>
          <p:cNvPr id="5" name="文本框 4"/>
          <p:cNvSpPr txBox="1"/>
          <p:nvPr/>
        </p:nvSpPr>
        <p:spPr>
          <a:xfrm>
            <a:off x="710565" y="2061210"/>
            <a:ext cx="11304905" cy="4276725"/>
          </a:xfrm>
          <a:prstGeom prst="rect">
            <a:avLst/>
          </a:prstGeom>
          <a:noFill/>
          <a:ln w="9525">
            <a:noFill/>
          </a:ln>
        </p:spPr>
        <p:txBody>
          <a:bodyPr wrap="square">
            <a:spAutoFit/>
          </a:bodyPr>
          <a:lstStyle/>
          <a:p>
            <a:pPr marL="0" indent="0"/>
            <a:r>
              <a:rPr lang="en-US" sz="1200" b="1">
                <a:solidFill>
                  <a:srgbClr val="800000"/>
                </a:solidFill>
                <a:latin typeface="Consolas" panose="020B0609020204030204" charset="0"/>
                <a:ea typeface="宋体" panose="02010600030101010101" pitchFamily="2" charset="-122"/>
                <a:cs typeface="Consolas" panose="020B0609020204030204" charset="0"/>
              </a:rPr>
              <a:t>CREATE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DATABASE</a:t>
            </a:r>
            <a:r>
              <a:rPr lang="en-US" sz="1200" b="0">
                <a:solidFill>
                  <a:srgbClr val="000000"/>
                </a:solidFill>
                <a:latin typeface="Consolas" panose="020B0609020204030204" charset="0"/>
                <a:ea typeface="宋体" panose="02010600030101010101" pitchFamily="2" charset="-122"/>
                <a:cs typeface="Consolas" panose="020B0609020204030204" charset="0"/>
              </a:rPr>
              <a:t> itheima</a:t>
            </a:r>
            <a:r>
              <a:rPr lang="en-US" sz="1200" b="0">
                <a:solidFill>
                  <a:srgbClr val="FF0000"/>
                </a:solidFill>
                <a:latin typeface="Consolas" panose="020B0609020204030204" charset="0"/>
                <a:ea typeface="宋体" panose="02010600030101010101" pitchFamily="2" charset="-122"/>
                <a:cs typeface="Consolas" panose="020B0609020204030204" charset="0"/>
              </a:rPr>
              <a:t>;</a:t>
            </a:r>
            <a:endParaRPr lang="en-US" sz="12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200" b="1">
                <a:solidFill>
                  <a:srgbClr val="800000"/>
                </a:solidFill>
                <a:latin typeface="Consolas" panose="020B0609020204030204" charset="0"/>
                <a:ea typeface="宋体" panose="02010600030101010101" pitchFamily="2" charset="-122"/>
                <a:cs typeface="Consolas" panose="020B0609020204030204" charset="0"/>
              </a:rPr>
              <a:t>USE</a:t>
            </a:r>
            <a:r>
              <a:rPr lang="en-US" sz="1200" b="0">
                <a:solidFill>
                  <a:srgbClr val="000000"/>
                </a:solidFill>
                <a:latin typeface="Consolas" panose="020B0609020204030204" charset="0"/>
                <a:ea typeface="宋体" panose="02010600030101010101" pitchFamily="2" charset="-122"/>
                <a:cs typeface="Consolas" panose="020B0609020204030204" charset="0"/>
              </a:rPr>
              <a:t> itheima</a:t>
            </a:r>
            <a:r>
              <a:rPr lang="en-US" sz="1200" b="0">
                <a:solidFill>
                  <a:srgbClr val="FF0000"/>
                </a:solidFill>
                <a:latin typeface="Consolas" panose="020B0609020204030204" charset="0"/>
                <a:ea typeface="宋体" panose="02010600030101010101" pitchFamily="2" charset="-122"/>
                <a:cs typeface="Consolas" panose="020B0609020204030204" charset="0"/>
              </a:rPr>
              <a:t>;</a:t>
            </a:r>
            <a:endParaRPr lang="en-US" sz="12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200" b="1">
                <a:solidFill>
                  <a:srgbClr val="800000"/>
                </a:solidFill>
                <a:latin typeface="Consolas" panose="020B0609020204030204" charset="0"/>
                <a:ea typeface="宋体" panose="02010600030101010101" pitchFamily="2" charset="-122"/>
                <a:cs typeface="Consolas" panose="020B0609020204030204" charset="0"/>
              </a:rPr>
              <a:t>CREATE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TABLE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a:solidFill>
                  <a:srgbClr val="000000"/>
                </a:solidFill>
                <a:latin typeface="Consolas" panose="020B0609020204030204" charset="0"/>
                <a:cs typeface="Consolas" panose="020B0609020204030204" charset="0"/>
                <a:sym typeface="+mn-ea"/>
              </a:rPr>
              <a:t>itheima.</a:t>
            </a:r>
            <a:r>
              <a:rPr lang="en-US" sz="1200" b="0">
                <a:solidFill>
                  <a:srgbClr val="000000"/>
                </a:solidFill>
                <a:latin typeface="Consolas" panose="020B0609020204030204" charset="0"/>
                <a:ea typeface="宋体" panose="02010600030101010101" pitchFamily="2" charset="-122"/>
                <a:cs typeface="Consolas" panose="020B0609020204030204" charset="0"/>
              </a:rPr>
              <a:t>orders (</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    orderId </a:t>
            </a:r>
            <a:r>
              <a:rPr lang="en-US" sz="1200" b="1">
                <a:solidFill>
                  <a:srgbClr val="000080"/>
                </a:solidFill>
                <a:latin typeface="Consolas" panose="020B0609020204030204" charset="0"/>
                <a:ea typeface="宋体" panose="02010600030101010101" pitchFamily="2" charset="-122"/>
                <a:cs typeface="Consolas" panose="020B0609020204030204" charset="0"/>
              </a:rPr>
              <a:t>bigint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'订单id'</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orderNo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'订单编号'</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shopId </a:t>
            </a:r>
            <a:r>
              <a:rPr lang="en-US" sz="1200" b="1">
                <a:solidFill>
                  <a:srgbClr val="000080"/>
                </a:solidFill>
                <a:latin typeface="Consolas" panose="020B0609020204030204" charset="0"/>
                <a:ea typeface="宋体" panose="02010600030101010101" pitchFamily="2" charset="-122"/>
                <a:cs typeface="Consolas" panose="020B0609020204030204" charset="0"/>
              </a:rPr>
              <a:t>bigint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'门店id'</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userId </a:t>
            </a:r>
            <a:r>
              <a:rPr lang="en-US" sz="1200" b="1">
                <a:solidFill>
                  <a:srgbClr val="000080"/>
                </a:solidFill>
                <a:latin typeface="Consolas" panose="020B0609020204030204" charset="0"/>
                <a:ea typeface="宋体" panose="02010600030101010101" pitchFamily="2" charset="-122"/>
                <a:cs typeface="Consolas" panose="020B0609020204030204" charset="0"/>
              </a:rPr>
              <a:t>bigint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'用户id'</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orderStatus </a:t>
            </a:r>
            <a:r>
              <a:rPr lang="en-US" sz="1200" b="1">
                <a:solidFill>
                  <a:srgbClr val="000080"/>
                </a:solidFill>
                <a:latin typeface="Consolas" panose="020B0609020204030204" charset="0"/>
                <a:ea typeface="宋体" panose="02010600030101010101" pitchFamily="2" charset="-122"/>
                <a:cs typeface="Consolas" panose="020B0609020204030204" charset="0"/>
              </a:rPr>
              <a:t>tinyint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'订单状态 -3:用户拒收 -2:未付款的订单 -1：用户取消 0:待发货 1:配送中 2:用户确认收货'</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goodsMoney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'商品金额'</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deliverMoney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'运费'</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totalMoney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'订单金额（包括运费）'</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realTotalMoney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'实际订单金额（折扣后金额）'</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payType </a:t>
            </a:r>
            <a:r>
              <a:rPr lang="en-US" sz="1200" b="1">
                <a:solidFill>
                  <a:srgbClr val="000080"/>
                </a:solidFill>
                <a:latin typeface="Consolas" panose="020B0609020204030204" charset="0"/>
                <a:ea typeface="宋体" panose="02010600030101010101" pitchFamily="2" charset="-122"/>
                <a:cs typeface="Consolas" panose="020B0609020204030204" charset="0"/>
              </a:rPr>
              <a:t>tinyint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'支付方式,0:未知;1:支付宝，2：微信;3、现金；4、其他'</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isPay </a:t>
            </a:r>
            <a:r>
              <a:rPr lang="en-US" sz="1200" b="1">
                <a:solidFill>
                  <a:srgbClr val="000080"/>
                </a:solidFill>
                <a:latin typeface="Consolas" panose="020B0609020204030204" charset="0"/>
                <a:ea typeface="宋体" panose="02010600030101010101" pitchFamily="2" charset="-122"/>
                <a:cs typeface="Consolas" panose="020B0609020204030204" charset="0"/>
              </a:rPr>
              <a:t>tinyint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'是否支付 0:未支付 1:已支付'</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userName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'收件人姓名'</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userAddress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'收件人地址'</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userPhone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'收件人电话'</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createTime </a:t>
            </a:r>
            <a:r>
              <a:rPr lang="en-US" sz="1200" b="1">
                <a:solidFill>
                  <a:srgbClr val="000080"/>
                </a:solidFill>
                <a:latin typeface="Consolas" panose="020B0609020204030204" charset="0"/>
                <a:ea typeface="宋体" panose="02010600030101010101" pitchFamily="2" charset="-122"/>
                <a:cs typeface="Consolas" panose="020B0609020204030204" charset="0"/>
              </a:rPr>
              <a:t>timestamp</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'下单时间'</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payTime </a:t>
            </a:r>
            <a:r>
              <a:rPr lang="en-US" sz="1200" b="1">
                <a:solidFill>
                  <a:srgbClr val="000080"/>
                </a:solidFill>
                <a:latin typeface="Consolas" panose="020B0609020204030204" charset="0"/>
                <a:ea typeface="宋体" panose="02010600030101010101" pitchFamily="2" charset="-122"/>
                <a:cs typeface="Consolas" panose="020B0609020204030204" charset="0"/>
              </a:rPr>
              <a:t>timestamp</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'支付时间'</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a:solidFill>
                  <a:srgbClr val="000000"/>
                </a:solidFill>
                <a:latin typeface="Consolas" panose="020B0609020204030204" charset="0"/>
                <a:cs typeface="Consolas" panose="020B0609020204030204" charset="0"/>
                <a:sym typeface="+mn-ea"/>
              </a:rPr>
              <a:t>    </a:t>
            </a:r>
            <a:r>
              <a:rPr lang="en-US" sz="1200" b="0">
                <a:solidFill>
                  <a:srgbClr val="000000"/>
                </a:solidFill>
                <a:latin typeface="Consolas" panose="020B0609020204030204" charset="0"/>
                <a:ea typeface="宋体" panose="02010600030101010101" pitchFamily="2" charset="-122"/>
                <a:cs typeface="Consolas" panose="020B0609020204030204" charset="0"/>
              </a:rPr>
              <a:t>totalPayFee </a:t>
            </a:r>
            <a:r>
              <a:rPr lang="en-US" sz="1200" b="1">
                <a:solidFill>
                  <a:srgbClr val="000080"/>
                </a:solidFill>
                <a:latin typeface="Consolas" panose="020B0609020204030204" charset="0"/>
                <a:ea typeface="宋体" panose="02010600030101010101" pitchFamily="2" charset="-122"/>
                <a:cs typeface="Consolas" panose="020B0609020204030204" charset="0"/>
              </a:rPr>
              <a:t>int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8000"/>
                </a:solidFill>
                <a:latin typeface="Consolas" panose="020B0609020204030204" charset="0"/>
                <a:ea typeface="宋体" panose="02010600030101010101" pitchFamily="2" charset="-122"/>
                <a:cs typeface="Consolas" panose="020B0609020204030204" charset="0"/>
              </a:rPr>
              <a:t>'总支付金额'</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ROW</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FORMAT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DELIMITED</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FIELDS</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TERMINATED</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BY</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0">
                <a:solidFill>
                  <a:srgbClr val="008000"/>
                </a:solidFill>
                <a:latin typeface="Consolas" panose="020B0609020204030204" charset="0"/>
                <a:ea typeface="宋体" panose="02010600030101010101" pitchFamily="2" charset="-122"/>
                <a:cs typeface="Consolas" panose="020B0609020204030204" charset="0"/>
              </a:rPr>
              <a:t>'\t'</a:t>
            </a:r>
            <a:r>
              <a:rPr lang="en-US" sz="1200" b="0">
                <a:solidFill>
                  <a:srgbClr val="FF0000"/>
                </a:solidFill>
                <a:latin typeface="Consolas" panose="020B0609020204030204" charset="0"/>
                <a:ea typeface="宋体" panose="02010600030101010101" pitchFamily="2" charset="-122"/>
                <a:cs typeface="Consolas" panose="020B0609020204030204" charset="0"/>
              </a:rPr>
              <a:t>;</a:t>
            </a:r>
            <a:endParaRPr lang="en-US" sz="12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200" b="1">
                <a:solidFill>
                  <a:srgbClr val="800000"/>
                </a:solidFill>
                <a:latin typeface="Consolas" panose="020B0609020204030204" charset="0"/>
                <a:ea typeface="宋体" panose="02010600030101010101" pitchFamily="2" charset="-122"/>
                <a:cs typeface="Consolas" panose="020B0609020204030204" charset="0"/>
              </a:rPr>
              <a:t>LOAD</a:t>
            </a:r>
            <a:r>
              <a:rPr lang="en-US" sz="1200" b="0">
                <a:solidFill>
                  <a:srgbClr val="000000"/>
                </a:solidFill>
                <a:latin typeface="Consolas" panose="020B0609020204030204" charset="0"/>
                <a:ea typeface="宋体" panose="02010600030101010101" pitchFamily="2" charset="-122"/>
                <a:cs typeface="Consolas" panose="020B0609020204030204" charset="0"/>
              </a:rPr>
              <a:t> DATA </a:t>
            </a:r>
            <a:r>
              <a:rPr lang="en-US" sz="1200" b="1">
                <a:solidFill>
                  <a:srgbClr val="800000"/>
                </a:solidFill>
                <a:latin typeface="Consolas" panose="020B0609020204030204" charset="0"/>
                <a:ea typeface="宋体" panose="02010600030101010101" pitchFamily="2" charset="-122"/>
                <a:cs typeface="Consolas" panose="020B0609020204030204" charset="0"/>
              </a:rPr>
              <a:t>LOCAL</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INPATH</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0">
                <a:solidFill>
                  <a:srgbClr val="008000"/>
                </a:solidFill>
                <a:latin typeface="Consolas" panose="020B0609020204030204" charset="0"/>
                <a:ea typeface="宋体" panose="02010600030101010101" pitchFamily="2" charset="-122"/>
                <a:cs typeface="Consolas" panose="020B0609020204030204" charset="0"/>
              </a:rPr>
              <a:t>'/home/hadoop/itheima_orders.txt'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INTO</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TABLE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a:solidFill>
                  <a:srgbClr val="000000"/>
                </a:solidFill>
                <a:latin typeface="Consolas" panose="020B0609020204030204" charset="0"/>
                <a:cs typeface="Consolas" panose="020B0609020204030204" charset="0"/>
                <a:sym typeface="+mn-ea"/>
              </a:rPr>
              <a:t>itheima.</a:t>
            </a:r>
            <a:r>
              <a:rPr lang="en-US" sz="1200" b="0">
                <a:solidFill>
                  <a:srgbClr val="000000"/>
                </a:solidFill>
                <a:latin typeface="Consolas" panose="020B0609020204030204" charset="0"/>
                <a:ea typeface="宋体" panose="02010600030101010101" pitchFamily="2" charset="-122"/>
                <a:cs typeface="Consolas" panose="020B0609020204030204" charset="0"/>
              </a:rPr>
              <a:t>orders</a:t>
            </a:r>
            <a:r>
              <a:rPr lang="en-US" sz="1200" b="0">
                <a:solidFill>
                  <a:srgbClr val="FF0000"/>
                </a:solidFill>
                <a:latin typeface="Consolas" panose="020B0609020204030204" charset="0"/>
                <a:ea typeface="宋体" panose="02010600030101010101" pitchFamily="2" charset="-122"/>
                <a:cs typeface="Consolas" panose="020B0609020204030204" charset="0"/>
              </a:rPr>
              <a:t>;</a:t>
            </a:r>
            <a:endParaRPr lang="en-US" sz="800" b="0">
              <a:latin typeface="Consolas" panose="020B0609020204030204" charset="0"/>
              <a:ea typeface="宋体" panose="02010600030101010101" pitchFamily="2" charset="-122"/>
              <a:cs typeface="Consolas" panose="020B0609020204030204" charset="0"/>
            </a:endParaRPr>
          </a:p>
          <a:p>
            <a:pPr marL="0" indent="0"/>
            <a:r>
              <a:rPr lang="en-US" sz="800" b="0">
                <a:latin typeface="Consolas" panose="020B0609020204030204" charset="0"/>
                <a:ea typeface="宋体" panose="02010600030101010101" pitchFamily="2" charset="-122"/>
                <a:cs typeface="Consolas" panose="020B0609020204030204" charset="0"/>
              </a:rPr>
              <a:t> </a:t>
            </a:r>
            <a:endParaRPr lang="en-US" altLang="en-US" sz="8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zh-CN" altLang="en-US"/>
              <a:t>这是一张订单销售表，我们基于此表，做一下简单的Hive基本查询</a:t>
            </a:r>
          </a:p>
        </p:txBody>
      </p:sp>
      <p:pic>
        <p:nvPicPr>
          <p:cNvPr id="2" name="图片 1"/>
          <p:cNvPicPr>
            <a:picLocks noChangeAspect="1"/>
          </p:cNvPicPr>
          <p:nvPr>
            <p:custDataLst>
              <p:tags r:id="rId1"/>
            </p:custDataLst>
          </p:nvPr>
        </p:nvPicPr>
        <p:blipFill>
          <a:blip r:embed="rId4"/>
          <a:stretch>
            <a:fillRect/>
          </a:stretch>
        </p:blipFill>
        <p:spPr>
          <a:xfrm>
            <a:off x="839470" y="2132965"/>
            <a:ext cx="8093710" cy="4339590"/>
          </a:xfrm>
          <a:prstGeom prst="rect">
            <a:avLst/>
          </a:prstGeom>
        </p:spPr>
      </p:pic>
      <p:sp>
        <p:nvSpPr>
          <p:cNvPr id="3" name="文本占位符 1"/>
          <p:cNvSpPr>
            <a:spLocks noGrp="1"/>
          </p:cNvSpPr>
          <p:nvPr>
            <p:custDataLst>
              <p:tags r:id="rId2"/>
            </p:custDataLst>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a:sym typeface="+mn-ea"/>
              </a:rPr>
              <a:t>基本查询</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基础创建表示意</a:t>
            </a:r>
          </a:p>
        </p:txBody>
      </p:sp>
      <p:sp>
        <p:nvSpPr>
          <p:cNvPr id="3" name="文本占位符 2"/>
          <p:cNvSpPr>
            <a:spLocks noGrp="1"/>
          </p:cNvSpPr>
          <p:nvPr>
            <p:ph type="body" sz="quarter" idx="11"/>
          </p:nvPr>
        </p:nvSpPr>
        <p:spPr/>
        <p:txBody>
          <a:bodyPr/>
          <a:lstStyle/>
          <a:p>
            <a:r>
              <a:rPr lang="zh-CN" altLang="en-US"/>
              <a:t>尽管建表语法比较复杂，目前我们暂时未接触到分区、分桶等概念。</a:t>
            </a:r>
          </a:p>
          <a:p>
            <a:r>
              <a:rPr lang="zh-CN" altLang="en-US"/>
              <a:t>所以，创建一个简答的数据库表可以有如下</a:t>
            </a:r>
            <a:r>
              <a:rPr lang="en-US" altLang="zh-CN"/>
              <a:t>SQL</a:t>
            </a:r>
            <a:r>
              <a:rPr lang="zh-CN" altLang="en-US"/>
              <a:t>：</a:t>
            </a:r>
          </a:p>
          <a:p>
            <a:endParaRPr lang="zh-CN" altLang="en-US"/>
          </a:p>
          <a:p>
            <a:pPr algn="just">
              <a:lnSpc>
                <a:spcPct val="60000"/>
              </a:lnSpc>
            </a:pPr>
            <a:r>
              <a:rPr lang="zh-CN" altLang="en-US">
                <a:solidFill>
                  <a:schemeClr val="accent6">
                    <a:lumMod val="50000"/>
                  </a:schemeClr>
                </a:solidFill>
                <a:latin typeface="Consolas" panose="020B0609020204030204" charset="0"/>
                <a:cs typeface="Consolas" panose="020B0609020204030204" charset="0"/>
              </a:rPr>
              <a:t>CREATE TABLE test(</a:t>
            </a:r>
          </a:p>
          <a:p>
            <a:pPr algn="just">
              <a:lnSpc>
                <a:spcPct val="60000"/>
              </a:lnSpc>
            </a:pPr>
            <a:r>
              <a:rPr lang="zh-CN" altLang="en-US">
                <a:solidFill>
                  <a:schemeClr val="accent6">
                    <a:lumMod val="50000"/>
                  </a:schemeClr>
                </a:solidFill>
                <a:latin typeface="Consolas" panose="020B0609020204030204" charset="0"/>
                <a:cs typeface="Consolas" panose="020B0609020204030204" charset="0"/>
              </a:rPr>
              <a:t>	id INT,</a:t>
            </a:r>
          </a:p>
          <a:p>
            <a:pPr algn="just">
              <a:lnSpc>
                <a:spcPct val="60000"/>
              </a:lnSpc>
            </a:pPr>
            <a:r>
              <a:rPr lang="zh-CN" altLang="en-US">
                <a:solidFill>
                  <a:schemeClr val="accent6">
                    <a:lumMod val="50000"/>
                  </a:schemeClr>
                </a:solidFill>
                <a:latin typeface="Consolas" panose="020B0609020204030204" charset="0"/>
                <a:cs typeface="Consolas" panose="020B0609020204030204" charset="0"/>
              </a:rPr>
              <a:t>    name STRING,</a:t>
            </a:r>
          </a:p>
          <a:p>
            <a:pPr algn="just">
              <a:lnSpc>
                <a:spcPct val="60000"/>
              </a:lnSpc>
            </a:pPr>
            <a:r>
              <a:rPr lang="zh-CN" altLang="en-US">
                <a:solidFill>
                  <a:schemeClr val="accent6">
                    <a:lumMod val="50000"/>
                  </a:schemeClr>
                </a:solidFill>
                <a:latin typeface="Consolas" panose="020B0609020204030204" charset="0"/>
                <a:cs typeface="Consolas" panose="020B0609020204030204" charset="0"/>
              </a:rPr>
              <a:t>    gender STRING</a:t>
            </a:r>
          </a:p>
          <a:p>
            <a:pPr algn="just">
              <a:lnSpc>
                <a:spcPct val="60000"/>
              </a:lnSpc>
            </a:pPr>
            <a:r>
              <a:rPr lang="zh-CN" altLang="en-US">
                <a:solidFill>
                  <a:schemeClr val="accent6">
                    <a:lumMod val="50000"/>
                  </a:schemeClr>
                </a:solidFill>
                <a:latin typeface="Consolas" panose="020B0609020204030204" charset="0"/>
                <a:cs typeface="Consolas" panose="020B0609020204030204" charset="0"/>
              </a:rPr>
              <a:t>);</a:t>
            </a:r>
          </a:p>
        </p:txBody>
      </p:sp>
      <p:pic>
        <p:nvPicPr>
          <p:cNvPr id="7" name="图片 6" descr="播仔素材库【1】0001"/>
          <p:cNvPicPr>
            <a:picLocks noChangeAspect="1"/>
          </p:cNvPicPr>
          <p:nvPr>
            <p:custDataLst>
              <p:tags r:id="rId1"/>
            </p:custDataLst>
          </p:nvPr>
        </p:nvPicPr>
        <p:blipFill>
          <a:blip r:embed="rId3"/>
          <a:stretch>
            <a:fillRect/>
          </a:stretch>
        </p:blipFill>
        <p:spPr>
          <a:xfrm>
            <a:off x="10171430" y="4293235"/>
            <a:ext cx="2383790" cy="238379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基本查询</a:t>
            </a:r>
          </a:p>
        </p:txBody>
      </p:sp>
      <p:sp>
        <p:nvSpPr>
          <p:cNvPr id="4" name="文本占位符 3"/>
          <p:cNvSpPr>
            <a:spLocks noGrp="1"/>
          </p:cNvSpPr>
          <p:nvPr>
            <p:ph type="body" sz="quarter" idx="11"/>
          </p:nvPr>
        </p:nvSpPr>
        <p:spPr/>
        <p:txBody>
          <a:bodyPr/>
          <a:lstStyle/>
          <a:p>
            <a:r>
              <a:rPr lang="zh-CN" altLang="en-US"/>
              <a:t>准备数据：用户表</a:t>
            </a:r>
          </a:p>
        </p:txBody>
      </p:sp>
      <p:sp>
        <p:nvSpPr>
          <p:cNvPr id="100" name="文本框 99"/>
          <p:cNvSpPr txBox="1"/>
          <p:nvPr/>
        </p:nvSpPr>
        <p:spPr>
          <a:xfrm>
            <a:off x="767080" y="2060575"/>
            <a:ext cx="7051675" cy="4629150"/>
          </a:xfrm>
          <a:prstGeom prst="rect">
            <a:avLst/>
          </a:prstGeom>
          <a:noFill/>
          <a:ln w="9525">
            <a:noFill/>
          </a:ln>
        </p:spPr>
        <p:txBody>
          <a:bodyPr wrap="square">
            <a:noAutofit/>
          </a:bodyPr>
          <a:lstStyle/>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itheima.users (</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    userId </a:t>
            </a:r>
            <a:r>
              <a:rPr lang="en-US" sz="1400" b="1">
                <a:solidFill>
                  <a:srgbClr val="000080"/>
                </a:solidFill>
                <a:latin typeface="Consolas" panose="020B0609020204030204" charset="0"/>
                <a:ea typeface="宋体" panose="02010600030101010101" pitchFamily="2" charset="-122"/>
                <a:cs typeface="Consolas" panose="020B0609020204030204" charset="0"/>
              </a:rPr>
              <a:t>int</a:t>
            </a:r>
            <a:r>
              <a:rPr lang="en-US" sz="14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loginName string,</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loginSecret </a:t>
            </a:r>
            <a:r>
              <a:rPr lang="en-US" sz="1400" b="1">
                <a:solidFill>
                  <a:srgbClr val="000080"/>
                </a:solidFill>
                <a:latin typeface="Consolas" panose="020B0609020204030204" charset="0"/>
                <a:ea typeface="宋体" panose="02010600030101010101" pitchFamily="2" charset="-122"/>
                <a:cs typeface="Consolas" panose="020B0609020204030204" charset="0"/>
              </a:rPr>
              <a:t>int</a:t>
            </a:r>
            <a:r>
              <a:rPr lang="en-US" sz="14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loginPwd string,</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userSex </a:t>
            </a:r>
            <a:r>
              <a:rPr lang="en-US" sz="1400" b="1">
                <a:solidFill>
                  <a:srgbClr val="000080"/>
                </a:solidFill>
                <a:latin typeface="Consolas" panose="020B0609020204030204" charset="0"/>
                <a:ea typeface="宋体" panose="02010600030101010101" pitchFamily="2" charset="-122"/>
                <a:cs typeface="Consolas" panose="020B0609020204030204" charset="0"/>
              </a:rPr>
              <a:t>tinyint</a:t>
            </a:r>
            <a:r>
              <a:rPr lang="en-US" sz="14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userName string,</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trueName string,</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brithday </a:t>
            </a:r>
            <a:r>
              <a:rPr lang="en-US" sz="1400" b="1">
                <a:solidFill>
                  <a:srgbClr val="000080"/>
                </a:solidFill>
                <a:latin typeface="Consolas" panose="020B0609020204030204" charset="0"/>
                <a:ea typeface="宋体" panose="02010600030101010101" pitchFamily="2" charset="-122"/>
                <a:cs typeface="Consolas" panose="020B0609020204030204" charset="0"/>
              </a:rPr>
              <a:t>date</a:t>
            </a:r>
            <a:r>
              <a:rPr lang="en-US" sz="14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userPhoto string,</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userQQ string,</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userPhone string,</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userScore </a:t>
            </a:r>
            <a:r>
              <a:rPr lang="en-US" sz="1400" b="1">
                <a:solidFill>
                  <a:srgbClr val="000080"/>
                </a:solidFill>
                <a:latin typeface="Consolas" panose="020B0609020204030204" charset="0"/>
                <a:ea typeface="宋体" panose="02010600030101010101" pitchFamily="2" charset="-122"/>
                <a:cs typeface="Consolas" panose="020B0609020204030204" charset="0"/>
              </a:rPr>
              <a:t>int</a:t>
            </a:r>
            <a:r>
              <a:rPr lang="en-US" sz="14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userTotalScore </a:t>
            </a:r>
            <a:r>
              <a:rPr lang="en-US" sz="1400" b="1">
                <a:solidFill>
                  <a:srgbClr val="000080"/>
                </a:solidFill>
                <a:latin typeface="Consolas" panose="020B0609020204030204" charset="0"/>
                <a:ea typeface="宋体" panose="02010600030101010101" pitchFamily="2" charset="-122"/>
                <a:cs typeface="Consolas" panose="020B0609020204030204" charset="0"/>
              </a:rPr>
              <a:t>int</a:t>
            </a:r>
            <a:r>
              <a:rPr lang="en-US" sz="14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userFrom </a:t>
            </a:r>
            <a:r>
              <a:rPr lang="en-US" sz="1400" b="1">
                <a:solidFill>
                  <a:srgbClr val="000080"/>
                </a:solidFill>
                <a:latin typeface="Consolas" panose="020B0609020204030204" charset="0"/>
                <a:ea typeface="宋体" panose="02010600030101010101" pitchFamily="2" charset="-122"/>
                <a:cs typeface="Consolas" panose="020B0609020204030204" charset="0"/>
              </a:rPr>
              <a:t>tinyint</a:t>
            </a:r>
            <a:r>
              <a:rPr lang="en-US" sz="14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userMoney </a:t>
            </a:r>
            <a:r>
              <a:rPr lang="en-US" sz="1400" b="1">
                <a:solidFill>
                  <a:srgbClr val="000080"/>
                </a:solidFill>
                <a:latin typeface="Consolas" panose="020B0609020204030204" charset="0"/>
                <a:ea typeface="宋体" panose="02010600030101010101" pitchFamily="2" charset="-122"/>
                <a:cs typeface="Consolas" panose="020B0609020204030204" charset="0"/>
              </a:rPr>
              <a:t>double</a:t>
            </a:r>
            <a:r>
              <a:rPr lang="en-US" sz="14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lockMoney </a:t>
            </a:r>
            <a:r>
              <a:rPr lang="en-US" sz="1400" b="1">
                <a:solidFill>
                  <a:srgbClr val="000080"/>
                </a:solidFill>
                <a:latin typeface="Consolas" panose="020B0609020204030204" charset="0"/>
                <a:ea typeface="宋体" panose="02010600030101010101" pitchFamily="2" charset="-122"/>
                <a:cs typeface="Consolas" panose="020B0609020204030204" charset="0"/>
              </a:rPr>
              <a:t>double</a:t>
            </a:r>
            <a:r>
              <a:rPr lang="en-US" sz="14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createTime </a:t>
            </a:r>
            <a:r>
              <a:rPr lang="en-US" sz="1400" b="1">
                <a:solidFill>
                  <a:srgbClr val="000080"/>
                </a:solidFill>
                <a:latin typeface="Consolas" panose="020B0609020204030204" charset="0"/>
                <a:ea typeface="宋体" panose="02010600030101010101" pitchFamily="2" charset="-122"/>
                <a:cs typeface="Consolas" panose="020B0609020204030204" charset="0"/>
              </a:rPr>
              <a:t>timestamp</a:t>
            </a:r>
            <a:r>
              <a:rPr lang="en-US" sz="14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payPwd string,</a:t>
            </a:r>
          </a:p>
          <a:p>
            <a:pPr marL="0" indent="0"/>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rechargeMoney </a:t>
            </a:r>
            <a:r>
              <a:rPr lang="en-US" sz="1400" b="1">
                <a:solidFill>
                  <a:srgbClr val="000080"/>
                </a:solidFill>
                <a:latin typeface="Consolas" panose="020B0609020204030204" charset="0"/>
                <a:ea typeface="宋体" panose="02010600030101010101" pitchFamily="2" charset="-122"/>
                <a:cs typeface="Consolas" panose="020B0609020204030204" charset="0"/>
              </a:rPr>
              <a:t>double</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ROW</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000080"/>
                </a:solidFill>
                <a:latin typeface="Consolas" panose="020B0609020204030204" charset="0"/>
                <a:ea typeface="宋体" panose="02010600030101010101" pitchFamily="2" charset="-122"/>
                <a:cs typeface="Consolas" panose="020B0609020204030204" charset="0"/>
              </a:rPr>
              <a:t>FORMAT</a:t>
            </a:r>
            <a:r>
              <a:rPr lang="en-US" sz="1400" b="0">
                <a:solidFill>
                  <a:srgbClr val="000000"/>
                </a:solidFill>
                <a:latin typeface="Consolas" panose="020B0609020204030204" charset="0"/>
                <a:ea typeface="宋体" panose="02010600030101010101" pitchFamily="2" charset="-122"/>
                <a:cs typeface="Consolas" panose="020B0609020204030204" charset="0"/>
              </a:rPr>
              <a:t> DELIMITED FIELDS </a:t>
            </a:r>
            <a:r>
              <a:rPr lang="en-US" sz="1400" b="1">
                <a:solidFill>
                  <a:srgbClr val="800000"/>
                </a:solidFill>
                <a:latin typeface="Consolas" panose="020B0609020204030204" charset="0"/>
                <a:ea typeface="宋体" panose="02010600030101010101" pitchFamily="2" charset="-122"/>
                <a:cs typeface="Consolas" panose="020B0609020204030204" charset="0"/>
              </a:rPr>
              <a:t>TERMINATED</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0">
                <a:solidFill>
                  <a:srgbClr val="008000"/>
                </a:solidFill>
                <a:latin typeface="Consolas" panose="020B0609020204030204" charset="0"/>
                <a:ea typeface="宋体" panose="02010600030101010101" pitchFamily="2" charset="-122"/>
                <a:cs typeface="Consolas" panose="020B0609020204030204" charset="0"/>
              </a:rPr>
              <a:t>'\t'</a:t>
            </a:r>
            <a:r>
              <a:rPr lang="en-US" sz="1400" b="0">
                <a:solidFill>
                  <a:srgbClr val="FF0000"/>
                </a:solidFill>
                <a:latin typeface="Consolas" panose="020B0609020204030204" charset="0"/>
                <a:ea typeface="宋体" panose="02010600030101010101" pitchFamily="2" charset="-122"/>
                <a:cs typeface="Consolas" panose="020B0609020204030204" charset="0"/>
              </a:rPr>
              <a:t>;</a:t>
            </a:r>
            <a:endParaRPr lang="en-US" sz="1400" b="0">
              <a:latin typeface="Consolas" panose="020B0609020204030204" charset="0"/>
              <a:ea typeface="宋体" panose="02010600030101010101" pitchFamily="2" charset="-122"/>
              <a:cs typeface="Consolas" panose="020B0609020204030204" charset="0"/>
            </a:endParaRPr>
          </a:p>
          <a:p>
            <a:pPr marL="0" indent="0"/>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
        <p:nvSpPr>
          <p:cNvPr id="6" name="文本框 5"/>
          <p:cNvSpPr txBox="1"/>
          <p:nvPr/>
        </p:nvSpPr>
        <p:spPr>
          <a:xfrm>
            <a:off x="5159375" y="3898582"/>
            <a:ext cx="5080000" cy="737235"/>
          </a:xfrm>
          <a:prstGeom prst="rect">
            <a:avLst/>
          </a:prstGeom>
          <a:noFill/>
          <a:ln w="9525">
            <a:noFill/>
          </a:ln>
        </p:spPr>
        <p:txBody>
          <a:bodyPr>
            <a:spAutoFit/>
          </a:bodyPr>
          <a:lstStyle/>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LOAD</a:t>
            </a:r>
            <a:r>
              <a:rPr lang="en-US" sz="1400" b="0">
                <a:solidFill>
                  <a:srgbClr val="000000"/>
                </a:solidFill>
                <a:latin typeface="Consolas" panose="020B0609020204030204" charset="0"/>
                <a:ea typeface="宋体" panose="02010600030101010101" pitchFamily="2" charset="-122"/>
                <a:cs typeface="Consolas" panose="020B0609020204030204" charset="0"/>
              </a:rPr>
              <a:t> DATA </a:t>
            </a:r>
            <a:r>
              <a:rPr lang="en-US" sz="1400" b="1">
                <a:solidFill>
                  <a:srgbClr val="800000"/>
                </a:solidFill>
                <a:latin typeface="Consolas" panose="020B0609020204030204" charset="0"/>
                <a:ea typeface="宋体" panose="02010600030101010101" pitchFamily="2" charset="-122"/>
                <a:cs typeface="Consolas" panose="020B0609020204030204" charset="0"/>
              </a:rPr>
              <a:t>LOCAL</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INPATH</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0">
                <a:solidFill>
                  <a:srgbClr val="008000"/>
                </a:solidFill>
                <a:latin typeface="Consolas" panose="020B0609020204030204" charset="0"/>
                <a:ea typeface="宋体" panose="02010600030101010101" pitchFamily="2" charset="-122"/>
                <a:cs typeface="Consolas" panose="020B0609020204030204" charset="0"/>
              </a:rPr>
              <a:t>'/home/hadoop/itheima_users.txt'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INTO</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itheima.users</a:t>
            </a:r>
            <a:r>
              <a:rPr lang="en-US" sz="14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ym typeface="+mn-ea"/>
              </a:rPr>
              <a:t>SELECT </a:t>
            </a:r>
            <a:r>
              <a:rPr>
                <a:sym typeface="+mn-ea"/>
              </a:rPr>
              <a:t>基本查询</a:t>
            </a:r>
          </a:p>
        </p:txBody>
      </p:sp>
      <p:sp>
        <p:nvSpPr>
          <p:cNvPr id="3" name="文本占位符 2"/>
          <p:cNvSpPr>
            <a:spLocks noGrp="1"/>
          </p:cNvSpPr>
          <p:nvPr>
            <p:ph type="body" sz="quarter" idx="11"/>
          </p:nvPr>
        </p:nvSpPr>
        <p:spPr/>
        <p:txBody>
          <a:bodyPr/>
          <a:lstStyle/>
          <a:p>
            <a:pPr marL="285750" indent="-285750">
              <a:lnSpc>
                <a:spcPct val="110000"/>
              </a:lnSpc>
              <a:buFont typeface="Arial" panose="020B0604020202020204" pitchFamily="34" charset="0"/>
              <a:buChar char="•"/>
            </a:pPr>
            <a:r>
              <a:rPr lang="zh-CN" altLang="en-US"/>
              <a:t>查询所有</a:t>
            </a:r>
          </a:p>
          <a:p>
            <a:pPr marL="285750" indent="-285750">
              <a:lnSpc>
                <a:spcPct val="110000"/>
              </a:lnSpc>
              <a:buFont typeface="Arial" panose="020B0604020202020204" pitchFamily="34" charset="0"/>
              <a:buChar char="•"/>
            </a:pPr>
            <a:endParaRPr lang="zh-CN" altLang="en-US"/>
          </a:p>
          <a:p>
            <a:pPr marL="285750" indent="-285750">
              <a:lnSpc>
                <a:spcPct val="110000"/>
              </a:lnSpc>
              <a:buFont typeface="Arial" panose="020B0604020202020204" pitchFamily="34" charset="0"/>
              <a:buChar char="•"/>
            </a:pPr>
            <a:r>
              <a:rPr lang="zh-CN" altLang="en-US"/>
              <a:t>查询单列</a:t>
            </a:r>
          </a:p>
          <a:p>
            <a:pPr marL="285750" indent="-285750">
              <a:lnSpc>
                <a:spcPct val="110000"/>
              </a:lnSpc>
              <a:buFont typeface="Arial" panose="020B0604020202020204" pitchFamily="34" charset="0"/>
              <a:buChar char="•"/>
            </a:pPr>
            <a:endParaRPr lang="zh-CN" altLang="en-US"/>
          </a:p>
          <a:p>
            <a:pPr marL="285750" indent="-285750">
              <a:lnSpc>
                <a:spcPct val="110000"/>
              </a:lnSpc>
              <a:buFont typeface="Arial" panose="020B0604020202020204" pitchFamily="34" charset="0"/>
              <a:buChar char="•"/>
            </a:pPr>
            <a:r>
              <a:rPr lang="zh-CN" altLang="en-US"/>
              <a:t>查询数据量</a:t>
            </a:r>
          </a:p>
          <a:p>
            <a:pPr marL="285750" indent="-285750">
              <a:lnSpc>
                <a:spcPct val="110000"/>
              </a:lnSpc>
              <a:buFont typeface="Arial" panose="020B0604020202020204" pitchFamily="34" charset="0"/>
              <a:buChar char="•"/>
            </a:pPr>
            <a:endParaRPr lang="zh-CN" altLang="en-US"/>
          </a:p>
          <a:p>
            <a:pPr marL="285750" indent="-285750">
              <a:lnSpc>
                <a:spcPct val="110000"/>
              </a:lnSpc>
              <a:buFont typeface="Arial" panose="020B0604020202020204" pitchFamily="34" charset="0"/>
              <a:buChar char="•"/>
            </a:pPr>
            <a:r>
              <a:rPr lang="zh-CN" altLang="en-US"/>
              <a:t>过滤广东省订单</a:t>
            </a:r>
          </a:p>
          <a:p>
            <a:pPr marL="285750" indent="-285750">
              <a:lnSpc>
                <a:spcPct val="110000"/>
              </a:lnSpc>
              <a:buFont typeface="Arial" panose="020B0604020202020204" pitchFamily="34" charset="0"/>
              <a:buChar char="•"/>
            </a:pPr>
            <a:endParaRPr lang="zh-CN" altLang="en-US"/>
          </a:p>
          <a:p>
            <a:pPr marL="285750" indent="-285750">
              <a:lnSpc>
                <a:spcPct val="110000"/>
              </a:lnSpc>
              <a:buFont typeface="Arial" panose="020B0604020202020204" pitchFamily="34" charset="0"/>
              <a:buChar char="•"/>
            </a:pPr>
            <a:r>
              <a:rPr lang="zh-CN" altLang="en-US"/>
              <a:t>找出广东省单笔营业额最大的订单</a:t>
            </a:r>
          </a:p>
          <a:p>
            <a:pPr>
              <a:lnSpc>
                <a:spcPct val="110000"/>
              </a:lnSpc>
              <a:buFont typeface="Arial" panose="020B0604020202020204" pitchFamily="34" charset="0"/>
            </a:pPr>
            <a:endParaRPr lang="zh-CN" altLang="en-US"/>
          </a:p>
          <a:p>
            <a:pPr>
              <a:lnSpc>
                <a:spcPct val="110000"/>
              </a:lnSpc>
              <a:buFont typeface="Arial" panose="020B0604020202020204" pitchFamily="34" charset="0"/>
            </a:pPr>
            <a:endParaRPr lang="zh-CN" altLang="en-US"/>
          </a:p>
          <a:p>
            <a:pPr>
              <a:buFont typeface="Arial" panose="020B0604020202020204" pitchFamily="34" charset="0"/>
            </a:pPr>
            <a:endParaRPr lang="zh-CN" altLang="en-US"/>
          </a:p>
        </p:txBody>
      </p:sp>
      <p:sp>
        <p:nvSpPr>
          <p:cNvPr id="100" name="文本框 99"/>
          <p:cNvSpPr txBox="1"/>
          <p:nvPr/>
        </p:nvSpPr>
        <p:spPr>
          <a:xfrm>
            <a:off x="839470" y="2060575"/>
            <a:ext cx="8800465" cy="421005"/>
          </a:xfrm>
          <a:prstGeom prst="rect">
            <a:avLst/>
          </a:prstGeom>
          <a:noFill/>
          <a:ln w="9525">
            <a:noFill/>
          </a:ln>
        </p:spPr>
        <p:txBody>
          <a:bodyPr wrap="square">
            <a:noAutofit/>
          </a:bodyPr>
          <a:lstStyle/>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solidFill>
                <a:srgbClr val="FF0000"/>
              </a:solidFill>
              <a:latin typeface="Consolas" panose="020B0609020204030204" charset="0"/>
              <a:ea typeface="宋体" panose="02010600030101010101" pitchFamily="2" charset="-122"/>
              <a:cs typeface="Consolas" panose="020B0609020204030204" charset="0"/>
            </a:endParaRPr>
          </a:p>
        </p:txBody>
      </p:sp>
      <p:sp>
        <p:nvSpPr>
          <p:cNvPr id="5" name="文本框 4"/>
          <p:cNvSpPr txBox="1"/>
          <p:nvPr/>
        </p:nvSpPr>
        <p:spPr>
          <a:xfrm>
            <a:off x="839470" y="2853055"/>
            <a:ext cx="9516110" cy="337185"/>
          </a:xfrm>
          <a:prstGeom prst="rect">
            <a:avLst/>
          </a:prstGeom>
          <a:noFill/>
          <a:ln w="9525">
            <a:noFill/>
          </a:ln>
        </p:spPr>
        <p:txBody>
          <a:bodyPr wrap="square">
            <a:spAutoFit/>
          </a:bodyPr>
          <a:lstStyle/>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orderid, totalmoney, username, useraddress, paytime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6" name="文本框 5"/>
          <p:cNvSpPr txBox="1"/>
          <p:nvPr>
            <p:custDataLst>
              <p:tags r:id="rId1"/>
            </p:custDataLst>
          </p:nvPr>
        </p:nvSpPr>
        <p:spPr>
          <a:xfrm>
            <a:off x="839470" y="3608705"/>
            <a:ext cx="9516110" cy="337185"/>
          </a:xfrm>
          <a:prstGeom prst="rect">
            <a:avLst/>
          </a:prstGeom>
          <a:noFill/>
          <a:ln w="9525">
            <a:noFill/>
          </a:ln>
        </p:spPr>
        <p:txBody>
          <a:bodyPr wrap="square">
            <a:spAutoFit/>
          </a:bodyPr>
          <a:lstStyle/>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COUNT(*)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8" name="文本框 7"/>
          <p:cNvSpPr txBox="1"/>
          <p:nvPr/>
        </p:nvSpPr>
        <p:spPr>
          <a:xfrm>
            <a:off x="839470" y="4437380"/>
            <a:ext cx="8801100" cy="337185"/>
          </a:xfrm>
          <a:prstGeom prst="rect">
            <a:avLst/>
          </a:prstGeom>
          <a:noFill/>
          <a:ln w="9525">
            <a:noFill/>
          </a:ln>
        </p:spPr>
        <p:txBody>
          <a:bodyPr wrap="square">
            <a:spAutoFit/>
          </a:bodyPr>
          <a:lstStyle/>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WHERE</a:t>
            </a:r>
            <a:r>
              <a:rPr lang="en-US" sz="1600" b="0">
                <a:solidFill>
                  <a:srgbClr val="000000"/>
                </a:solidFill>
                <a:latin typeface="Consolas" panose="020B0609020204030204" charset="0"/>
                <a:ea typeface="宋体" panose="02010600030101010101" pitchFamily="2" charset="-122"/>
                <a:cs typeface="Consolas" panose="020B0609020204030204" charset="0"/>
              </a:rPr>
              <a:t> useraddress </a:t>
            </a:r>
            <a:r>
              <a:rPr lang="en-US" sz="1600" b="1">
                <a:solidFill>
                  <a:srgbClr val="800000"/>
                </a:solidFill>
                <a:latin typeface="Consolas" panose="020B0609020204030204" charset="0"/>
                <a:ea typeface="宋体" panose="02010600030101010101" pitchFamily="2" charset="-122"/>
                <a:cs typeface="Consolas" panose="020B0609020204030204" charset="0"/>
              </a:rPr>
              <a:t>LIKE</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zh-CN" sz="1600" b="0">
                <a:solidFill>
                  <a:srgbClr val="008000"/>
                </a:solidFill>
                <a:latin typeface="Consolas" panose="020B0609020204030204" charset="0"/>
                <a:ea typeface="宋体" panose="02010600030101010101" pitchFamily="2" charset="-122"/>
                <a:cs typeface="Consolas" panose="020B0609020204030204" charset="0"/>
              </a:rPr>
              <a:t>'%广东%'</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9" name="文本框 8"/>
          <p:cNvSpPr txBox="1"/>
          <p:nvPr/>
        </p:nvSpPr>
        <p:spPr>
          <a:xfrm>
            <a:off x="840105" y="5266055"/>
            <a:ext cx="8800465" cy="583565"/>
          </a:xfrm>
          <a:prstGeom prst="rect">
            <a:avLst/>
          </a:prstGeom>
          <a:noFill/>
          <a:ln w="9525">
            <a:noFill/>
          </a:ln>
        </p:spPr>
        <p:txBody>
          <a:bodyPr wrap="square">
            <a:spAutoFit/>
          </a:bodyPr>
          <a:lstStyle/>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WHERE</a:t>
            </a:r>
            <a:r>
              <a:rPr lang="en-US" sz="1600" b="0">
                <a:solidFill>
                  <a:srgbClr val="000000"/>
                </a:solidFill>
                <a:latin typeface="Consolas" panose="020B0609020204030204" charset="0"/>
                <a:ea typeface="宋体" panose="02010600030101010101" pitchFamily="2" charset="-122"/>
                <a:cs typeface="Consolas" panose="020B0609020204030204" charset="0"/>
              </a:rPr>
              <a:t> useraddress </a:t>
            </a:r>
            <a:r>
              <a:rPr lang="en-US" sz="1600" b="1">
                <a:solidFill>
                  <a:srgbClr val="800000"/>
                </a:solidFill>
                <a:latin typeface="Consolas" panose="020B0609020204030204" charset="0"/>
                <a:ea typeface="宋体" panose="02010600030101010101" pitchFamily="2" charset="-122"/>
                <a:cs typeface="Consolas" panose="020B0609020204030204" charset="0"/>
              </a:rPr>
              <a:t>like</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zh-CN" sz="1600" b="0">
                <a:solidFill>
                  <a:srgbClr val="008000"/>
                </a:solidFill>
                <a:latin typeface="Consolas" panose="020B0609020204030204" charset="0"/>
                <a:ea typeface="宋体" panose="02010600030101010101" pitchFamily="2" charset="-122"/>
                <a:cs typeface="Consolas" panose="020B0609020204030204" charset="0"/>
              </a:rPr>
              <a:t>'%广东%'</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ORDER</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BY</a:t>
            </a:r>
            <a:r>
              <a:rPr lang="en-US" sz="1600" b="0">
                <a:solidFill>
                  <a:srgbClr val="000000"/>
                </a:solidFill>
                <a:latin typeface="Consolas" panose="020B0609020204030204" charset="0"/>
                <a:ea typeface="宋体" panose="02010600030101010101" pitchFamily="2" charset="-122"/>
                <a:cs typeface="Consolas" panose="020B0609020204030204" charset="0"/>
              </a:rPr>
              <a:t> totalmoney </a:t>
            </a:r>
            <a:r>
              <a:rPr lang="en-US" sz="1600" b="1">
                <a:solidFill>
                  <a:srgbClr val="800000"/>
                </a:solidFill>
                <a:latin typeface="Consolas" panose="020B0609020204030204" charset="0"/>
                <a:ea typeface="宋体" panose="02010600030101010101" pitchFamily="2" charset="-122"/>
                <a:cs typeface="Consolas" panose="020B0609020204030204" charset="0"/>
              </a:rPr>
              <a:t>DESC</a:t>
            </a:r>
            <a:r>
              <a:rPr lang="en-US" sz="1600" b="0">
                <a:solidFill>
                  <a:srgbClr val="000000"/>
                </a:solidFill>
                <a:latin typeface="Consolas" panose="020B0609020204030204" charset="0"/>
                <a:ea typeface="宋体" panose="02010600030101010101" pitchFamily="2" charset="-122"/>
                <a:cs typeface="Consolas" panose="020B0609020204030204" charset="0"/>
              </a:rPr>
              <a:t> LIMIT </a:t>
            </a:r>
            <a:r>
              <a:rPr lang="en-US" sz="1600" b="0">
                <a:solidFill>
                  <a:srgbClr val="0000FF"/>
                </a:solidFill>
                <a:latin typeface="Consolas" panose="020B0609020204030204" charset="0"/>
                <a:ea typeface="宋体" panose="02010600030101010101" pitchFamily="2" charset="-122"/>
                <a:cs typeface="Consolas" panose="020B0609020204030204" charset="0"/>
              </a:rPr>
              <a:t>1</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分组、聚合</a:t>
            </a:r>
          </a:p>
        </p:txBody>
      </p:sp>
      <p:sp>
        <p:nvSpPr>
          <p:cNvPr id="3" name="文本占位符 2"/>
          <p:cNvSpPr>
            <a:spLocks noGrp="1"/>
          </p:cNvSpPr>
          <p:nvPr>
            <p:ph type="body" sz="quarter" idx="11"/>
          </p:nvPr>
        </p:nvSpPr>
        <p:spPr/>
        <p:txBody>
          <a:bodyPr/>
          <a:lstStyle/>
          <a:p>
            <a:pPr marL="285750" indent="-285750">
              <a:lnSpc>
                <a:spcPct val="110000"/>
              </a:lnSpc>
              <a:buFont typeface="Arial" panose="020B0604020202020204" pitchFamily="34" charset="0"/>
              <a:buChar char="•"/>
            </a:pPr>
            <a:r>
              <a:rPr lang="zh-CN" altLang="en-US"/>
              <a:t>统计未支付、已支付各自的人数</a:t>
            </a:r>
          </a:p>
          <a:p>
            <a:pPr marL="285750" indent="-285750">
              <a:lnSpc>
                <a:spcPct val="110000"/>
              </a:lnSpc>
              <a:buFont typeface="Arial" panose="020B0604020202020204" pitchFamily="34" charset="0"/>
              <a:buChar char="•"/>
            </a:pPr>
            <a:endParaRPr lang="zh-CN" altLang="en-US"/>
          </a:p>
          <a:p>
            <a:pPr marL="285750" indent="-285750">
              <a:lnSpc>
                <a:spcPct val="110000"/>
              </a:lnSpc>
              <a:buFont typeface="Arial" panose="020B0604020202020204" pitchFamily="34" charset="0"/>
              <a:buChar char="•"/>
            </a:pPr>
            <a:r>
              <a:rPr lang="zh-CN" altLang="en-US"/>
              <a:t>在已付款订单中，统计每个用户最高的一笔</a:t>
            </a:r>
            <a:r>
              <a:rPr lang="zh-CN" altLang="en-US">
                <a:sym typeface="+mn-ea"/>
              </a:rPr>
              <a:t>消费金额</a:t>
            </a:r>
          </a:p>
          <a:p>
            <a:pPr marL="285750" indent="-285750">
              <a:lnSpc>
                <a:spcPct val="110000"/>
              </a:lnSpc>
              <a:buFont typeface="Arial" panose="020B0604020202020204" pitchFamily="34" charset="0"/>
              <a:buChar char="•"/>
            </a:pPr>
            <a:endParaRPr lang="zh-CN" altLang="en-US">
              <a:sym typeface="+mn-ea"/>
            </a:endParaRPr>
          </a:p>
          <a:p>
            <a:pPr marL="285750" indent="-285750">
              <a:lnSpc>
                <a:spcPct val="110000"/>
              </a:lnSpc>
              <a:buFont typeface="Arial" panose="020B0604020202020204" pitchFamily="34" charset="0"/>
              <a:buChar char="•"/>
            </a:pPr>
            <a:endParaRPr lang="zh-CN" altLang="en-US">
              <a:sym typeface="+mn-ea"/>
            </a:endParaRPr>
          </a:p>
          <a:p>
            <a:pPr marL="285750" indent="-285750">
              <a:lnSpc>
                <a:spcPct val="110000"/>
              </a:lnSpc>
              <a:buFont typeface="Arial" panose="020B0604020202020204" pitchFamily="34" charset="0"/>
              <a:buChar char="•"/>
            </a:pPr>
            <a:r>
              <a:rPr lang="zh-CN" altLang="en-US">
                <a:sym typeface="+mn-ea"/>
              </a:rPr>
              <a:t>统计每个用户的平均订单消费额</a:t>
            </a:r>
          </a:p>
          <a:p>
            <a:pPr marL="285750" indent="-285750">
              <a:lnSpc>
                <a:spcPct val="110000"/>
              </a:lnSpc>
              <a:buFont typeface="Arial" panose="020B0604020202020204" pitchFamily="34" charset="0"/>
              <a:buChar char="•"/>
            </a:pPr>
            <a:endParaRPr lang="zh-CN" altLang="en-US">
              <a:sym typeface="+mn-ea"/>
            </a:endParaRPr>
          </a:p>
          <a:p>
            <a:pPr marL="285750" indent="-285750">
              <a:lnSpc>
                <a:spcPct val="110000"/>
              </a:lnSpc>
              <a:buFont typeface="Arial" panose="020B0604020202020204" pitchFamily="34" charset="0"/>
              <a:buChar char="•"/>
            </a:pPr>
            <a:r>
              <a:rPr lang="zh-CN" altLang="en-US">
                <a:sym typeface="+mn-ea"/>
              </a:rPr>
              <a:t>统计每个用户的平均订单消费额，过滤大于</a:t>
            </a:r>
            <a:r>
              <a:rPr lang="en-US" altLang="zh-CN">
                <a:sym typeface="+mn-ea"/>
              </a:rPr>
              <a:t>10000</a:t>
            </a:r>
            <a:r>
              <a:rPr lang="zh-CN" altLang="en-US">
                <a:sym typeface="+mn-ea"/>
              </a:rPr>
              <a:t>的数据</a:t>
            </a:r>
            <a:endParaRPr lang="zh-CN" altLang="en-US"/>
          </a:p>
          <a:p>
            <a:pPr marL="285750" indent="-285750">
              <a:buFont typeface="Arial" panose="020B0604020202020204" pitchFamily="34" charset="0"/>
              <a:buChar char="•"/>
            </a:pPr>
            <a:endParaRPr lang="zh-CN" altLang="en-US"/>
          </a:p>
        </p:txBody>
      </p:sp>
      <p:sp>
        <p:nvSpPr>
          <p:cNvPr id="100" name="文本框 99"/>
          <p:cNvSpPr txBox="1"/>
          <p:nvPr/>
        </p:nvSpPr>
        <p:spPr>
          <a:xfrm>
            <a:off x="710565" y="2060575"/>
            <a:ext cx="8037195" cy="337185"/>
          </a:xfrm>
          <a:prstGeom prst="rect">
            <a:avLst/>
          </a:prstGeom>
          <a:noFill/>
          <a:ln w="9525">
            <a:noFill/>
          </a:ln>
        </p:spPr>
        <p:txBody>
          <a:bodyPr wrap="square">
            <a:spAutoFit/>
          </a:bodyPr>
          <a:lstStyle/>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ispay, </a:t>
            </a:r>
            <a:r>
              <a:rPr lang="en-US" sz="1600" b="1">
                <a:solidFill>
                  <a:srgbClr val="000080"/>
                </a:solidFill>
                <a:latin typeface="Consolas" panose="020B0609020204030204" charset="0"/>
                <a:ea typeface="宋体" panose="02010600030101010101" pitchFamily="2" charset="-122"/>
                <a:cs typeface="Consolas" panose="020B0609020204030204" charset="0"/>
              </a:rPr>
              <a:t>COUNT</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AS</a:t>
            </a:r>
            <a:r>
              <a:rPr lang="en-US" sz="1600" b="0">
                <a:solidFill>
                  <a:srgbClr val="000000"/>
                </a:solidFill>
                <a:latin typeface="Consolas" panose="020B0609020204030204" charset="0"/>
                <a:ea typeface="宋体" panose="02010600030101010101" pitchFamily="2" charset="-122"/>
                <a:cs typeface="Consolas" panose="020B0609020204030204" charset="0"/>
              </a:rPr>
              <a:t> cnt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GROUP</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BY</a:t>
            </a:r>
            <a:r>
              <a:rPr lang="en-US" sz="1600" b="0">
                <a:solidFill>
                  <a:srgbClr val="000000"/>
                </a:solidFill>
                <a:latin typeface="Consolas" panose="020B0609020204030204" charset="0"/>
                <a:ea typeface="宋体" panose="02010600030101010101" pitchFamily="2" charset="-122"/>
                <a:cs typeface="Consolas" panose="020B0609020204030204" charset="0"/>
              </a:rPr>
              <a:t> ispay</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5" name="文本框 4"/>
          <p:cNvSpPr txBox="1"/>
          <p:nvPr/>
        </p:nvSpPr>
        <p:spPr>
          <a:xfrm>
            <a:off x="710565" y="2891155"/>
            <a:ext cx="10642600" cy="583565"/>
          </a:xfrm>
          <a:prstGeom prst="rect">
            <a:avLst/>
          </a:prstGeom>
          <a:noFill/>
          <a:ln w="9525">
            <a:noFill/>
          </a:ln>
        </p:spPr>
        <p:txBody>
          <a:bodyPr wrap="square">
            <a:spAutoFit/>
          </a:bodyPr>
          <a:lstStyle/>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userid, </a:t>
            </a:r>
            <a:r>
              <a:rPr lang="en-US" sz="1600" b="1">
                <a:solidFill>
                  <a:srgbClr val="000080"/>
                </a:solidFill>
                <a:latin typeface="Consolas" panose="020B0609020204030204" charset="0"/>
                <a:ea typeface="宋体" panose="02010600030101010101" pitchFamily="2" charset="-122"/>
                <a:cs typeface="Consolas" panose="020B0609020204030204" charset="0"/>
              </a:rPr>
              <a:t>MAX</a:t>
            </a:r>
            <a:r>
              <a:rPr lang="en-US" sz="1600" b="0">
                <a:solidFill>
                  <a:srgbClr val="000000"/>
                </a:solidFill>
                <a:latin typeface="Consolas" panose="020B0609020204030204" charset="0"/>
                <a:ea typeface="宋体" panose="02010600030101010101" pitchFamily="2" charset="-122"/>
                <a:cs typeface="Consolas" panose="020B0609020204030204" charset="0"/>
              </a:rPr>
              <a:t>(totalmoney) </a:t>
            </a:r>
            <a:r>
              <a:rPr lang="en-US" sz="1600" b="1">
                <a:solidFill>
                  <a:srgbClr val="800000"/>
                </a:solidFill>
                <a:latin typeface="Consolas" panose="020B0609020204030204" charset="0"/>
                <a:ea typeface="宋体" panose="02010600030101010101" pitchFamily="2" charset="-122"/>
                <a:cs typeface="Consolas" panose="020B0609020204030204" charset="0"/>
              </a:rPr>
              <a:t>AS</a:t>
            </a:r>
            <a:r>
              <a:rPr lang="en-US" sz="1600" b="0">
                <a:solidFill>
                  <a:srgbClr val="000000"/>
                </a:solidFill>
                <a:latin typeface="Consolas" panose="020B0609020204030204" charset="0"/>
                <a:ea typeface="宋体" panose="02010600030101010101" pitchFamily="2" charset="-122"/>
                <a:cs typeface="Consolas" panose="020B0609020204030204" charset="0"/>
              </a:rPr>
              <a:t> max_money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WHERE</a:t>
            </a:r>
            <a:r>
              <a:rPr lang="en-US" sz="1600" b="0">
                <a:solidFill>
                  <a:srgbClr val="000000"/>
                </a:solidFill>
                <a:latin typeface="Consolas" panose="020B0609020204030204" charset="0"/>
                <a:ea typeface="宋体" panose="02010600030101010101" pitchFamily="2" charset="-122"/>
                <a:cs typeface="Consolas" panose="020B0609020204030204" charset="0"/>
              </a:rPr>
              <a:t> ispay = </a:t>
            </a:r>
            <a:r>
              <a:rPr lang="en-US" sz="1600" b="0">
                <a:solidFill>
                  <a:srgbClr val="0000FF"/>
                </a:solidFill>
                <a:latin typeface="Consolas" panose="020B0609020204030204" charset="0"/>
                <a:ea typeface="宋体" panose="02010600030101010101" pitchFamily="2" charset="-122"/>
                <a:cs typeface="Consolas" panose="020B0609020204030204" charset="0"/>
              </a:rPr>
              <a:t>1</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GROUP</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BY</a:t>
            </a:r>
            <a:r>
              <a:rPr lang="en-US" sz="1600" b="0">
                <a:solidFill>
                  <a:srgbClr val="000000"/>
                </a:solidFill>
                <a:latin typeface="Consolas" panose="020B0609020204030204" charset="0"/>
                <a:ea typeface="宋体" panose="02010600030101010101" pitchFamily="2" charset="-122"/>
                <a:cs typeface="Consolas" panose="020B0609020204030204" charset="0"/>
              </a:rPr>
              <a:t> userid</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7" name="文本框 6"/>
          <p:cNvSpPr txBox="1"/>
          <p:nvPr/>
        </p:nvSpPr>
        <p:spPr>
          <a:xfrm>
            <a:off x="710565" y="4077335"/>
            <a:ext cx="10699750" cy="337185"/>
          </a:xfrm>
          <a:prstGeom prst="rect">
            <a:avLst/>
          </a:prstGeom>
          <a:noFill/>
          <a:ln w="9525">
            <a:noFill/>
          </a:ln>
        </p:spPr>
        <p:txBody>
          <a:bodyPr wrap="square">
            <a:spAutoFit/>
          </a:bodyPr>
          <a:lstStyle/>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userid, </a:t>
            </a:r>
            <a:r>
              <a:rPr lang="en-US" sz="1600" b="1">
                <a:solidFill>
                  <a:srgbClr val="000080"/>
                </a:solidFill>
                <a:latin typeface="Consolas" panose="020B0609020204030204" charset="0"/>
                <a:ea typeface="宋体" panose="02010600030101010101" pitchFamily="2" charset="-122"/>
                <a:cs typeface="Consolas" panose="020B0609020204030204" charset="0"/>
              </a:rPr>
              <a:t>AVG</a:t>
            </a:r>
            <a:r>
              <a:rPr lang="en-US" sz="1600" b="0">
                <a:solidFill>
                  <a:srgbClr val="000000"/>
                </a:solidFill>
                <a:latin typeface="Consolas" panose="020B0609020204030204" charset="0"/>
                <a:ea typeface="宋体" panose="02010600030101010101" pitchFamily="2" charset="-122"/>
                <a:cs typeface="Consolas" panose="020B0609020204030204" charset="0"/>
              </a:rPr>
              <a:t>(totalmoney)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GROUP</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BY</a:t>
            </a:r>
            <a:r>
              <a:rPr lang="en-US" sz="1600" b="0">
                <a:solidFill>
                  <a:srgbClr val="000000"/>
                </a:solidFill>
                <a:latin typeface="Consolas" panose="020B0609020204030204" charset="0"/>
                <a:ea typeface="宋体" panose="02010600030101010101" pitchFamily="2" charset="-122"/>
                <a:cs typeface="Consolas" panose="020B0609020204030204" charset="0"/>
              </a:rPr>
              <a:t> userid</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
        <p:nvSpPr>
          <p:cNvPr id="8" name="文本框 7"/>
          <p:cNvSpPr txBox="1"/>
          <p:nvPr/>
        </p:nvSpPr>
        <p:spPr>
          <a:xfrm>
            <a:off x="767080" y="4908550"/>
            <a:ext cx="10699750" cy="583565"/>
          </a:xfrm>
          <a:prstGeom prst="rect">
            <a:avLst/>
          </a:prstGeom>
          <a:noFill/>
          <a:ln w="9525">
            <a:noFill/>
          </a:ln>
        </p:spPr>
        <p:txBody>
          <a:bodyPr wrap="square">
            <a:spAutoFit/>
          </a:bodyPr>
          <a:lstStyle/>
          <a:p>
            <a:pPr marL="0" indent="0"/>
            <a:r>
              <a:rPr lang="en-US" sz="1600" b="1">
                <a:solidFill>
                  <a:srgbClr val="800000"/>
                </a:solidFill>
                <a:latin typeface="Consolas" panose="020B0609020204030204" charset="0"/>
                <a:ea typeface="宋体" panose="02010600030101010101" pitchFamily="2" charset="-122"/>
                <a:cs typeface="Consolas" panose="020B0609020204030204" charset="0"/>
              </a:rPr>
              <a:t>SELECT</a:t>
            </a:r>
            <a:r>
              <a:rPr lang="en-US" sz="1600" b="0">
                <a:solidFill>
                  <a:srgbClr val="000000"/>
                </a:solidFill>
                <a:latin typeface="Consolas" panose="020B0609020204030204" charset="0"/>
                <a:ea typeface="宋体" panose="02010600030101010101" pitchFamily="2" charset="-122"/>
                <a:cs typeface="Consolas" panose="020B0609020204030204" charset="0"/>
              </a:rPr>
              <a:t> userid, </a:t>
            </a:r>
            <a:r>
              <a:rPr lang="en-US" sz="1600" b="1">
                <a:solidFill>
                  <a:srgbClr val="000080"/>
                </a:solidFill>
                <a:latin typeface="Consolas" panose="020B0609020204030204" charset="0"/>
                <a:ea typeface="宋体" panose="02010600030101010101" pitchFamily="2" charset="-122"/>
                <a:cs typeface="Consolas" panose="020B0609020204030204" charset="0"/>
              </a:rPr>
              <a:t>AVG</a:t>
            </a:r>
            <a:r>
              <a:rPr lang="en-US" sz="1600" b="0">
                <a:solidFill>
                  <a:srgbClr val="000000"/>
                </a:solidFill>
                <a:latin typeface="Consolas" panose="020B0609020204030204" charset="0"/>
                <a:ea typeface="宋体" panose="02010600030101010101" pitchFamily="2" charset="-122"/>
                <a:cs typeface="Consolas" panose="020B0609020204030204" charset="0"/>
              </a:rPr>
              <a:t>(totalmoney) AS avg_money </a:t>
            </a:r>
            <a:r>
              <a:rPr lang="en-US" sz="1600" b="1">
                <a:solidFill>
                  <a:srgbClr val="800000"/>
                </a:solidFill>
                <a:latin typeface="Consolas" panose="020B0609020204030204" charset="0"/>
                <a:ea typeface="宋体" panose="02010600030101010101" pitchFamily="2" charset="-122"/>
                <a:cs typeface="Consolas" panose="020B0609020204030204" charset="0"/>
              </a:rPr>
              <a:t>FROM</a:t>
            </a:r>
            <a:r>
              <a:rPr lang="en-US" sz="1600" b="0">
                <a:solidFill>
                  <a:srgbClr val="000000"/>
                </a:solidFill>
                <a:latin typeface="Consolas" panose="020B0609020204030204" charset="0"/>
                <a:ea typeface="宋体" panose="02010600030101010101" pitchFamily="2" charset="-122"/>
                <a:cs typeface="Consolas" panose="020B0609020204030204" charset="0"/>
              </a:rPr>
              <a:t> itheima.orders </a:t>
            </a:r>
            <a:r>
              <a:rPr lang="en-US" sz="1600" b="1">
                <a:solidFill>
                  <a:srgbClr val="800000"/>
                </a:solidFill>
                <a:latin typeface="Consolas" panose="020B0609020204030204" charset="0"/>
                <a:ea typeface="宋体" panose="02010600030101010101" pitchFamily="2" charset="-122"/>
                <a:cs typeface="Consolas" panose="020B0609020204030204" charset="0"/>
              </a:rPr>
              <a:t>GROUP</a:t>
            </a:r>
            <a:r>
              <a:rPr lang="en-US" sz="1600" b="0">
                <a:solidFill>
                  <a:srgbClr val="000000"/>
                </a:solidFill>
                <a:latin typeface="Consolas" panose="020B0609020204030204" charset="0"/>
                <a:ea typeface="宋体" panose="02010600030101010101" pitchFamily="2" charset="-122"/>
                <a:cs typeface="Consolas" panose="020B0609020204030204" charset="0"/>
              </a:rPr>
              <a:t> </a:t>
            </a:r>
            <a:r>
              <a:rPr lang="en-US" sz="1600" b="1">
                <a:solidFill>
                  <a:srgbClr val="800000"/>
                </a:solidFill>
                <a:latin typeface="Consolas" panose="020B0609020204030204" charset="0"/>
                <a:ea typeface="宋体" panose="02010600030101010101" pitchFamily="2" charset="-122"/>
                <a:cs typeface="Consolas" panose="020B0609020204030204" charset="0"/>
              </a:rPr>
              <a:t>BY</a:t>
            </a:r>
            <a:r>
              <a:rPr lang="en-US" sz="1600" b="0">
                <a:solidFill>
                  <a:srgbClr val="000000"/>
                </a:solidFill>
                <a:latin typeface="Consolas" panose="020B0609020204030204" charset="0"/>
                <a:ea typeface="宋体" panose="02010600030101010101" pitchFamily="2" charset="-122"/>
                <a:cs typeface="Consolas" panose="020B0609020204030204" charset="0"/>
              </a:rPr>
              <a:t> userid </a:t>
            </a:r>
            <a:r>
              <a:rPr lang="en-US" sz="1600" b="1">
                <a:solidFill>
                  <a:srgbClr val="800000"/>
                </a:solidFill>
                <a:latin typeface="Consolas" panose="020B0609020204030204" charset="0"/>
                <a:ea typeface="宋体" panose="02010600030101010101" pitchFamily="2" charset="-122"/>
                <a:cs typeface="Consolas" panose="020B0609020204030204" charset="0"/>
              </a:rPr>
              <a:t>HAVING</a:t>
            </a:r>
            <a:r>
              <a:rPr lang="en-US" sz="1600" b="0">
                <a:solidFill>
                  <a:srgbClr val="000000"/>
                </a:solidFill>
                <a:latin typeface="Consolas" panose="020B0609020204030204" charset="0"/>
                <a:ea typeface="宋体" panose="02010600030101010101" pitchFamily="2" charset="-122"/>
                <a:cs typeface="Consolas" panose="020B0609020204030204" charset="0"/>
              </a:rPr>
              <a:t> avg_money &gt; 10000</a:t>
            </a:r>
            <a:r>
              <a:rPr lang="en-US" sz="16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6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JOIN</a:t>
            </a:r>
          </a:p>
        </p:txBody>
      </p:sp>
      <p:sp>
        <p:nvSpPr>
          <p:cNvPr id="3" name="文本占位符 2"/>
          <p:cNvSpPr>
            <a:spLocks noGrp="1"/>
          </p:cNvSpPr>
          <p:nvPr>
            <p:ph type="body" sz="quarter" idx="11"/>
          </p:nvPr>
        </p:nvSpPr>
        <p:spPr/>
        <p:txBody>
          <a:bodyPr/>
          <a:lstStyle/>
          <a:p>
            <a:pPr marL="285750" indent="-285750">
              <a:buFont typeface="Arial" panose="020B0604020202020204" pitchFamily="34" charset="0"/>
              <a:buChar char="•"/>
            </a:pPr>
            <a:r>
              <a:rPr lang="en-US" altLang="zh-CN"/>
              <a:t>JOIN</a:t>
            </a:r>
            <a:r>
              <a:rPr lang="zh-CN" altLang="en-US"/>
              <a:t>订单表和用户表，找出用户名</a:t>
            </a: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左外关联，</a:t>
            </a:r>
            <a:r>
              <a:rPr lang="zh-CN" altLang="en-US">
                <a:sym typeface="+mn-ea"/>
              </a:rPr>
              <a:t>订单表和用户表，找出用户名</a:t>
            </a:r>
            <a:endParaRPr lang="zh-CN" altLang="en-US"/>
          </a:p>
          <a:p>
            <a:pPr>
              <a:buFont typeface="Arial" panose="020B0604020202020204" pitchFamily="34" charset="0"/>
            </a:pPr>
            <a:endParaRPr lang="en-US" altLang="zh-CN"/>
          </a:p>
        </p:txBody>
      </p:sp>
      <p:sp>
        <p:nvSpPr>
          <p:cNvPr id="100" name="文本框 99"/>
          <p:cNvSpPr txBox="1"/>
          <p:nvPr/>
        </p:nvSpPr>
        <p:spPr>
          <a:xfrm>
            <a:off x="711835" y="2132965"/>
            <a:ext cx="10697845" cy="583565"/>
          </a:xfrm>
          <a:prstGeom prst="rect">
            <a:avLst/>
          </a:prstGeom>
          <a:noFill/>
          <a:ln w="9525">
            <a:noFill/>
          </a:ln>
        </p:spPr>
        <p:txBody>
          <a:bodyPr wrap="square">
            <a:spAutoFit/>
          </a:bodyPr>
          <a:lstStyle/>
          <a:p>
            <a:pPr marL="0" indent="0"/>
            <a:r>
              <a:rPr lang="en-US" sz="1600" b="1">
                <a:solidFill>
                  <a:srgbClr val="800000"/>
                </a:solidFill>
                <a:latin typeface="Consolas" panose="020B0609020204030204" charset="0"/>
                <a:ea typeface="阿里巴巴普惠体" panose="00020600040101010101" pitchFamily="18" charset="-122"/>
                <a:cs typeface="Consolas" panose="020B0609020204030204" charset="0"/>
              </a:rPr>
              <a:t>SELECT</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o.orderid, o.userid, u.username, o.totalmoney, o.useraddress, o.paytime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FROM</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itheima.orders o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JOIN</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itheima.users u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ON</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o.userid = u.userid</a:t>
            </a:r>
            <a:r>
              <a:rPr lang="en-US" sz="1600" b="0">
                <a:solidFill>
                  <a:srgbClr val="FF0000"/>
                </a:solidFill>
                <a:latin typeface="Consolas" panose="020B0609020204030204" charset="0"/>
                <a:ea typeface="阿里巴巴普惠体" panose="00020600040101010101" pitchFamily="18" charset="-122"/>
                <a:cs typeface="Consolas" panose="020B0609020204030204" charset="0"/>
              </a:rPr>
              <a:t>;</a:t>
            </a:r>
            <a:endParaRPr lang="en-US" altLang="en-US" sz="1600" b="0">
              <a:latin typeface="Consolas" panose="020B0609020204030204" charset="0"/>
              <a:ea typeface="阿里巴巴普惠体" panose="00020600040101010101" pitchFamily="18" charset="-122"/>
              <a:cs typeface="Consolas" panose="020B0609020204030204" charset="0"/>
            </a:endParaRPr>
          </a:p>
        </p:txBody>
      </p:sp>
      <p:sp>
        <p:nvSpPr>
          <p:cNvPr id="4" name="文本框 3"/>
          <p:cNvSpPr txBox="1"/>
          <p:nvPr/>
        </p:nvSpPr>
        <p:spPr>
          <a:xfrm>
            <a:off x="767080" y="3137535"/>
            <a:ext cx="10697845" cy="583565"/>
          </a:xfrm>
          <a:prstGeom prst="rect">
            <a:avLst/>
          </a:prstGeom>
          <a:noFill/>
          <a:ln w="9525">
            <a:noFill/>
          </a:ln>
        </p:spPr>
        <p:txBody>
          <a:bodyPr wrap="square">
            <a:spAutoFit/>
          </a:bodyPr>
          <a:lstStyle/>
          <a:p>
            <a:pPr marL="0" indent="0"/>
            <a:r>
              <a:rPr lang="en-US" sz="1600" b="1">
                <a:solidFill>
                  <a:srgbClr val="800000"/>
                </a:solidFill>
                <a:latin typeface="Consolas" panose="020B0609020204030204" charset="0"/>
                <a:ea typeface="阿里巴巴普惠体" panose="00020600040101010101" pitchFamily="18" charset="-122"/>
                <a:cs typeface="Consolas" panose="020B0609020204030204" charset="0"/>
              </a:rPr>
              <a:t>SELECT</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o.orderid, o.userid, u.username, o.totalmoney, o.useraddress, o.paytime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FROM</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itheima.orders o </a:t>
            </a:r>
            <a:r>
              <a:rPr lang="en-US" sz="1600" b="1">
                <a:solidFill>
                  <a:srgbClr val="800000"/>
                </a:solidFill>
                <a:latin typeface="Consolas" panose="020B0609020204030204" charset="0"/>
                <a:ea typeface="阿里巴巴普惠体" panose="00020600040101010101" pitchFamily="18" charset="-122"/>
                <a:cs typeface="Consolas" panose="020B0609020204030204" charset="0"/>
                <a:sym typeface="+mn-ea"/>
              </a:rPr>
              <a:t>LEFT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JOIN</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itheima.users u </a:t>
            </a:r>
            <a:r>
              <a:rPr lang="en-US" sz="1600" b="1">
                <a:solidFill>
                  <a:srgbClr val="800000"/>
                </a:solidFill>
                <a:latin typeface="Consolas" panose="020B0609020204030204" charset="0"/>
                <a:ea typeface="阿里巴巴普惠体" panose="00020600040101010101" pitchFamily="18" charset="-122"/>
                <a:cs typeface="Consolas" panose="020B0609020204030204" charset="0"/>
              </a:rPr>
              <a:t>ON</a:t>
            </a:r>
            <a:r>
              <a:rPr lang="en-US" sz="1600" b="0">
                <a:solidFill>
                  <a:srgbClr val="000000"/>
                </a:solidFill>
                <a:latin typeface="Consolas" panose="020B0609020204030204" charset="0"/>
                <a:ea typeface="阿里巴巴普惠体" panose="00020600040101010101" pitchFamily="18" charset="-122"/>
                <a:cs typeface="Consolas" panose="020B0609020204030204" charset="0"/>
              </a:rPr>
              <a:t> o.userid = u.userid</a:t>
            </a:r>
            <a:r>
              <a:rPr lang="en-US" sz="1600" b="0">
                <a:solidFill>
                  <a:srgbClr val="FF0000"/>
                </a:solidFill>
                <a:latin typeface="Consolas" panose="020B0609020204030204" charset="0"/>
                <a:ea typeface="阿里巴巴普惠体" panose="00020600040101010101" pitchFamily="18" charset="-122"/>
                <a:cs typeface="Consolas" panose="020B0609020204030204" charset="0"/>
              </a:rPr>
              <a:t>;</a:t>
            </a:r>
            <a:endParaRPr lang="en-US" altLang="en-US" sz="1600" b="0">
              <a:latin typeface="Consolas" panose="020B0609020204030204" charset="0"/>
              <a:ea typeface="阿里巴巴普惠体" panose="00020600040101010101" pitchFamily="18" charset="-122"/>
              <a:cs typeface="Consolas" panose="020B060902020403020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463040"/>
            <a:ext cx="5760720" cy="3613150"/>
          </a:xfrm>
        </p:spPr>
        <p:txBody>
          <a:bodyPr/>
          <a:lstStyle/>
          <a:p>
            <a:pPr marL="0" indent="0">
              <a:buNone/>
            </a:pPr>
            <a:r>
              <a:rPr lang="en-US" altLang="zh-CN"/>
              <a:t>Hive</a:t>
            </a:r>
            <a:r>
              <a:rPr lang="zh-CN" altLang="en-US"/>
              <a:t>中使用</a:t>
            </a:r>
            <a:r>
              <a:rPr lang="zh-CN" altLang="en-US">
                <a:solidFill>
                  <a:srgbClr val="FF0000"/>
                </a:solidFill>
              </a:rPr>
              <a:t>基本查询</a:t>
            </a:r>
            <a:r>
              <a:rPr lang="en-US" altLang="zh-CN"/>
              <a:t>SELECT</a:t>
            </a:r>
            <a:r>
              <a:rPr lang="zh-CN" altLang="en-US"/>
              <a:t>、</a:t>
            </a:r>
            <a:r>
              <a:rPr lang="en-US" altLang="zh-CN"/>
              <a:t>WHERE</a:t>
            </a:r>
            <a:r>
              <a:rPr lang="zh-CN" altLang="en-US"/>
              <a:t>、</a:t>
            </a:r>
            <a:r>
              <a:rPr lang="en-US" altLang="zh-CN"/>
              <a:t>GROUP BY</a:t>
            </a:r>
            <a:r>
              <a:rPr lang="zh-CN" altLang="en-US"/>
              <a:t>、聚合函数、</a:t>
            </a:r>
            <a:r>
              <a:rPr lang="en-US" altLang="zh-CN"/>
              <a:t>HAVING</a:t>
            </a:r>
            <a:r>
              <a:rPr lang="zh-CN" altLang="en-US"/>
              <a:t>、</a:t>
            </a:r>
            <a:r>
              <a:rPr lang="en-US" altLang="zh-CN"/>
              <a:t>JOIN</a:t>
            </a:r>
            <a:r>
              <a:rPr lang="zh-CN" altLang="en-US"/>
              <a:t>和普通的</a:t>
            </a:r>
            <a:r>
              <a:rPr lang="en-US" altLang="zh-CN"/>
              <a:t>SQL</a:t>
            </a:r>
            <a:r>
              <a:rPr lang="zh-CN" altLang="en-US"/>
              <a:t>语句没有区别</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p>
          <a:p>
            <a:pPr algn="l"/>
            <a:r>
              <a:rPr lang="zh-CN" altLang="en-US" dirty="0"/>
              <a:t>数据表操作</a:t>
            </a:r>
          </a:p>
          <a:p>
            <a:r>
              <a:rPr lang="zh-CN" dirty="0">
                <a:solidFill>
                  <a:srgbClr val="FF0000"/>
                </a:solidFill>
              </a:rPr>
              <a:t>数据查询</a:t>
            </a:r>
          </a:p>
          <a:p>
            <a:r>
              <a:rPr lang="zh-CN" altLang="en-US" dirty="0"/>
              <a:t>函数</a:t>
            </a:r>
          </a:p>
          <a:p>
            <a:r>
              <a:rPr lang="zh-CN" altLang="en-US" dirty="0"/>
              <a:t>案例</a:t>
            </a:r>
          </a:p>
        </p:txBody>
      </p:sp>
      <p:pic>
        <p:nvPicPr>
          <p:cNvPr id="3" name="图形 2" descr="303b32313537333932333bbcfdcdb7"/>
          <p:cNvPicPr>
            <a:picLocks noChangeAspect="1"/>
          </p:cNvPicPr>
          <p:nvPr/>
        </p:nvPicPr>
        <p:blipFill>
          <a:blip r:embed="rId8"/>
          <a:stretch>
            <a:fillRect/>
          </a:stretch>
        </p:blipFill>
        <p:spPr>
          <a:xfrm>
            <a:off x="4655776" y="2908581"/>
            <a:ext cx="410210" cy="410210"/>
          </a:xfrm>
          <a:prstGeom prst="rect">
            <a:avLst/>
          </a:prstGeom>
        </p:spPr>
      </p:pic>
      <p:grpSp>
        <p:nvGrpSpPr>
          <p:cNvPr id="15" name="组合 14"/>
          <p:cNvGrpSpPr/>
          <p:nvPr/>
        </p:nvGrpSpPr>
        <p:grpSpPr>
          <a:xfrm>
            <a:off x="7103745" y="2094230"/>
            <a:ext cx="2968625" cy="2250440"/>
            <a:chOff x="11527" y="1204"/>
            <a:chExt cx="4675" cy="3544"/>
          </a:xfrm>
        </p:grpSpPr>
        <p:sp>
          <p:nvSpPr>
            <p:cNvPr id="4" name="左大括号 3"/>
            <p:cNvSpPr/>
            <p:nvPr>
              <p:custDataLst>
                <p:tags r:id="rId1"/>
              </p:custDataLst>
            </p:nvPr>
          </p:nvSpPr>
          <p:spPr>
            <a:xfrm>
              <a:off x="11527" y="1431"/>
              <a:ext cx="1021" cy="3092"/>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2"/>
              </p:custDataLst>
            </p:nvPr>
          </p:nvSpPr>
          <p:spPr>
            <a:xfrm>
              <a:off x="12661" y="1204"/>
              <a:ext cx="3253" cy="483"/>
            </a:xfrm>
            <a:prstGeom prst="rect">
              <a:avLst/>
            </a:prstGeom>
            <a:noFill/>
          </p:spPr>
          <p:txBody>
            <a:bodyPr wrap="square" rtlCol="0">
              <a:spAutoFit/>
            </a:bodyPr>
            <a:lstStyle/>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基本查询</a:t>
              </a:r>
            </a:p>
          </p:txBody>
        </p:sp>
        <p:sp>
          <p:nvSpPr>
            <p:cNvPr id="7" name="文本框 6"/>
            <p:cNvSpPr txBox="1"/>
            <p:nvPr>
              <p:custDataLst>
                <p:tags r:id="rId3"/>
              </p:custDataLst>
            </p:nvPr>
          </p:nvSpPr>
          <p:spPr>
            <a:xfrm>
              <a:off x="12661" y="1998"/>
              <a:ext cx="3253" cy="483"/>
            </a:xfrm>
            <a:prstGeom prst="rect">
              <a:avLst/>
            </a:prstGeom>
            <a:noFill/>
          </p:spPr>
          <p:txBody>
            <a:bodyPr wrap="square" rtlCol="0">
              <a:spAutoFit/>
            </a:bodyPr>
            <a:lstStyle/>
            <a:p>
              <a:r>
                <a:rPr lang="en-US" altLang="zh-CN" sz="1400">
                  <a:solidFill>
                    <a:srgbClr val="FF0000"/>
                  </a:solidFill>
                  <a:latin typeface="阿里巴巴普惠体" panose="00020600040101010101" pitchFamily="18" charset="-122"/>
                  <a:ea typeface="阿里巴巴普惠体" panose="00020600040101010101" pitchFamily="18" charset="-122"/>
                </a:rPr>
                <a:t>RLIKE </a:t>
              </a:r>
              <a:r>
                <a:rPr lang="zh-CN" altLang="en-US" sz="1400">
                  <a:solidFill>
                    <a:srgbClr val="FF0000"/>
                  </a:solidFill>
                  <a:latin typeface="阿里巴巴普惠体" panose="00020600040101010101" pitchFamily="18" charset="-122"/>
                  <a:ea typeface="阿里巴巴普惠体" panose="00020600040101010101" pitchFamily="18" charset="-122"/>
                </a:rPr>
                <a:t>正则匹配</a:t>
              </a:r>
            </a:p>
          </p:txBody>
        </p:sp>
        <p:sp>
          <p:nvSpPr>
            <p:cNvPr id="6" name="文本框 5"/>
            <p:cNvSpPr txBox="1"/>
            <p:nvPr>
              <p:custDataLst>
                <p:tags r:id="rId4"/>
              </p:custDataLst>
            </p:nvPr>
          </p:nvSpPr>
          <p:spPr>
            <a:xfrm>
              <a:off x="12661" y="2791"/>
              <a:ext cx="3253" cy="483"/>
            </a:xfrm>
            <a:prstGeom prst="rect">
              <a:avLst/>
            </a:prstGeom>
            <a:noFill/>
          </p:spPr>
          <p:txBody>
            <a:bodyPr wrap="square" rtlCol="0">
              <a:spAutoFit/>
            </a:bodyPr>
            <a:lstStyle/>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UNION</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联合</a:t>
              </a:r>
            </a:p>
          </p:txBody>
        </p:sp>
        <p:sp>
          <p:nvSpPr>
            <p:cNvPr id="12" name="文本框 11"/>
            <p:cNvSpPr txBox="1"/>
            <p:nvPr>
              <p:custDataLst>
                <p:tags r:id="rId5"/>
              </p:custDataLst>
            </p:nvPr>
          </p:nvSpPr>
          <p:spPr>
            <a:xfrm>
              <a:off x="12661" y="3584"/>
              <a:ext cx="3253" cy="483"/>
            </a:xfrm>
            <a:prstGeom prst="rect">
              <a:avLst/>
            </a:prstGeom>
            <a:noFill/>
          </p:spPr>
          <p:txBody>
            <a:bodyPr wrap="square" rtlCol="0">
              <a:spAutoFit/>
            </a:bodyPr>
            <a:lstStyle/>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Sampling</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采样</a:t>
              </a:r>
            </a:p>
          </p:txBody>
        </p:sp>
        <p:sp>
          <p:nvSpPr>
            <p:cNvPr id="13" name="文本框 12"/>
            <p:cNvSpPr txBox="1"/>
            <p:nvPr>
              <p:custDataLst>
                <p:tags r:id="rId6"/>
              </p:custDataLst>
            </p:nvPr>
          </p:nvSpPr>
          <p:spPr>
            <a:xfrm>
              <a:off x="12661" y="4265"/>
              <a:ext cx="3541" cy="483"/>
            </a:xfrm>
            <a:prstGeom prst="rect">
              <a:avLst/>
            </a:prstGeom>
            <a:noFill/>
          </p:spPr>
          <p:txBody>
            <a:bodyPr wrap="square" rtlCol="0">
              <a:spAutoFit/>
            </a:bodyPr>
            <a:lstStyle/>
            <a:p>
              <a:r>
                <a:rPr sz="1400">
                  <a:solidFill>
                    <a:schemeClr val="tx1">
                      <a:lumMod val="75000"/>
                      <a:lumOff val="25000"/>
                    </a:schemeClr>
                  </a:solidFill>
                  <a:latin typeface="阿里巴巴普惠体" panose="00020600040101010101" pitchFamily="18" charset="-122"/>
                  <a:ea typeface="阿里巴巴普惠体" panose="00020600040101010101" pitchFamily="18" charset="-122"/>
                </a:rPr>
                <a:t>Virtual Columns</a:t>
              </a: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 </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虚拟列</a:t>
              </a:r>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7239000" cy="4855845"/>
          </a:xfrm>
        </p:spPr>
        <p:txBody>
          <a:bodyPr/>
          <a:lstStyle/>
          <a:p>
            <a:r>
              <a:rPr lang="zh-CN" sz="1600" dirty="0">
                <a:solidFill>
                  <a:srgbClr val="FF0000"/>
                </a:solidFill>
              </a:rPr>
              <a:t>掌握基于</a:t>
            </a:r>
            <a:r>
              <a:rPr lang="en-US" altLang="zh-CN" sz="1600" dirty="0">
                <a:solidFill>
                  <a:srgbClr val="FF0000"/>
                </a:solidFill>
              </a:rPr>
              <a:t>RLIKE</a:t>
            </a:r>
            <a:r>
              <a:rPr lang="zh-CN" altLang="en-US" sz="1600" dirty="0">
                <a:solidFill>
                  <a:srgbClr val="FF0000"/>
                </a:solidFill>
              </a:rPr>
              <a:t>关键字进行正则匹配</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正则表达式</a:t>
            </a:r>
          </a:p>
        </p:txBody>
      </p:sp>
      <p:sp>
        <p:nvSpPr>
          <p:cNvPr id="3" name="文本占位符 2"/>
          <p:cNvSpPr>
            <a:spLocks noGrp="1"/>
          </p:cNvSpPr>
          <p:nvPr>
            <p:ph type="body" sz="quarter" idx="11"/>
          </p:nvPr>
        </p:nvSpPr>
        <p:spPr/>
        <p:txBody>
          <a:bodyPr/>
          <a:lstStyle/>
          <a:p>
            <a:r>
              <a:rPr lang="zh-CN" altLang="en-US"/>
              <a:t>正则表达式是一种规则集合，通过特定的规则字符描述，来判断字符串是否符合规则。</a:t>
            </a:r>
          </a:p>
        </p:txBody>
      </p:sp>
      <p:pic>
        <p:nvPicPr>
          <p:cNvPr id="5" name="图片 4"/>
          <p:cNvPicPr>
            <a:picLocks noChangeAspect="1"/>
          </p:cNvPicPr>
          <p:nvPr>
            <p:custDataLst>
              <p:tags r:id="rId1"/>
            </p:custDataLst>
          </p:nvPr>
        </p:nvPicPr>
        <p:blipFill>
          <a:blip r:embed="rId5"/>
          <a:stretch>
            <a:fillRect/>
          </a:stretch>
        </p:blipFill>
        <p:spPr>
          <a:xfrm>
            <a:off x="767080" y="2348865"/>
            <a:ext cx="2968625" cy="3206750"/>
          </a:xfrm>
          <a:prstGeom prst="rect">
            <a:avLst/>
          </a:prstGeom>
        </p:spPr>
      </p:pic>
      <p:pic>
        <p:nvPicPr>
          <p:cNvPr id="6" name="图片 5"/>
          <p:cNvPicPr>
            <a:picLocks noChangeAspect="1"/>
          </p:cNvPicPr>
          <p:nvPr>
            <p:custDataLst>
              <p:tags r:id="rId2"/>
            </p:custDataLst>
          </p:nvPr>
        </p:nvPicPr>
        <p:blipFill>
          <a:blip r:embed="rId6"/>
          <a:stretch>
            <a:fillRect/>
          </a:stretch>
        </p:blipFill>
        <p:spPr>
          <a:xfrm>
            <a:off x="3935730" y="2318385"/>
            <a:ext cx="3465830" cy="3237230"/>
          </a:xfrm>
          <a:prstGeom prst="rect">
            <a:avLst/>
          </a:prstGeom>
        </p:spPr>
      </p:pic>
      <p:pic>
        <p:nvPicPr>
          <p:cNvPr id="7" name="图片 6"/>
          <p:cNvPicPr>
            <a:picLocks noChangeAspect="1"/>
          </p:cNvPicPr>
          <p:nvPr>
            <p:custDataLst>
              <p:tags r:id="rId3"/>
            </p:custDataLst>
          </p:nvPr>
        </p:nvPicPr>
        <p:blipFill>
          <a:blip r:embed="rId7"/>
          <a:stretch>
            <a:fillRect/>
          </a:stretch>
        </p:blipFill>
        <p:spPr>
          <a:xfrm>
            <a:off x="7601585" y="2997200"/>
            <a:ext cx="4109720" cy="195262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RLIKE</a:t>
            </a:r>
          </a:p>
        </p:txBody>
      </p:sp>
      <p:sp>
        <p:nvSpPr>
          <p:cNvPr id="3" name="文本占位符 2"/>
          <p:cNvSpPr>
            <a:spLocks noGrp="1"/>
          </p:cNvSpPr>
          <p:nvPr>
            <p:ph type="body" sz="quarter" idx="11"/>
          </p:nvPr>
        </p:nvSpPr>
        <p:spPr/>
        <p:txBody>
          <a:bodyPr/>
          <a:lstStyle/>
          <a:p>
            <a:r>
              <a:rPr lang="en-US" altLang="zh-CN"/>
              <a:t>Hive</a:t>
            </a:r>
            <a:r>
              <a:rPr lang="zh-CN" altLang="en-US"/>
              <a:t>中提供</a:t>
            </a:r>
            <a:r>
              <a:rPr lang="en-US" altLang="zh-CN"/>
              <a:t>RLIKE</a:t>
            </a:r>
            <a:r>
              <a:rPr lang="zh-CN" altLang="en-US"/>
              <a:t>关键字，可以供用户使用正则和数据进行匹配。</a:t>
            </a:r>
          </a:p>
          <a:p>
            <a:r>
              <a:rPr lang="zh-CN" altLang="en-US"/>
              <a:t>我们以上一节中使用的订单表为例，来简单使用一下</a:t>
            </a:r>
            <a:r>
              <a:rPr lang="en-US" altLang="zh-CN"/>
              <a:t>RLIKE</a:t>
            </a:r>
            <a:r>
              <a:rPr lang="zh-CN" altLang="en-US"/>
              <a:t>正则匹配。</a:t>
            </a:r>
          </a:p>
          <a:p>
            <a:pPr marL="285750" indent="-285750">
              <a:buFont typeface="Arial" panose="020B0604020202020204" pitchFamily="34" charset="0"/>
              <a:buChar char="•"/>
            </a:pPr>
            <a:r>
              <a:rPr lang="zh-CN" altLang="en-US"/>
              <a:t>查找广东省的数据</a:t>
            </a:r>
          </a:p>
          <a:p>
            <a:pPr>
              <a:buFont typeface="Arial" panose="020B0604020202020204" pitchFamily="34" charset="0"/>
            </a:pPr>
            <a:r>
              <a:rPr lang="en-US" b="1">
                <a:solidFill>
                  <a:srgbClr val="800000"/>
                </a:solidFill>
                <a:latin typeface="Consolas" panose="020B0609020204030204" charset="0"/>
                <a:ea typeface="宋体" panose="02010600030101010101" pitchFamily="2" charset="-122"/>
                <a:cs typeface="Consolas" panose="020B0609020204030204" charset="0"/>
              </a:rPr>
              <a:t>SELECT</a:t>
            </a:r>
            <a:r>
              <a:rPr>
                <a:latin typeface="Consolas" panose="020B0609020204030204" charset="0"/>
                <a:cs typeface="Consolas" panose="020B0609020204030204" charset="0"/>
              </a:rPr>
              <a:t> * </a:t>
            </a:r>
            <a:r>
              <a:rPr lang="en-US" b="1">
                <a:solidFill>
                  <a:srgbClr val="800000"/>
                </a:solidFill>
                <a:latin typeface="Consolas" panose="020B0609020204030204" charset="0"/>
                <a:ea typeface="宋体" panose="02010600030101010101" pitchFamily="2" charset="-122"/>
                <a:cs typeface="Consolas" panose="020B0609020204030204" charset="0"/>
              </a:rPr>
              <a:t>FROM</a:t>
            </a:r>
            <a:r>
              <a:rPr>
                <a:latin typeface="Consolas" panose="020B0609020204030204" charset="0"/>
                <a:cs typeface="Consolas" panose="020B0609020204030204" charset="0"/>
              </a:rPr>
              <a:t> itheima.orders </a:t>
            </a:r>
            <a:r>
              <a:rPr lang="en-US" b="1">
                <a:solidFill>
                  <a:srgbClr val="800000"/>
                </a:solidFill>
                <a:latin typeface="Consolas" panose="020B0609020204030204" charset="0"/>
                <a:ea typeface="宋体" panose="02010600030101010101" pitchFamily="2" charset="-122"/>
                <a:cs typeface="Consolas" panose="020B0609020204030204" charset="0"/>
              </a:rPr>
              <a:t>WHERE</a:t>
            </a:r>
            <a:r>
              <a:rPr>
                <a:latin typeface="Consolas" panose="020B0609020204030204" charset="0"/>
                <a:cs typeface="Consolas" panose="020B0609020204030204" charset="0"/>
              </a:rPr>
              <a:t> useraddress </a:t>
            </a:r>
            <a:r>
              <a:rPr lang="en-US" b="1">
                <a:solidFill>
                  <a:srgbClr val="800000"/>
                </a:solidFill>
                <a:latin typeface="Consolas" panose="020B0609020204030204" charset="0"/>
                <a:ea typeface="宋体" panose="02010600030101010101" pitchFamily="2" charset="-122"/>
                <a:cs typeface="Consolas" panose="020B0609020204030204" charset="0"/>
              </a:rPr>
              <a:t>RLIKE</a:t>
            </a:r>
            <a:r>
              <a:rPr>
                <a:latin typeface="Consolas" panose="020B0609020204030204" charset="0"/>
                <a:cs typeface="Consolas" panose="020B0609020204030204" charset="0"/>
              </a:rPr>
              <a:t> '.*广东.*';</a:t>
            </a:r>
          </a:p>
          <a:p>
            <a:pPr marL="285750" indent="-285750">
              <a:buFont typeface="Arial" panose="020B0604020202020204" pitchFamily="34" charset="0"/>
              <a:buChar char="•"/>
            </a:pPr>
            <a:r>
              <a:rPr lang="zh-CN" altLang="en-US"/>
              <a:t>查找用户地址是：</a:t>
            </a:r>
            <a:r>
              <a:rPr lang="en-US" altLang="zh-CN"/>
              <a:t>xx</a:t>
            </a:r>
            <a:r>
              <a:rPr lang="zh-CN" altLang="en-US"/>
              <a:t>省</a:t>
            </a:r>
            <a:r>
              <a:rPr lang="en-US" altLang="zh-CN"/>
              <a:t> xx</a:t>
            </a:r>
            <a:r>
              <a:rPr lang="zh-CN" altLang="en-US"/>
              <a:t>市</a:t>
            </a:r>
            <a:r>
              <a:rPr lang="en-US" altLang="zh-CN"/>
              <a:t> xx</a:t>
            </a:r>
            <a:r>
              <a:rPr lang="zh-CN" altLang="en-US"/>
              <a:t>区的数据</a:t>
            </a:r>
          </a:p>
          <a:p>
            <a:pPr>
              <a:buFont typeface="Arial" panose="020B0604020202020204" pitchFamily="34" charset="0"/>
            </a:pPr>
            <a:r>
              <a:rPr lang="en-US"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a:latin typeface="Consolas" panose="020B0609020204030204" charset="0"/>
                <a:cs typeface="Consolas" panose="020B0609020204030204" charset="0"/>
              </a:rPr>
              <a:t> * </a:t>
            </a:r>
            <a:r>
              <a:rPr lang="en-US" b="1">
                <a:solidFill>
                  <a:srgbClr val="800000"/>
                </a:solidFill>
                <a:latin typeface="Consolas" panose="020B0609020204030204" charset="0"/>
                <a:ea typeface="宋体" panose="02010600030101010101" pitchFamily="2" charset="-122"/>
                <a:cs typeface="Consolas" panose="020B0609020204030204" charset="0"/>
              </a:rPr>
              <a:t>FROM</a:t>
            </a:r>
            <a:r>
              <a:rPr lang="zh-CN" altLang="en-US">
                <a:latin typeface="Consolas" panose="020B0609020204030204" charset="0"/>
                <a:cs typeface="Consolas" panose="020B0609020204030204" charset="0"/>
              </a:rPr>
              <a:t> itheima.orders </a:t>
            </a:r>
            <a:r>
              <a:rPr lang="en-US" b="1">
                <a:solidFill>
                  <a:srgbClr val="800000"/>
                </a:solidFill>
                <a:latin typeface="Consolas" panose="020B0609020204030204" charset="0"/>
                <a:ea typeface="宋体" panose="02010600030101010101" pitchFamily="2" charset="-122"/>
                <a:cs typeface="Consolas" panose="020B0609020204030204" charset="0"/>
              </a:rPr>
              <a:t>WHERE</a:t>
            </a:r>
            <a:r>
              <a:rPr lang="zh-CN" altLang="en-US">
                <a:latin typeface="Consolas" panose="020B0609020204030204" charset="0"/>
                <a:cs typeface="Consolas" panose="020B0609020204030204" charset="0"/>
              </a:rPr>
              <a:t> useraddress </a:t>
            </a:r>
            <a:r>
              <a:rPr lang="en-US" b="1">
                <a:solidFill>
                  <a:srgbClr val="800000"/>
                </a:solidFill>
                <a:latin typeface="Consolas" panose="020B0609020204030204" charset="0"/>
                <a:ea typeface="宋体" panose="02010600030101010101" pitchFamily="2" charset="-122"/>
                <a:cs typeface="Consolas" panose="020B0609020204030204" charset="0"/>
              </a:rPr>
              <a:t>RLIKE</a:t>
            </a:r>
            <a:r>
              <a:rPr lang="zh-CN" altLang="en-US">
                <a:latin typeface="Consolas" panose="020B0609020204030204" charset="0"/>
                <a:cs typeface="Consolas" panose="020B0609020204030204" charset="0"/>
              </a:rPr>
              <a:t> '..省 ..市 ..区';</a:t>
            </a:r>
          </a:p>
          <a:p>
            <a:pPr marL="285750" indent="-285750">
              <a:buFont typeface="Arial" panose="020B0604020202020204" pitchFamily="34" charset="0"/>
              <a:buChar char="•"/>
            </a:pPr>
            <a:r>
              <a:rPr lang="zh-CN" altLang="en-US"/>
              <a:t>查找用户</a:t>
            </a:r>
            <a:r>
              <a:rPr lang="zh-CN"/>
              <a:t>姓为张、王、邓</a:t>
            </a:r>
            <a:endParaRPr lang="zh-CN" altLang="en-US"/>
          </a:p>
          <a:p>
            <a:pPr>
              <a:buFont typeface="Arial" panose="020B0604020202020204" pitchFamily="34" charset="0"/>
            </a:pPr>
            <a:r>
              <a:rPr lang="en-US"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a:latin typeface="Consolas" panose="020B0609020204030204" charset="0"/>
                <a:cs typeface="Consolas" panose="020B0609020204030204" charset="0"/>
              </a:rPr>
              <a:t> *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FROM</a:t>
            </a:r>
            <a:r>
              <a:rPr lang="zh-CN" altLang="en-US">
                <a:latin typeface="Consolas" panose="020B0609020204030204" charset="0"/>
                <a:cs typeface="Consolas" panose="020B0609020204030204" charset="0"/>
              </a:rPr>
              <a:t> itheima.orders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WHERE</a:t>
            </a:r>
            <a:r>
              <a:rPr lang="zh-CN" altLang="en-US">
                <a:latin typeface="Consolas" panose="020B0609020204030204" charset="0"/>
                <a:cs typeface="Consolas" panose="020B0609020204030204" charset="0"/>
              </a:rPr>
              <a:t> username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RLIKE</a:t>
            </a:r>
            <a:r>
              <a:rPr lang="zh-CN" altLang="en-US">
                <a:latin typeface="Consolas" panose="020B0609020204030204" charset="0"/>
                <a:cs typeface="Consolas" panose="020B0609020204030204" charset="0"/>
              </a:rPr>
              <a:t> '[张王邓]\\S+';</a:t>
            </a:r>
          </a:p>
          <a:p>
            <a:pPr marL="285750" indent="-285750">
              <a:buFont typeface="Arial" panose="020B0604020202020204" pitchFamily="34" charset="0"/>
              <a:buChar char="•"/>
            </a:pPr>
            <a:r>
              <a:rPr lang="zh-CN" altLang="en-US"/>
              <a:t>查找手机号符合：</a:t>
            </a:r>
            <a:r>
              <a:rPr lang="en-US" altLang="zh-CN"/>
              <a:t>188****0*** </a:t>
            </a:r>
            <a:r>
              <a:rPr lang="zh-CN" altLang="en-US"/>
              <a:t>规则</a:t>
            </a:r>
          </a:p>
          <a:p>
            <a:pPr>
              <a:buFont typeface="Arial" panose="020B0604020202020204" pitchFamily="34" charset="0"/>
            </a:pPr>
            <a:r>
              <a:rPr lang="en-US" b="1">
                <a:solidFill>
                  <a:srgbClr val="800000"/>
                </a:solidFill>
                <a:latin typeface="Consolas" panose="020B0609020204030204" charset="0"/>
                <a:ea typeface="宋体" panose="02010600030101010101" pitchFamily="2" charset="-122"/>
                <a:cs typeface="Consolas" panose="020B0609020204030204" charset="0"/>
                <a:sym typeface="+mn-ea"/>
              </a:rPr>
              <a:t>SELECT</a:t>
            </a:r>
            <a:r>
              <a:rPr lang="zh-CN" altLang="en-US">
                <a:latin typeface="Consolas" panose="020B0609020204030204" charset="0"/>
                <a:cs typeface="Consolas" panose="020B0609020204030204" charset="0"/>
              </a:rPr>
              <a:t> *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FROM</a:t>
            </a:r>
            <a:r>
              <a:rPr lang="zh-CN" altLang="en-US">
                <a:latin typeface="Consolas" panose="020B0609020204030204" charset="0"/>
                <a:cs typeface="Consolas" panose="020B0609020204030204" charset="0"/>
              </a:rPr>
              <a:t> itheima.orders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WHERE</a:t>
            </a:r>
            <a:r>
              <a:rPr lang="zh-CN" altLang="en-US">
                <a:latin typeface="Consolas" panose="020B0609020204030204" charset="0"/>
                <a:cs typeface="Consolas" panose="020B0609020204030204" charset="0"/>
              </a:rPr>
              <a:t> userphone  </a:t>
            </a:r>
            <a:r>
              <a:rPr lang="en-US" b="1">
                <a:solidFill>
                  <a:srgbClr val="800000"/>
                </a:solidFill>
                <a:latin typeface="Consolas" panose="020B0609020204030204" charset="0"/>
                <a:ea typeface="宋体" panose="02010600030101010101" pitchFamily="2" charset="-122"/>
                <a:cs typeface="Consolas" panose="020B0609020204030204" charset="0"/>
                <a:sym typeface="+mn-ea"/>
              </a:rPr>
              <a:t>RLIKE</a:t>
            </a:r>
            <a:r>
              <a:rPr lang="zh-CN" altLang="en-US">
                <a:latin typeface="Consolas" panose="020B0609020204030204" charset="0"/>
                <a:cs typeface="Consolas" panose="020B0609020204030204" charset="0"/>
              </a:rPr>
              <a:t>E '188\\S{4}0\\S{3}';</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463040"/>
            <a:ext cx="5760720" cy="3613150"/>
          </a:xfrm>
        </p:spPr>
        <p:txBody>
          <a:bodyPr/>
          <a:lstStyle/>
          <a:p>
            <a:pPr marL="0" indent="0">
              <a:buNone/>
            </a:pPr>
            <a:r>
              <a:rPr lang="en-US" altLang="zh-CN"/>
              <a:t>1. </a:t>
            </a:r>
            <a:r>
              <a:rPr lang="zh-CN" altLang="en-US"/>
              <a:t>什么是正则表达式</a:t>
            </a:r>
          </a:p>
          <a:p>
            <a:pPr marL="0" indent="0">
              <a:buNone/>
            </a:pPr>
            <a:r>
              <a:rPr lang="zh-CN" altLang="en-US" sz="1400"/>
              <a:t>正则表达式就是一种规则的集合。通过特定的规则字符来匹配字符串是否满足规则的描述。</a:t>
            </a:r>
          </a:p>
          <a:p>
            <a:pPr marL="0" indent="0">
              <a:buNone/>
            </a:pPr>
            <a:r>
              <a:rPr lang="en-US" altLang="zh-CN"/>
              <a:t>2. RLIKE</a:t>
            </a:r>
            <a:r>
              <a:rPr lang="zh-CN" altLang="en-US"/>
              <a:t>的作用</a:t>
            </a:r>
          </a:p>
          <a:p>
            <a:pPr marL="0" indent="0">
              <a:buNone/>
            </a:pPr>
            <a:r>
              <a:rPr lang="zh-CN" altLang="en-US" sz="1400"/>
              <a:t>可以基于正则表达式，对数据内容进行匹配</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删除表</a:t>
            </a:r>
          </a:p>
        </p:txBody>
      </p:sp>
      <p:sp>
        <p:nvSpPr>
          <p:cNvPr id="3" name="文本占位符 2"/>
          <p:cNvSpPr>
            <a:spLocks noGrp="1"/>
          </p:cNvSpPr>
          <p:nvPr>
            <p:ph type="body" sz="quarter" idx="11"/>
          </p:nvPr>
        </p:nvSpPr>
        <p:spPr/>
        <p:txBody>
          <a:bodyPr/>
          <a:lstStyle/>
          <a:p>
            <a:r>
              <a:rPr lang="zh-CN" altLang="en-US"/>
              <a:t>如果要删除表可以使用：</a:t>
            </a:r>
          </a:p>
          <a:p>
            <a:endParaRPr lang="zh-CN" altLang="en-US"/>
          </a:p>
          <a:p>
            <a:r>
              <a:rPr lang="en-US" altLang="zh-CN">
                <a:solidFill>
                  <a:schemeClr val="accent6">
                    <a:lumMod val="50000"/>
                  </a:schemeClr>
                </a:solidFill>
                <a:latin typeface="Consolas" panose="020B0609020204030204" charset="0"/>
                <a:cs typeface="Consolas" panose="020B0609020204030204" charset="0"/>
              </a:rPr>
              <a:t>DROP TABLE table_name;</a:t>
            </a:r>
          </a:p>
        </p:txBody>
      </p:sp>
      <p:pic>
        <p:nvPicPr>
          <p:cNvPr id="4" name="图片 3" descr="播仔素材库【1】0227"/>
          <p:cNvPicPr>
            <a:picLocks noChangeAspect="1"/>
          </p:cNvPicPr>
          <p:nvPr>
            <p:custDataLst>
              <p:tags r:id="rId1"/>
            </p:custDataLst>
          </p:nvPr>
        </p:nvPicPr>
        <p:blipFill>
          <a:blip r:embed="rId3"/>
          <a:stretch>
            <a:fillRect/>
          </a:stretch>
        </p:blipFill>
        <p:spPr>
          <a:xfrm>
            <a:off x="10137775" y="4537710"/>
            <a:ext cx="2146935" cy="214693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p>
          <a:p>
            <a:pPr algn="l"/>
            <a:r>
              <a:rPr lang="zh-CN" altLang="en-US" dirty="0"/>
              <a:t>数据表操作</a:t>
            </a:r>
          </a:p>
          <a:p>
            <a:r>
              <a:rPr lang="zh-CN" dirty="0">
                <a:solidFill>
                  <a:srgbClr val="FF0000"/>
                </a:solidFill>
              </a:rPr>
              <a:t>数据查询</a:t>
            </a:r>
          </a:p>
          <a:p>
            <a:r>
              <a:rPr lang="zh-CN" altLang="en-US" dirty="0"/>
              <a:t>函数</a:t>
            </a:r>
          </a:p>
          <a:p>
            <a:r>
              <a:rPr lang="zh-CN" altLang="en-US" dirty="0"/>
              <a:t>案例</a:t>
            </a:r>
          </a:p>
        </p:txBody>
      </p:sp>
      <p:pic>
        <p:nvPicPr>
          <p:cNvPr id="3" name="图形 2" descr="303b32313537333932333bbcfdcdb7"/>
          <p:cNvPicPr>
            <a:picLocks noChangeAspect="1"/>
          </p:cNvPicPr>
          <p:nvPr/>
        </p:nvPicPr>
        <p:blipFill>
          <a:blip r:embed="rId8"/>
          <a:stretch>
            <a:fillRect/>
          </a:stretch>
        </p:blipFill>
        <p:spPr>
          <a:xfrm>
            <a:off x="4655776" y="2908581"/>
            <a:ext cx="410210" cy="410210"/>
          </a:xfrm>
          <a:prstGeom prst="rect">
            <a:avLst/>
          </a:prstGeom>
        </p:spPr>
      </p:pic>
      <p:grpSp>
        <p:nvGrpSpPr>
          <p:cNvPr id="15" name="组合 14"/>
          <p:cNvGrpSpPr/>
          <p:nvPr/>
        </p:nvGrpSpPr>
        <p:grpSpPr>
          <a:xfrm>
            <a:off x="7103745" y="2103755"/>
            <a:ext cx="2968625" cy="2250440"/>
            <a:chOff x="11527" y="1204"/>
            <a:chExt cx="4675" cy="3544"/>
          </a:xfrm>
        </p:grpSpPr>
        <p:sp>
          <p:nvSpPr>
            <p:cNvPr id="4" name="左大括号 3"/>
            <p:cNvSpPr/>
            <p:nvPr>
              <p:custDataLst>
                <p:tags r:id="rId1"/>
              </p:custDataLst>
            </p:nvPr>
          </p:nvSpPr>
          <p:spPr>
            <a:xfrm>
              <a:off x="11527" y="1431"/>
              <a:ext cx="1021" cy="3077"/>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2"/>
              </p:custDataLst>
            </p:nvPr>
          </p:nvSpPr>
          <p:spPr>
            <a:xfrm>
              <a:off x="12661" y="1204"/>
              <a:ext cx="3253" cy="483"/>
            </a:xfrm>
            <a:prstGeom prst="rect">
              <a:avLst/>
            </a:prstGeom>
            <a:noFill/>
          </p:spPr>
          <p:txBody>
            <a:bodyPr wrap="square" rtlCol="0">
              <a:spAutoFit/>
            </a:bodyPr>
            <a:lstStyle/>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基本查询</a:t>
              </a:r>
            </a:p>
          </p:txBody>
        </p:sp>
        <p:sp>
          <p:nvSpPr>
            <p:cNvPr id="7" name="文本框 6"/>
            <p:cNvSpPr txBox="1"/>
            <p:nvPr>
              <p:custDataLst>
                <p:tags r:id="rId3"/>
              </p:custDataLst>
            </p:nvPr>
          </p:nvSpPr>
          <p:spPr>
            <a:xfrm>
              <a:off x="12661" y="1998"/>
              <a:ext cx="3253" cy="483"/>
            </a:xfrm>
            <a:prstGeom prst="rect">
              <a:avLst/>
            </a:prstGeom>
            <a:noFill/>
          </p:spPr>
          <p:txBody>
            <a:bodyPr wrap="square" rtlCol="0">
              <a:spAutoFit/>
            </a:bodyPr>
            <a:lstStyle/>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RLIKE 正则匹配</a:t>
              </a:r>
            </a:p>
          </p:txBody>
        </p:sp>
        <p:sp>
          <p:nvSpPr>
            <p:cNvPr id="6" name="文本框 5"/>
            <p:cNvSpPr txBox="1"/>
            <p:nvPr>
              <p:custDataLst>
                <p:tags r:id="rId4"/>
              </p:custDataLst>
            </p:nvPr>
          </p:nvSpPr>
          <p:spPr>
            <a:xfrm>
              <a:off x="12661" y="2791"/>
              <a:ext cx="3253" cy="483"/>
            </a:xfrm>
            <a:prstGeom prst="rect">
              <a:avLst/>
            </a:prstGeom>
            <a:noFill/>
          </p:spPr>
          <p:txBody>
            <a:bodyPr wrap="square" rtlCol="0">
              <a:spAutoFit/>
            </a:bodyPr>
            <a:lstStyle/>
            <a:p>
              <a:r>
                <a:rPr lang="en-US" sz="1400">
                  <a:solidFill>
                    <a:srgbClr val="FF0000"/>
                  </a:solidFill>
                  <a:latin typeface="阿里巴巴普惠体" panose="00020600040101010101" pitchFamily="18" charset="-122"/>
                  <a:ea typeface="阿里巴巴普惠体" panose="00020600040101010101" pitchFamily="18" charset="-122"/>
                </a:rPr>
                <a:t>UNION</a:t>
              </a:r>
              <a:r>
                <a:rPr lang="zh-CN" altLang="en-US" sz="1400">
                  <a:solidFill>
                    <a:srgbClr val="FF0000"/>
                  </a:solidFill>
                  <a:latin typeface="阿里巴巴普惠体" panose="00020600040101010101" pitchFamily="18" charset="-122"/>
                  <a:ea typeface="阿里巴巴普惠体" panose="00020600040101010101" pitchFamily="18" charset="-122"/>
                </a:rPr>
                <a:t>联合</a:t>
              </a:r>
            </a:p>
          </p:txBody>
        </p:sp>
        <p:sp>
          <p:nvSpPr>
            <p:cNvPr id="12" name="文本框 11"/>
            <p:cNvSpPr txBox="1"/>
            <p:nvPr>
              <p:custDataLst>
                <p:tags r:id="rId5"/>
              </p:custDataLst>
            </p:nvPr>
          </p:nvSpPr>
          <p:spPr>
            <a:xfrm>
              <a:off x="12661" y="3584"/>
              <a:ext cx="3253" cy="483"/>
            </a:xfrm>
            <a:prstGeom prst="rect">
              <a:avLst/>
            </a:prstGeom>
            <a:noFill/>
          </p:spPr>
          <p:txBody>
            <a:bodyPr wrap="square" rtlCol="0">
              <a:spAutoFit/>
            </a:bodyPr>
            <a:lstStyle/>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Sampling</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采样</a:t>
              </a:r>
            </a:p>
          </p:txBody>
        </p:sp>
        <p:sp>
          <p:nvSpPr>
            <p:cNvPr id="13" name="文本框 12"/>
            <p:cNvSpPr txBox="1"/>
            <p:nvPr>
              <p:custDataLst>
                <p:tags r:id="rId6"/>
              </p:custDataLst>
            </p:nvPr>
          </p:nvSpPr>
          <p:spPr>
            <a:xfrm>
              <a:off x="12661" y="4265"/>
              <a:ext cx="3541" cy="483"/>
            </a:xfrm>
            <a:prstGeom prst="rect">
              <a:avLst/>
            </a:prstGeom>
            <a:noFill/>
          </p:spPr>
          <p:txBody>
            <a:bodyPr wrap="square" rtlCol="0">
              <a:spAutoFit/>
            </a:bodyPr>
            <a:lstStyle/>
            <a:p>
              <a:r>
                <a:rPr sz="1400">
                  <a:solidFill>
                    <a:schemeClr val="tx1">
                      <a:lumMod val="75000"/>
                      <a:lumOff val="25000"/>
                    </a:schemeClr>
                  </a:solidFill>
                  <a:latin typeface="阿里巴巴普惠体" panose="00020600040101010101" pitchFamily="18" charset="-122"/>
                  <a:ea typeface="阿里巴巴普惠体" panose="00020600040101010101" pitchFamily="18" charset="-122"/>
                </a:rPr>
                <a:t>Virtual Columns</a:t>
              </a: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 </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虚拟列</a:t>
              </a: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7239000" cy="4855845"/>
          </a:xfrm>
        </p:spPr>
        <p:txBody>
          <a:bodyPr/>
          <a:lstStyle/>
          <a:p>
            <a:r>
              <a:rPr lang="zh-CN" sz="1600" dirty="0">
                <a:solidFill>
                  <a:srgbClr val="FF0000"/>
                </a:solidFill>
              </a:rPr>
              <a:t>掌握</a:t>
            </a:r>
            <a:r>
              <a:rPr lang="en-US" sz="1600" dirty="0">
                <a:solidFill>
                  <a:srgbClr val="FF0000"/>
                </a:solidFill>
              </a:rPr>
              <a:t>UNION</a:t>
            </a:r>
            <a:r>
              <a:rPr lang="zh-CN" altLang="en-US" sz="1600" dirty="0">
                <a:solidFill>
                  <a:srgbClr val="FF0000"/>
                </a:solidFill>
              </a:rPr>
              <a:t>关键字进行查询结果的联合</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UNION</a:t>
            </a:r>
            <a:r>
              <a:t>联合</a:t>
            </a:r>
          </a:p>
        </p:txBody>
      </p:sp>
      <p:sp>
        <p:nvSpPr>
          <p:cNvPr id="3" name="文本占位符 2"/>
          <p:cNvSpPr>
            <a:spLocks noGrp="1"/>
          </p:cNvSpPr>
          <p:nvPr>
            <p:ph type="body" sz="quarter" idx="11"/>
          </p:nvPr>
        </p:nvSpPr>
        <p:spPr/>
        <p:txBody>
          <a:bodyPr/>
          <a:lstStyle/>
          <a:p>
            <a:r>
              <a:rPr lang="zh-CN" altLang="en-US"/>
              <a:t>UNION 用于将多个 SELECT 语句的结果组合成单个结果集。</a:t>
            </a:r>
          </a:p>
          <a:p>
            <a:r>
              <a:rPr lang="zh-CN" altLang="en-US"/>
              <a:t>每个 select</a:t>
            </a:r>
            <a:r>
              <a:rPr lang="en-US" altLang="zh-CN"/>
              <a:t> </a:t>
            </a:r>
            <a:r>
              <a:rPr lang="zh-CN" altLang="en-US"/>
              <a:t>语句返回的列的数量和名称必须相同。否则，将引发架构错误。</a:t>
            </a:r>
          </a:p>
          <a:p>
            <a:endParaRPr lang="zh-CN" altLang="en-US"/>
          </a:p>
          <a:p>
            <a:r>
              <a:rPr lang="zh-CN" altLang="en-US"/>
              <a:t>基础语法：</a:t>
            </a:r>
          </a:p>
          <a:p>
            <a:r>
              <a:rPr lang="en-US" altLang="zh-CN">
                <a:latin typeface="Consolas" panose="020B0609020204030204" charset="0"/>
                <a:cs typeface="Consolas" panose="020B0609020204030204" charset="0"/>
              </a:rPr>
              <a:t>SELECT ...</a:t>
            </a:r>
          </a:p>
          <a:p>
            <a:r>
              <a:rPr lang="en-US" altLang="zh-CN">
                <a:latin typeface="Consolas" panose="020B0609020204030204" charset="0"/>
                <a:cs typeface="Consolas" panose="020B0609020204030204" charset="0"/>
              </a:rPr>
              <a:t>    UNION [ALL]</a:t>
            </a:r>
          </a:p>
          <a:p>
            <a:r>
              <a:rPr lang="en-US" altLang="zh-CN">
                <a:latin typeface="Consolas" panose="020B0609020204030204" charset="0"/>
                <a:cs typeface="Consolas" panose="020B0609020204030204" charset="0"/>
              </a:rPr>
              <a:t>SELECT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ym typeface="+mn-ea"/>
              </a:rPr>
              <a:t>UNION</a:t>
            </a:r>
            <a:r>
              <a:rPr>
                <a:sym typeface="+mn-ea"/>
              </a:rPr>
              <a:t>联合</a:t>
            </a:r>
            <a:endParaRPr lang="zh-CN" altLang="en-US"/>
          </a:p>
        </p:txBody>
      </p:sp>
      <p:sp>
        <p:nvSpPr>
          <p:cNvPr id="3" name="文本占位符 2"/>
          <p:cNvSpPr>
            <a:spLocks noGrp="1"/>
          </p:cNvSpPr>
          <p:nvPr>
            <p:ph type="body" sz="quarter" idx="11"/>
          </p:nvPr>
        </p:nvSpPr>
        <p:spPr/>
        <p:txBody>
          <a:bodyPr/>
          <a:lstStyle/>
          <a:p>
            <a:r>
              <a:rPr lang="zh-CN" altLang="en-US"/>
              <a:t>准备数据进行测试</a:t>
            </a:r>
          </a:p>
          <a:p>
            <a:endParaRPr lang="zh-CN" altLang="en-US"/>
          </a:p>
          <a:p>
            <a:endParaRPr lang="zh-CN" altLang="en-US"/>
          </a:p>
          <a:p>
            <a:endParaRPr lang="zh-CN" altLang="en-US"/>
          </a:p>
          <a:p>
            <a:pPr marL="285750" indent="-285750">
              <a:buFont typeface="Arial" panose="020B0604020202020204" pitchFamily="34" charset="0"/>
              <a:buChar char="•"/>
            </a:pPr>
            <a:r>
              <a:rPr lang="zh-CN" altLang="en-US"/>
              <a:t>联合两个查询结果集</a:t>
            </a:r>
          </a:p>
          <a:p>
            <a:pPr>
              <a:buFont typeface="Arial" panose="020B0604020202020204" pitchFamily="34" charset="0"/>
            </a:pPr>
            <a:r>
              <a:rPr lang="zh-CN" altLang="en-US" sz="1200">
                <a:latin typeface="Consolas" panose="020B0609020204030204" charset="0"/>
                <a:cs typeface="Consolas" panose="020B0609020204030204" charset="0"/>
              </a:rPr>
              <a:t>SELECT * FROM course WHERE t_id = '周杰轮'</a:t>
            </a:r>
          </a:p>
          <a:p>
            <a:pPr>
              <a:buFont typeface="Arial" panose="020B0604020202020204" pitchFamily="34" charset="0"/>
            </a:pPr>
            <a:r>
              <a:rPr lang="en-US" altLang="zh-CN" sz="1200">
                <a:latin typeface="Consolas" panose="020B0609020204030204" charset="0"/>
                <a:cs typeface="Consolas" panose="020B0609020204030204" charset="0"/>
              </a:rPr>
              <a:t>    </a:t>
            </a:r>
            <a:r>
              <a:rPr lang="zh-CN" altLang="en-US" sz="1200">
                <a:latin typeface="Consolas" panose="020B0609020204030204" charset="0"/>
                <a:cs typeface="Consolas" panose="020B0609020204030204" charset="0"/>
              </a:rPr>
              <a:t>UNION </a:t>
            </a:r>
          </a:p>
          <a:p>
            <a:pPr>
              <a:buFont typeface="Arial" panose="020B0604020202020204" pitchFamily="34" charset="0"/>
            </a:pPr>
            <a:r>
              <a:rPr lang="zh-CN" altLang="en-US" sz="1200">
                <a:latin typeface="Consolas" panose="020B0609020204030204" charset="0"/>
                <a:cs typeface="Consolas" panose="020B0609020204030204" charset="0"/>
              </a:rPr>
              <a:t>SELECT * FROM course WHERE t_id = '王力鸿'</a:t>
            </a:r>
          </a:p>
        </p:txBody>
      </p:sp>
      <p:sp>
        <p:nvSpPr>
          <p:cNvPr id="100" name="文本框 99"/>
          <p:cNvSpPr txBox="1"/>
          <p:nvPr/>
        </p:nvSpPr>
        <p:spPr>
          <a:xfrm>
            <a:off x="767080" y="2060575"/>
            <a:ext cx="10401300" cy="1599565"/>
          </a:xfrm>
          <a:prstGeom prst="rect">
            <a:avLst/>
          </a:prstGeom>
          <a:noFill/>
          <a:ln w="9525">
            <a:noFill/>
          </a:ln>
        </p:spPr>
        <p:txBody>
          <a:bodyPr wrap="square">
            <a:spAutoFit/>
          </a:bodyPr>
          <a:lstStyle/>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itheima.course(</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c_id </a:t>
            </a:r>
            <a:r>
              <a:rPr lang="en-US" sz="1400" b="1">
                <a:solidFill>
                  <a:srgbClr val="000080"/>
                </a:solidFill>
                <a:latin typeface="Consolas" panose="020B0609020204030204" charset="0"/>
                <a:ea typeface="宋体" panose="02010600030101010101" pitchFamily="2" charset="-122"/>
                <a:cs typeface="Consolas" panose="020B0609020204030204" charset="0"/>
              </a:rPr>
              <a:t>string</a:t>
            </a:r>
            <a:r>
              <a:rPr lang="en-US" sz="1400" b="0">
                <a:solidFill>
                  <a:srgbClr val="000000"/>
                </a:solidFill>
                <a:latin typeface="Consolas" panose="020B0609020204030204" charset="0"/>
                <a:ea typeface="宋体" panose="02010600030101010101" pitchFamily="2" charset="-122"/>
                <a:cs typeface="Consolas" panose="020B0609020204030204" charset="0"/>
              </a:rPr>
              <a:t>, </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c_name </a:t>
            </a:r>
            <a:r>
              <a:rPr lang="en-US" sz="1400" b="1">
                <a:solidFill>
                  <a:srgbClr val="000080"/>
                </a:solidFill>
                <a:latin typeface="Consolas" panose="020B0609020204030204" charset="0"/>
                <a:ea typeface="宋体" panose="02010600030101010101" pitchFamily="2" charset="-122"/>
                <a:cs typeface="Consolas" panose="020B0609020204030204" charset="0"/>
              </a:rPr>
              <a:t>string</a:t>
            </a:r>
            <a:r>
              <a:rPr lang="en-US" sz="1400" b="0">
                <a:solidFill>
                  <a:srgbClr val="000000"/>
                </a:solidFill>
                <a:latin typeface="Consolas" panose="020B0609020204030204" charset="0"/>
                <a:ea typeface="宋体" panose="02010600030101010101" pitchFamily="2" charset="-122"/>
                <a:cs typeface="Consolas" panose="020B0609020204030204" charset="0"/>
              </a:rPr>
              <a:t>, </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t_id </a:t>
            </a:r>
            <a:r>
              <a:rPr lang="en-US" sz="1400" b="1">
                <a:solidFill>
                  <a:srgbClr val="000080"/>
                </a:solidFill>
                <a:latin typeface="Consolas" panose="020B0609020204030204" charset="0"/>
                <a:ea typeface="宋体" panose="02010600030101010101" pitchFamily="2" charset="-122"/>
                <a:cs typeface="Consolas" panose="020B0609020204030204" charset="0"/>
              </a:rPr>
              <a:t>string</a:t>
            </a:r>
            <a:r>
              <a:rPr lang="en-US" sz="1400" b="0">
                <a:solidFill>
                  <a:srgbClr val="000000"/>
                </a:solidFill>
                <a:latin typeface="Consolas" panose="020B0609020204030204" charset="0"/>
                <a:ea typeface="宋体" panose="02010600030101010101" pitchFamily="2" charset="-122"/>
                <a:cs typeface="Consolas" panose="020B0609020204030204" charset="0"/>
              </a:rPr>
              <a:t>)</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ROW</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FORMAT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DELIMITED</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FIELDS</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TERMINATED</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0">
                <a:solidFill>
                  <a:srgbClr val="008000"/>
                </a:solidFill>
                <a:latin typeface="Consolas" panose="020B0609020204030204" charset="0"/>
                <a:ea typeface="宋体" panose="02010600030101010101" pitchFamily="2" charset="-122"/>
                <a:cs typeface="Consolas" panose="020B0609020204030204" charset="0"/>
              </a:rPr>
              <a:t>'\t'</a:t>
            </a:r>
            <a:r>
              <a:rPr lang="en-US" sz="1400" b="0">
                <a:solidFill>
                  <a:srgbClr val="FF0000"/>
                </a:solidFill>
                <a:latin typeface="Consolas" panose="020B0609020204030204" charset="0"/>
                <a:ea typeface="宋体" panose="02010600030101010101" pitchFamily="2" charset="-122"/>
                <a:cs typeface="Consolas" panose="020B0609020204030204" charset="0"/>
              </a:rPr>
              <a:t>;</a:t>
            </a:r>
          </a:p>
          <a:p>
            <a:pPr marL="0" indent="0"/>
            <a:endParaRPr lang="en-US" sz="1400" b="0">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LOAD</a:t>
            </a:r>
            <a:r>
              <a:rPr lang="en-US" sz="1400" b="0">
                <a:latin typeface="Consolas" panose="020B0609020204030204" charset="0"/>
                <a:ea typeface="宋体" panose="02010600030101010101" pitchFamily="2" charset="-122"/>
                <a:cs typeface="Consolas" panose="020B0609020204030204" charset="0"/>
              </a:rPr>
              <a:t> DATA </a:t>
            </a:r>
            <a:r>
              <a:rPr lang="en-US" sz="1400" b="1">
                <a:solidFill>
                  <a:srgbClr val="800000"/>
                </a:solidFill>
                <a:latin typeface="Consolas" panose="020B0609020204030204" charset="0"/>
                <a:ea typeface="宋体" panose="02010600030101010101" pitchFamily="2" charset="-122"/>
                <a:cs typeface="Consolas" panose="020B0609020204030204" charset="0"/>
              </a:rPr>
              <a:t>LOCAL INPATH</a:t>
            </a:r>
            <a:r>
              <a:rPr lang="en-US" sz="1400" b="0">
                <a:latin typeface="Consolas" panose="020B0609020204030204" charset="0"/>
                <a:ea typeface="宋体" panose="02010600030101010101" pitchFamily="2" charset="-122"/>
                <a:cs typeface="Consolas" panose="020B0609020204030204" charset="0"/>
              </a:rPr>
              <a:t> </a:t>
            </a:r>
            <a:r>
              <a:rPr lang="en-US" sz="1400" b="0">
                <a:solidFill>
                  <a:srgbClr val="008000"/>
                </a:solidFill>
                <a:latin typeface="Consolas" panose="020B0609020204030204" charset="0"/>
                <a:ea typeface="宋体" panose="02010600030101010101" pitchFamily="2" charset="-122"/>
                <a:cs typeface="Consolas" panose="020B0609020204030204" charset="0"/>
              </a:rPr>
              <a:t>'/home/hadoop/course.txt'</a:t>
            </a:r>
            <a:r>
              <a:rPr lang="en-US" sz="1400" b="0">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INTO TABLE</a:t>
            </a:r>
            <a:r>
              <a:rPr lang="en-US" sz="1400" b="0">
                <a:latin typeface="Consolas" panose="020B0609020204030204" charset="0"/>
                <a:ea typeface="宋体" panose="02010600030101010101" pitchFamily="2" charset="-122"/>
                <a:cs typeface="Consolas" panose="020B0609020204030204" charset="0"/>
              </a:rPr>
              <a:t> itheima.course; </a:t>
            </a:r>
            <a:endParaRPr lang="en-US" altLang="en-US" sz="1400" b="0">
              <a:latin typeface="Consolas" panose="020B0609020204030204" charset="0"/>
              <a:ea typeface="宋体" panose="02010600030101010101" pitchFamily="2" charset="-122"/>
              <a:cs typeface="Consolas" panose="020B0609020204030204" charset="0"/>
            </a:endParaRPr>
          </a:p>
          <a:p>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UNION</a:t>
            </a:r>
            <a:r>
              <a:t>联合</a:t>
            </a:r>
            <a:r>
              <a:rPr lang="en-US" altLang="zh-CN"/>
              <a:t> - </a:t>
            </a:r>
            <a:r>
              <a:t>去重</a:t>
            </a:r>
          </a:p>
        </p:txBody>
      </p:sp>
      <p:sp>
        <p:nvSpPr>
          <p:cNvPr id="3" name="文本占位符 2"/>
          <p:cNvSpPr>
            <a:spLocks noGrp="1"/>
          </p:cNvSpPr>
          <p:nvPr>
            <p:ph type="body" sz="quarter" idx="11"/>
          </p:nvPr>
        </p:nvSpPr>
        <p:spPr/>
        <p:txBody>
          <a:bodyPr/>
          <a:lstStyle/>
          <a:p>
            <a:r>
              <a:rPr lang="en-US" altLang="zh-CN" dirty="0"/>
              <a:t>UNION</a:t>
            </a:r>
            <a:r>
              <a:rPr lang="zh-CN" altLang="en-US" dirty="0"/>
              <a:t>默认有</a:t>
            </a:r>
            <a:r>
              <a:rPr lang="zh-CN" altLang="en-US" dirty="0">
                <a:solidFill>
                  <a:srgbClr val="FF0000"/>
                </a:solidFill>
              </a:rPr>
              <a:t>去重</a:t>
            </a:r>
            <a:r>
              <a:rPr lang="zh-CN" altLang="en-US" dirty="0"/>
              <a:t>功能：</a:t>
            </a:r>
          </a:p>
          <a:p>
            <a:pPr marL="285750" indent="-285750">
              <a:buFont typeface="Arial" panose="020B0604020202020204" pitchFamily="34" charset="0"/>
              <a:buChar char="•"/>
            </a:pPr>
            <a:r>
              <a:rPr lang="zh-CN" altLang="en-US" dirty="0"/>
              <a:t>直接联合两个同样的查询结果</a:t>
            </a:r>
          </a:p>
          <a:p>
            <a:pPr>
              <a:buFont typeface="Arial" panose="020B0604020202020204" pitchFamily="34" charset="0"/>
            </a:pPr>
            <a:r>
              <a:rPr lang="en-US" sz="1400" b="1" dirty="0">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dirty="0">
                <a:latin typeface="Consolas" panose="020B0609020204030204" charset="0"/>
                <a:cs typeface="Consolas" panose="020B0609020204030204" charset="0"/>
              </a:rPr>
              <a:t> * </a:t>
            </a:r>
            <a:r>
              <a:rPr lang="en-US" sz="1400" b="1" dirty="0">
                <a:solidFill>
                  <a:srgbClr val="800000"/>
                </a:solidFill>
                <a:latin typeface="Consolas" panose="020B0609020204030204" charset="0"/>
                <a:ea typeface="宋体" panose="02010600030101010101" pitchFamily="2" charset="-122"/>
                <a:cs typeface="Consolas" panose="020B0609020204030204" charset="0"/>
                <a:sym typeface="+mn-ea"/>
              </a:rPr>
              <a:t>FROM</a:t>
            </a:r>
            <a:r>
              <a:rPr lang="zh-CN" altLang="en-US" sz="1400" dirty="0">
                <a:latin typeface="Consolas" panose="020B0609020204030204" charset="0"/>
                <a:cs typeface="Consolas" panose="020B0609020204030204" charset="0"/>
              </a:rPr>
              <a:t> course</a:t>
            </a:r>
          </a:p>
          <a:p>
            <a:pPr>
              <a:buFont typeface="Arial" panose="020B0604020202020204" pitchFamily="34" charset="0"/>
            </a:pPr>
            <a:r>
              <a:rPr lang="en-US" sz="1400" b="1" dirty="0">
                <a:solidFill>
                  <a:srgbClr val="800000"/>
                </a:solidFill>
                <a:latin typeface="Consolas" panose="020B0609020204030204" charset="0"/>
                <a:ea typeface="宋体" panose="02010600030101010101" pitchFamily="2" charset="-122"/>
                <a:cs typeface="Consolas" panose="020B0609020204030204" charset="0"/>
              </a:rPr>
              <a:t>UNION</a:t>
            </a:r>
            <a:r>
              <a:rPr lang="zh-CN" altLang="en-US" sz="1400" dirty="0">
                <a:latin typeface="Consolas" panose="020B0609020204030204" charset="0"/>
                <a:cs typeface="Consolas" panose="020B0609020204030204" charset="0"/>
              </a:rPr>
              <a:t> </a:t>
            </a:r>
          </a:p>
          <a:p>
            <a:pPr>
              <a:buFont typeface="Arial" panose="020B0604020202020204" pitchFamily="34" charset="0"/>
            </a:pPr>
            <a:r>
              <a:rPr lang="en-US" sz="1400" b="1" dirty="0">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dirty="0">
                <a:latin typeface="Consolas" panose="020B0609020204030204" charset="0"/>
                <a:cs typeface="Consolas" panose="020B0609020204030204" charset="0"/>
              </a:rPr>
              <a:t> * </a:t>
            </a:r>
            <a:r>
              <a:rPr lang="en-US" sz="1400" b="1" dirty="0">
                <a:solidFill>
                  <a:srgbClr val="800000"/>
                </a:solidFill>
                <a:latin typeface="Consolas" panose="020B0609020204030204" charset="0"/>
                <a:ea typeface="宋体" panose="02010600030101010101" pitchFamily="2" charset="-122"/>
                <a:cs typeface="Consolas" panose="020B0609020204030204" charset="0"/>
              </a:rPr>
              <a:t>FROM</a:t>
            </a:r>
            <a:r>
              <a:rPr lang="zh-CN" altLang="en-US" sz="1400" dirty="0">
                <a:latin typeface="Consolas" panose="020B0609020204030204" charset="0"/>
                <a:cs typeface="Consolas" panose="020B0609020204030204" charset="0"/>
              </a:rPr>
              <a:t> course</a:t>
            </a:r>
          </a:p>
          <a:p>
            <a:pPr marL="285750" indent="-285750">
              <a:buFont typeface="Arial" panose="020B0604020202020204" pitchFamily="34" charset="0"/>
              <a:buChar char="•"/>
            </a:pPr>
            <a:r>
              <a:rPr lang="zh-CN" altLang="en-US" dirty="0"/>
              <a:t>如果不需要去重效果</a:t>
            </a:r>
          </a:p>
          <a:p>
            <a:pPr>
              <a:buFont typeface="Arial" panose="020B0604020202020204" pitchFamily="34" charset="0"/>
            </a:pPr>
            <a:r>
              <a:rPr lang="en-US" sz="1400" b="1" dirty="0">
                <a:solidFill>
                  <a:srgbClr val="800000"/>
                </a:solidFill>
                <a:latin typeface="Consolas" panose="020B0609020204030204" charset="0"/>
                <a:ea typeface="宋体" panose="02010600030101010101" pitchFamily="2" charset="-122"/>
                <a:cs typeface="Consolas" panose="020B0609020204030204" charset="0"/>
                <a:sym typeface="+mn-ea"/>
              </a:rPr>
              <a:t>SELECT</a:t>
            </a:r>
            <a:r>
              <a:rPr lang="zh-CN" altLang="en-US" sz="1400" dirty="0">
                <a:latin typeface="Consolas" panose="020B0609020204030204" charset="0"/>
                <a:cs typeface="Consolas" panose="020B0609020204030204" charset="0"/>
              </a:rPr>
              <a:t> * </a:t>
            </a:r>
            <a:r>
              <a:rPr lang="en-US" sz="1400" b="1" dirty="0">
                <a:solidFill>
                  <a:srgbClr val="800000"/>
                </a:solidFill>
                <a:latin typeface="Consolas" panose="020B0609020204030204" charset="0"/>
                <a:ea typeface="宋体" panose="02010600030101010101" pitchFamily="2" charset="-122"/>
                <a:cs typeface="Consolas" panose="020B0609020204030204" charset="0"/>
              </a:rPr>
              <a:t>FROM</a:t>
            </a:r>
            <a:r>
              <a:rPr lang="zh-CN" altLang="en-US" sz="1400" dirty="0">
                <a:latin typeface="Consolas" panose="020B0609020204030204" charset="0"/>
                <a:cs typeface="Consolas" panose="020B0609020204030204" charset="0"/>
              </a:rPr>
              <a:t> course</a:t>
            </a:r>
          </a:p>
          <a:p>
            <a:pPr>
              <a:buFont typeface="Arial" panose="020B0604020202020204" pitchFamily="34" charset="0"/>
            </a:pPr>
            <a:r>
              <a:rPr lang="en-US" altLang="zh-CN" sz="1400" dirty="0">
                <a:latin typeface="Consolas" panose="020B0609020204030204" charset="0"/>
                <a:cs typeface="Consolas" panose="020B0609020204030204" charset="0"/>
              </a:rPr>
              <a:t>    </a:t>
            </a:r>
            <a:r>
              <a:rPr lang="en-US" sz="1400" b="1" dirty="0">
                <a:solidFill>
                  <a:srgbClr val="800000"/>
                </a:solidFill>
                <a:latin typeface="Consolas" panose="020B0609020204030204" charset="0"/>
                <a:ea typeface="宋体" panose="02010600030101010101" pitchFamily="2" charset="-122"/>
                <a:cs typeface="Consolas" panose="020B0609020204030204" charset="0"/>
              </a:rPr>
              <a:t>UNION</a:t>
            </a:r>
            <a:r>
              <a:rPr lang="en-US" altLang="zh-CN" sz="1400" dirty="0">
                <a:latin typeface="Consolas" panose="020B0609020204030204" charset="0"/>
                <a:cs typeface="Consolas" panose="020B0609020204030204" charset="0"/>
              </a:rPr>
              <a:t> </a:t>
            </a:r>
            <a:r>
              <a:rPr lang="en-US" sz="1400" b="1" dirty="0">
                <a:solidFill>
                  <a:srgbClr val="800000"/>
                </a:solidFill>
                <a:latin typeface="Consolas" panose="020B0609020204030204" charset="0"/>
                <a:ea typeface="宋体" panose="02010600030101010101" pitchFamily="2" charset="-122"/>
                <a:cs typeface="Consolas" panose="020B0609020204030204" charset="0"/>
              </a:rPr>
              <a:t>ALL</a:t>
            </a:r>
            <a:r>
              <a:rPr lang="en-US" altLang="zh-CN" sz="1400" dirty="0">
                <a:latin typeface="Consolas" panose="020B0609020204030204" charset="0"/>
                <a:cs typeface="Consolas" panose="020B0609020204030204" charset="0"/>
              </a:rPr>
              <a:t> </a:t>
            </a:r>
            <a:endParaRPr lang="zh-CN" altLang="en-US" sz="1400" dirty="0">
              <a:latin typeface="Consolas" panose="020B0609020204030204" charset="0"/>
              <a:cs typeface="Consolas" panose="020B0609020204030204" charset="0"/>
            </a:endParaRPr>
          </a:p>
          <a:p>
            <a:pPr>
              <a:buFont typeface="Arial" panose="020B0604020202020204" pitchFamily="34" charset="0"/>
            </a:pPr>
            <a:r>
              <a:rPr lang="en-US" sz="1400" b="1" dirty="0">
                <a:solidFill>
                  <a:srgbClr val="800000"/>
                </a:solidFill>
                <a:latin typeface="Consolas" panose="020B0609020204030204" charset="0"/>
                <a:ea typeface="宋体" panose="02010600030101010101" pitchFamily="2" charset="-122"/>
                <a:cs typeface="Consolas" panose="020B0609020204030204" charset="0"/>
                <a:sym typeface="+mn-ea"/>
              </a:rPr>
              <a:t>SELECT</a:t>
            </a:r>
            <a:r>
              <a:rPr lang="zh-CN" altLang="en-US" sz="1400" dirty="0">
                <a:latin typeface="Consolas" panose="020B0609020204030204" charset="0"/>
                <a:cs typeface="Consolas" panose="020B0609020204030204" charset="0"/>
              </a:rPr>
              <a:t> * </a:t>
            </a:r>
            <a:r>
              <a:rPr lang="en-US" sz="1400" b="1" dirty="0">
                <a:solidFill>
                  <a:srgbClr val="800000"/>
                </a:solidFill>
                <a:latin typeface="Consolas" panose="020B0609020204030204" charset="0"/>
                <a:ea typeface="宋体" panose="02010600030101010101" pitchFamily="2" charset="-122"/>
                <a:cs typeface="Consolas" panose="020B0609020204030204" charset="0"/>
              </a:rPr>
              <a:t>FROM</a:t>
            </a:r>
            <a:r>
              <a:rPr lang="zh-CN" altLang="en-US" sz="1400" dirty="0">
                <a:latin typeface="Consolas" panose="020B0609020204030204" charset="0"/>
                <a:cs typeface="Consolas" panose="020B0609020204030204" charset="0"/>
              </a:rPr>
              <a:t> course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其它写法</a:t>
            </a:r>
          </a:p>
        </p:txBody>
      </p:sp>
      <p:sp>
        <p:nvSpPr>
          <p:cNvPr id="3" name="文本占位符 2"/>
          <p:cNvSpPr>
            <a:spLocks noGrp="1"/>
          </p:cNvSpPr>
          <p:nvPr>
            <p:ph type="body" sz="quarter" idx="11"/>
          </p:nvPr>
        </p:nvSpPr>
        <p:spPr/>
        <p:txBody>
          <a:bodyPr/>
          <a:lstStyle/>
          <a:p>
            <a:pPr marL="285750" indent="-285750">
              <a:buFont typeface="Arial" panose="020B0604020202020204" pitchFamily="34" charset="0"/>
              <a:buChar char="•"/>
            </a:pPr>
            <a:r>
              <a:rPr lang="en-US" altLang="zh-CN"/>
              <a:t>UNION</a:t>
            </a:r>
            <a:r>
              <a:rPr lang="zh-CN" altLang="en-US"/>
              <a:t>写在</a:t>
            </a:r>
            <a:r>
              <a:rPr lang="en-US" altLang="zh-CN"/>
              <a:t>FROM</a:t>
            </a:r>
            <a:r>
              <a:rPr lang="zh-CN" altLang="en-US"/>
              <a:t>中</a:t>
            </a:r>
          </a:p>
          <a:p>
            <a:pPr>
              <a:buFont typeface="Arial" panose="020B0604020202020204" pitchFamily="34" charset="0"/>
            </a:pPr>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a:latin typeface="Consolas" panose="020B0609020204030204" charset="0"/>
                <a:cs typeface="Consolas" panose="020B0609020204030204" charset="0"/>
              </a:rPr>
              <a:t> t_id, COUNT(*) </a:t>
            </a:r>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zh-CN" altLang="en-US" sz="1400">
                <a:latin typeface="Consolas" panose="020B0609020204030204" charset="0"/>
                <a:cs typeface="Consolas" panose="020B0609020204030204" charset="0"/>
              </a:rPr>
              <a:t> </a:t>
            </a:r>
          </a:p>
          <a:p>
            <a:pPr>
              <a:buFont typeface="Arial" panose="020B0604020202020204" pitchFamily="34" charset="0"/>
            </a:pPr>
            <a:r>
              <a:rPr lang="zh-CN" altLang="en-US" sz="1400">
                <a:latin typeface="Consolas" panose="020B0609020204030204" charset="0"/>
                <a:cs typeface="Consolas" panose="020B0609020204030204" charset="0"/>
              </a:rPr>
              <a:t>(</a:t>
            </a:r>
          </a:p>
          <a:p>
            <a:pPr>
              <a:buFont typeface="Arial" panose="020B0604020202020204" pitchFamily="34" charset="0"/>
            </a:pP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a:latin typeface="Consolas" panose="020B0609020204030204" charset="0"/>
                <a:cs typeface="Consolas" panose="020B0609020204030204" charset="0"/>
              </a:rPr>
              <a:t> t_id </a:t>
            </a:r>
            <a:r>
              <a:rPr lang="en-US" sz="1400" b="1">
                <a:solidFill>
                  <a:srgbClr val="800000"/>
                </a:solidFill>
                <a:latin typeface="Consolas" panose="020B0609020204030204" charset="0"/>
                <a:ea typeface="宋体" panose="02010600030101010101" pitchFamily="2" charset="-122"/>
                <a:cs typeface="Consolas" panose="020B0609020204030204" charset="0"/>
              </a:rPr>
              <a:t>FROM </a:t>
            </a:r>
            <a:r>
              <a:rPr lang="zh-CN" altLang="en-US" sz="1400">
                <a:latin typeface="Consolas" panose="020B0609020204030204" charset="0"/>
                <a:cs typeface="Consolas" panose="020B0609020204030204" charset="0"/>
              </a:rPr>
              <a:t>itheima.course </a:t>
            </a:r>
            <a:r>
              <a:rPr lang="en-US" sz="1400" b="1">
                <a:solidFill>
                  <a:srgbClr val="800000"/>
                </a:solidFill>
                <a:latin typeface="Consolas" panose="020B0609020204030204" charset="0"/>
                <a:ea typeface="宋体" panose="02010600030101010101" pitchFamily="2" charset="-122"/>
                <a:cs typeface="Consolas" panose="020B0609020204030204" charset="0"/>
              </a:rPr>
              <a:t>WHERE</a:t>
            </a:r>
            <a:r>
              <a:rPr lang="zh-CN" altLang="en-US" sz="1400">
                <a:latin typeface="Consolas" panose="020B0609020204030204" charset="0"/>
                <a:cs typeface="Consolas" panose="020B0609020204030204" charset="0"/>
              </a:rPr>
              <a:t> t_id = '周杰轮'</a:t>
            </a:r>
          </a:p>
          <a:p>
            <a:pPr>
              <a:buFont typeface="Arial" panose="020B0604020202020204" pitchFamily="34" charset="0"/>
            </a:pP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UNION ALL</a:t>
            </a:r>
            <a:endParaRPr lang="zh-CN" altLang="en-US" sz="1400">
              <a:latin typeface="Consolas" panose="020B0609020204030204" charset="0"/>
              <a:cs typeface="Consolas" panose="020B0609020204030204" charset="0"/>
            </a:endParaRPr>
          </a:p>
          <a:p>
            <a:pPr>
              <a:buFont typeface="Arial" panose="020B0604020202020204" pitchFamily="34" charset="0"/>
            </a:pP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a:latin typeface="Consolas" panose="020B0609020204030204" charset="0"/>
                <a:cs typeface="Consolas" panose="020B0609020204030204" charset="0"/>
              </a:rPr>
              <a:t> t_id </a:t>
            </a:r>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zh-CN" altLang="en-US" sz="1400">
                <a:latin typeface="Consolas" panose="020B0609020204030204" charset="0"/>
                <a:cs typeface="Consolas" panose="020B0609020204030204" charset="0"/>
              </a:rPr>
              <a:t> itheima.course </a:t>
            </a:r>
            <a:r>
              <a:rPr lang="en-US" sz="1400" b="1">
                <a:solidFill>
                  <a:srgbClr val="800000"/>
                </a:solidFill>
                <a:latin typeface="Consolas" panose="020B0609020204030204" charset="0"/>
                <a:ea typeface="宋体" panose="02010600030101010101" pitchFamily="2" charset="-122"/>
                <a:cs typeface="Consolas" panose="020B0609020204030204" charset="0"/>
              </a:rPr>
              <a:t>WHERE</a:t>
            </a:r>
            <a:r>
              <a:rPr lang="zh-CN" altLang="en-US" sz="1400">
                <a:latin typeface="Consolas" panose="020B0609020204030204" charset="0"/>
                <a:cs typeface="Consolas" panose="020B0609020204030204" charset="0"/>
              </a:rPr>
              <a:t> t_id = '王力鸿'</a:t>
            </a:r>
          </a:p>
          <a:p>
            <a:pPr>
              <a:buFont typeface="Arial" panose="020B0604020202020204" pitchFamily="34" charset="0"/>
            </a:pP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zh-CN" altLang="en-US" sz="1400">
                <a:latin typeface="Consolas" panose="020B0609020204030204" charset="0"/>
                <a:cs typeface="Consolas" panose="020B0609020204030204" charset="0"/>
              </a:rPr>
              <a:t> u </a:t>
            </a:r>
            <a:r>
              <a:rPr lang="en-US" sz="1400" b="1">
                <a:solidFill>
                  <a:srgbClr val="800000"/>
                </a:solidFill>
                <a:latin typeface="Consolas" panose="020B0609020204030204" charset="0"/>
                <a:ea typeface="宋体" panose="02010600030101010101" pitchFamily="2" charset="-122"/>
                <a:cs typeface="Consolas" panose="020B0609020204030204" charset="0"/>
              </a:rPr>
              <a:t>GROUP BY</a:t>
            </a:r>
            <a:r>
              <a:rPr lang="zh-CN" altLang="en-US" sz="1400">
                <a:latin typeface="Consolas" panose="020B0609020204030204" charset="0"/>
                <a:cs typeface="Consolas" panose="020B0609020204030204" charset="0"/>
              </a:rPr>
              <a:t> t_id;</a:t>
            </a:r>
          </a:p>
          <a:p>
            <a:pPr>
              <a:buFont typeface="Arial" panose="020B0604020202020204" pitchFamily="34" charset="0"/>
            </a:pPr>
            <a:endParaRPr lang="zh-CN" altLang="en-US" sz="1400">
              <a:latin typeface="Consolas" panose="020B0609020204030204" charset="0"/>
              <a:cs typeface="Consolas" panose="020B060902020403020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其它写法</a:t>
            </a:r>
          </a:p>
        </p:txBody>
      </p:sp>
      <p:sp>
        <p:nvSpPr>
          <p:cNvPr id="3" name="文本占位符 2"/>
          <p:cNvSpPr>
            <a:spLocks noGrp="1"/>
          </p:cNvSpPr>
          <p:nvPr>
            <p:ph type="body" sz="quarter" idx="11"/>
          </p:nvPr>
        </p:nvSpPr>
        <p:spPr/>
        <p:txBody>
          <a:bodyPr/>
          <a:lstStyle/>
          <a:p>
            <a:pPr marL="285750" indent="-285750">
              <a:buFont typeface="Arial" panose="020B0604020202020204" pitchFamily="34" charset="0"/>
              <a:buChar char="•"/>
            </a:pPr>
            <a:r>
              <a:rPr lang="zh-CN"/>
              <a:t>用于</a:t>
            </a:r>
            <a:r>
              <a:rPr lang="en-US" altLang="zh-CN"/>
              <a:t>INSERT SELECT</a:t>
            </a:r>
            <a:r>
              <a:rPr lang="zh-CN" altLang="en-US"/>
              <a:t>中</a:t>
            </a:r>
          </a:p>
          <a:p>
            <a:pPr>
              <a:buFont typeface="Arial" panose="020B0604020202020204" pitchFamily="34" charset="0"/>
            </a:pPr>
            <a:r>
              <a:rPr lang="en-US" sz="1400" b="1">
                <a:solidFill>
                  <a:srgbClr val="800000"/>
                </a:solidFill>
                <a:latin typeface="Consolas" panose="020B0609020204030204" charset="0"/>
                <a:ea typeface="宋体" panose="02010600030101010101" pitchFamily="2" charset="-122"/>
                <a:cs typeface="Consolas" panose="020B0609020204030204" charset="0"/>
              </a:rPr>
              <a:t>CREATE TABLE</a:t>
            </a:r>
            <a:r>
              <a:rPr lang="zh-CN" altLang="en-US" sz="1400">
                <a:latin typeface="Consolas" panose="020B0609020204030204" charset="0"/>
                <a:cs typeface="Consolas" panose="020B0609020204030204" charset="0"/>
              </a:rPr>
              <a:t> itheima.course2 </a:t>
            </a:r>
            <a:r>
              <a:rPr lang="en-US" sz="1400" b="1">
                <a:solidFill>
                  <a:srgbClr val="800000"/>
                </a:solidFill>
                <a:latin typeface="Consolas" panose="020B0609020204030204" charset="0"/>
                <a:ea typeface="宋体" panose="02010600030101010101" pitchFamily="2" charset="-122"/>
                <a:cs typeface="Consolas" panose="020B0609020204030204" charset="0"/>
              </a:rPr>
              <a:t>LIKE </a:t>
            </a:r>
            <a:r>
              <a:rPr lang="zh-CN" altLang="en-US" sz="1400">
                <a:latin typeface="Consolas" panose="020B0609020204030204" charset="0"/>
                <a:cs typeface="Consolas" panose="020B0609020204030204" charset="0"/>
              </a:rPr>
              <a:t>itheima.course;</a:t>
            </a:r>
          </a:p>
          <a:p>
            <a:pPr>
              <a:buFont typeface="Arial" panose="020B0604020202020204" pitchFamily="34" charset="0"/>
            </a:pPr>
            <a:r>
              <a:rPr lang="en-US" sz="1400" b="1">
                <a:solidFill>
                  <a:srgbClr val="800000"/>
                </a:solidFill>
                <a:latin typeface="Consolas" panose="020B0609020204030204" charset="0"/>
                <a:ea typeface="宋体" panose="02010600030101010101" pitchFamily="2" charset="-122"/>
                <a:cs typeface="Consolas" panose="020B0609020204030204" charset="0"/>
              </a:rPr>
              <a:t>INSERT OVERWRITE</a:t>
            </a: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zh-CN" altLang="en-US" sz="1400">
                <a:latin typeface="Consolas" panose="020B0609020204030204" charset="0"/>
                <a:cs typeface="Consolas" panose="020B0609020204030204" charset="0"/>
              </a:rPr>
              <a:t> itheima.course2</a:t>
            </a:r>
          </a:p>
          <a:p>
            <a:pPr>
              <a:buFont typeface="Arial" panose="020B0604020202020204" pitchFamily="34" charset="0"/>
            </a:pPr>
            <a:r>
              <a:rPr lang="en-US" altLang="zh-CN"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SELECT </a:t>
            </a: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FROM </a:t>
            </a:r>
            <a:r>
              <a:rPr lang="zh-CN" altLang="en-US" sz="1400">
                <a:latin typeface="Consolas" panose="020B0609020204030204" charset="0"/>
                <a:cs typeface="Consolas" panose="020B0609020204030204" charset="0"/>
              </a:rPr>
              <a:t>itheima.course</a:t>
            </a:r>
          </a:p>
          <a:p>
            <a:pPr>
              <a:buFont typeface="Arial" panose="020B0604020202020204" pitchFamily="34" charset="0"/>
            </a:pPr>
            <a:r>
              <a:rPr lang="zh-CN" altLang="en-US"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UNION ALL</a:t>
            </a:r>
            <a:endParaRPr lang="zh-CN" altLang="en-US" sz="1400">
              <a:latin typeface="Consolas" panose="020B0609020204030204" charset="0"/>
              <a:cs typeface="Consolas" panose="020B0609020204030204" charset="0"/>
            </a:endParaRPr>
          </a:p>
          <a:p>
            <a:pPr>
              <a:buFont typeface="Arial" panose="020B0604020202020204" pitchFamily="34" charset="0"/>
            </a:pPr>
            <a:r>
              <a:rPr lang="en-US" altLang="zh-CN" sz="1400">
                <a:latin typeface="Consolas" panose="020B0609020204030204" charset="0"/>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zh-CN" altLang="en-US" sz="1400">
                <a:latin typeface="Consolas" panose="020B0609020204030204" charset="0"/>
                <a:cs typeface="Consolas" panose="020B0609020204030204" charset="0"/>
              </a:rPr>
              <a:t> * </a:t>
            </a:r>
            <a:r>
              <a:rPr lang="en-US" sz="1400" b="1">
                <a:solidFill>
                  <a:srgbClr val="800000"/>
                </a:solidFill>
                <a:latin typeface="Consolas" panose="020B0609020204030204" charset="0"/>
                <a:ea typeface="宋体" panose="02010600030101010101" pitchFamily="2" charset="-122"/>
                <a:cs typeface="Consolas" panose="020B0609020204030204" charset="0"/>
              </a:rPr>
              <a:t>FROM </a:t>
            </a:r>
            <a:r>
              <a:rPr lang="zh-CN" altLang="en-US" sz="1400">
                <a:latin typeface="Consolas" panose="020B0609020204030204" charset="0"/>
                <a:cs typeface="Consolas" panose="020B0609020204030204" charset="0"/>
              </a:rPr>
              <a:t>itheima.course;</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463040"/>
            <a:ext cx="6547485" cy="3613150"/>
          </a:xfrm>
        </p:spPr>
        <p:txBody>
          <a:bodyPr/>
          <a:lstStyle/>
          <a:p>
            <a:pPr marL="0" indent="0">
              <a:buNone/>
            </a:pPr>
            <a:r>
              <a:rPr lang="en-US"/>
              <a:t>1. UNION</a:t>
            </a:r>
            <a:r>
              <a:rPr lang="zh-CN" altLang="en-US"/>
              <a:t>关键字的作用是？</a:t>
            </a:r>
          </a:p>
          <a:p>
            <a:pPr marL="285750" indent="-285750">
              <a:buFont typeface="Arial" panose="020B0604020202020204" pitchFamily="34" charset="0"/>
              <a:buChar char="•"/>
            </a:pPr>
            <a:r>
              <a:rPr lang="zh-CN" altLang="en-US" sz="1400"/>
              <a:t>将多个</a:t>
            </a:r>
            <a:r>
              <a:rPr lang="en-US" altLang="zh-CN" sz="1400"/>
              <a:t>SELECT</a:t>
            </a:r>
            <a:r>
              <a:rPr lang="zh-CN" altLang="en-US" sz="1400"/>
              <a:t>的结果集合并成一个</a:t>
            </a:r>
          </a:p>
          <a:p>
            <a:pPr marL="285750" indent="-285750">
              <a:buFont typeface="Arial" panose="020B0604020202020204" pitchFamily="34" charset="0"/>
              <a:buChar char="•"/>
            </a:pPr>
            <a:r>
              <a:rPr lang="zh-CN" altLang="en-US" sz="1400"/>
              <a:t>多个</a:t>
            </a:r>
            <a:r>
              <a:rPr lang="en-US" altLang="zh-CN" sz="1400"/>
              <a:t>SELECT</a:t>
            </a:r>
            <a:r>
              <a:rPr lang="zh-CN" altLang="en-US" sz="1400"/>
              <a:t>的结果集需要架构一致，否则无法合并</a:t>
            </a:r>
          </a:p>
          <a:p>
            <a:pPr marL="285750" indent="-285750">
              <a:buFont typeface="Arial" panose="020B0604020202020204" pitchFamily="34" charset="0"/>
              <a:buChar char="•"/>
            </a:pPr>
            <a:r>
              <a:rPr lang="zh-CN" altLang="en-US" sz="1400"/>
              <a:t>自带去重效果，如果无需去重，需要使用</a:t>
            </a:r>
            <a:r>
              <a:rPr lang="en-US" altLang="zh-CN" sz="1400"/>
              <a:t> UNION ALL</a:t>
            </a:r>
            <a:endParaRPr lang="zh-CN" altLang="en-US" sz="1400"/>
          </a:p>
          <a:p>
            <a:pPr marL="0" algn="l">
              <a:buNone/>
            </a:pPr>
            <a:r>
              <a:rPr lang="en-US" sz="1800"/>
              <a:t>2. UNION用在何处</a:t>
            </a:r>
          </a:p>
          <a:p>
            <a:pPr marL="285750" indent="-285750">
              <a:buFont typeface="Arial" panose="020B0604020202020204" pitchFamily="34" charset="0"/>
              <a:buChar char="•"/>
            </a:pPr>
            <a:r>
              <a:rPr lang="zh-CN" altLang="en-US" sz="1400"/>
              <a:t>可以用在任何需要</a:t>
            </a:r>
            <a:r>
              <a:rPr lang="en-US" altLang="zh-CN" sz="1400"/>
              <a:t>SELECT</a:t>
            </a:r>
            <a:r>
              <a:rPr lang="zh-CN" altLang="en-US" sz="1400"/>
              <a:t>发挥的地方（包括子查询、</a:t>
            </a:r>
            <a:r>
              <a:rPr lang="en-US" altLang="zh-CN" sz="1400"/>
              <a:t>ISNERT SELECT</a:t>
            </a:r>
            <a:r>
              <a:rPr lang="zh-CN" altLang="en-US" sz="1400"/>
              <a:t>等）</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p>
          <a:p>
            <a:pPr algn="l"/>
            <a:r>
              <a:rPr lang="zh-CN" altLang="en-US" dirty="0"/>
              <a:t>数据表操作</a:t>
            </a:r>
          </a:p>
          <a:p>
            <a:r>
              <a:rPr lang="zh-CN" dirty="0">
                <a:solidFill>
                  <a:srgbClr val="FF0000"/>
                </a:solidFill>
              </a:rPr>
              <a:t>数据查询</a:t>
            </a:r>
          </a:p>
          <a:p>
            <a:r>
              <a:rPr lang="zh-CN" altLang="en-US" dirty="0"/>
              <a:t>函数</a:t>
            </a:r>
          </a:p>
          <a:p>
            <a:r>
              <a:rPr lang="zh-CN" altLang="en-US" dirty="0"/>
              <a:t>案例</a:t>
            </a:r>
          </a:p>
        </p:txBody>
      </p:sp>
      <p:pic>
        <p:nvPicPr>
          <p:cNvPr id="3" name="图形 2" descr="303b32313537333932333bbcfdcdb7"/>
          <p:cNvPicPr>
            <a:picLocks noChangeAspect="1"/>
          </p:cNvPicPr>
          <p:nvPr/>
        </p:nvPicPr>
        <p:blipFill>
          <a:blip r:embed="rId8"/>
          <a:stretch>
            <a:fillRect/>
          </a:stretch>
        </p:blipFill>
        <p:spPr>
          <a:xfrm>
            <a:off x="4655776" y="2908581"/>
            <a:ext cx="410210" cy="410210"/>
          </a:xfrm>
          <a:prstGeom prst="rect">
            <a:avLst/>
          </a:prstGeom>
        </p:spPr>
      </p:pic>
      <p:grpSp>
        <p:nvGrpSpPr>
          <p:cNvPr id="15" name="组合 14"/>
          <p:cNvGrpSpPr/>
          <p:nvPr/>
        </p:nvGrpSpPr>
        <p:grpSpPr>
          <a:xfrm>
            <a:off x="7103745" y="2078990"/>
            <a:ext cx="2968625" cy="2250440"/>
            <a:chOff x="11527" y="1204"/>
            <a:chExt cx="4675" cy="3544"/>
          </a:xfrm>
        </p:grpSpPr>
        <p:sp>
          <p:nvSpPr>
            <p:cNvPr id="4" name="左大括号 3"/>
            <p:cNvSpPr/>
            <p:nvPr>
              <p:custDataLst>
                <p:tags r:id="rId1"/>
              </p:custDataLst>
            </p:nvPr>
          </p:nvSpPr>
          <p:spPr>
            <a:xfrm>
              <a:off x="11527" y="1431"/>
              <a:ext cx="1021" cy="3107"/>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2"/>
              </p:custDataLst>
            </p:nvPr>
          </p:nvSpPr>
          <p:spPr>
            <a:xfrm>
              <a:off x="12661" y="1204"/>
              <a:ext cx="3253" cy="483"/>
            </a:xfrm>
            <a:prstGeom prst="rect">
              <a:avLst/>
            </a:prstGeom>
            <a:noFill/>
          </p:spPr>
          <p:txBody>
            <a:bodyPr wrap="square" rtlCol="0">
              <a:spAutoFit/>
            </a:bodyPr>
            <a:lstStyle/>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基本查询</a:t>
              </a:r>
            </a:p>
          </p:txBody>
        </p:sp>
        <p:sp>
          <p:nvSpPr>
            <p:cNvPr id="7" name="文本框 6"/>
            <p:cNvSpPr txBox="1"/>
            <p:nvPr>
              <p:custDataLst>
                <p:tags r:id="rId3"/>
              </p:custDataLst>
            </p:nvPr>
          </p:nvSpPr>
          <p:spPr>
            <a:xfrm>
              <a:off x="12661" y="1998"/>
              <a:ext cx="3253" cy="483"/>
            </a:xfrm>
            <a:prstGeom prst="rect">
              <a:avLst/>
            </a:prstGeom>
            <a:noFill/>
          </p:spPr>
          <p:txBody>
            <a:bodyPr wrap="square" rtlCol="0">
              <a:spAutoFit/>
            </a:bodyPr>
            <a:lstStyle/>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RLIKE 正则匹配</a:t>
              </a:r>
            </a:p>
          </p:txBody>
        </p:sp>
        <p:sp>
          <p:nvSpPr>
            <p:cNvPr id="6" name="文本框 5"/>
            <p:cNvSpPr txBox="1"/>
            <p:nvPr>
              <p:custDataLst>
                <p:tags r:id="rId4"/>
              </p:custDataLst>
            </p:nvPr>
          </p:nvSpPr>
          <p:spPr>
            <a:xfrm>
              <a:off x="12661" y="2791"/>
              <a:ext cx="3253" cy="483"/>
            </a:xfrm>
            <a:prstGeom prst="rect">
              <a:avLst/>
            </a:prstGeom>
            <a:noFill/>
          </p:spPr>
          <p:txBody>
            <a:bodyPr wrap="square" rtlCol="0">
              <a:spAutoFit/>
            </a:bodyPr>
            <a:lstStyle/>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UNION联合</a:t>
              </a:r>
            </a:p>
          </p:txBody>
        </p:sp>
        <p:sp>
          <p:nvSpPr>
            <p:cNvPr id="12" name="文本框 11"/>
            <p:cNvSpPr txBox="1"/>
            <p:nvPr>
              <p:custDataLst>
                <p:tags r:id="rId5"/>
              </p:custDataLst>
            </p:nvPr>
          </p:nvSpPr>
          <p:spPr>
            <a:xfrm>
              <a:off x="12661" y="3584"/>
              <a:ext cx="3253" cy="483"/>
            </a:xfrm>
            <a:prstGeom prst="rect">
              <a:avLst/>
            </a:prstGeom>
            <a:noFill/>
          </p:spPr>
          <p:txBody>
            <a:bodyPr wrap="square" rtlCol="0">
              <a:spAutoFit/>
            </a:bodyPr>
            <a:lstStyle/>
            <a:p>
              <a:r>
                <a:rPr lang="en-US" sz="1400">
                  <a:solidFill>
                    <a:srgbClr val="FF0000"/>
                  </a:solidFill>
                  <a:latin typeface="阿里巴巴普惠体" panose="00020600040101010101" pitchFamily="18" charset="-122"/>
                  <a:ea typeface="阿里巴巴普惠体" panose="00020600040101010101" pitchFamily="18" charset="-122"/>
                </a:rPr>
                <a:t>Sampling</a:t>
              </a:r>
              <a:r>
                <a:rPr lang="zh-CN" altLang="en-US" sz="1400">
                  <a:solidFill>
                    <a:srgbClr val="FF0000"/>
                  </a:solidFill>
                  <a:latin typeface="阿里巴巴普惠体" panose="00020600040101010101" pitchFamily="18" charset="-122"/>
                  <a:ea typeface="阿里巴巴普惠体" panose="00020600040101010101" pitchFamily="18" charset="-122"/>
                </a:rPr>
                <a:t>采样</a:t>
              </a:r>
            </a:p>
          </p:txBody>
        </p:sp>
        <p:sp>
          <p:nvSpPr>
            <p:cNvPr id="13" name="文本框 12"/>
            <p:cNvSpPr txBox="1"/>
            <p:nvPr>
              <p:custDataLst>
                <p:tags r:id="rId6"/>
              </p:custDataLst>
            </p:nvPr>
          </p:nvSpPr>
          <p:spPr>
            <a:xfrm>
              <a:off x="12661" y="4265"/>
              <a:ext cx="3541" cy="483"/>
            </a:xfrm>
            <a:prstGeom prst="rect">
              <a:avLst/>
            </a:prstGeom>
            <a:noFill/>
          </p:spPr>
          <p:txBody>
            <a:bodyPr wrap="square" rtlCol="0">
              <a:spAutoFit/>
            </a:bodyPr>
            <a:lstStyle/>
            <a:p>
              <a:r>
                <a:rPr sz="1400">
                  <a:solidFill>
                    <a:schemeClr val="tx1">
                      <a:lumMod val="75000"/>
                      <a:lumOff val="25000"/>
                    </a:schemeClr>
                  </a:solidFill>
                  <a:latin typeface="阿里巴巴普惠体" panose="00020600040101010101" pitchFamily="18" charset="-122"/>
                  <a:ea typeface="阿里巴巴普惠体" panose="00020600040101010101" pitchFamily="18" charset="-122"/>
                </a:rPr>
                <a:t>Virtual Columns</a:t>
              </a: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 </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虚拟列</a:t>
              </a: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7239000" cy="4855845"/>
          </a:xfrm>
        </p:spPr>
        <p:txBody>
          <a:bodyPr/>
          <a:lstStyle/>
          <a:p>
            <a:r>
              <a:rPr lang="zh-CN" sz="1600" dirty="0">
                <a:solidFill>
                  <a:srgbClr val="FF0000"/>
                </a:solidFill>
              </a:rPr>
              <a:t>掌握对表数据进行采样操作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872490"/>
            <a:ext cx="5760720" cy="2660650"/>
          </a:xfrm>
        </p:spPr>
        <p:txBody>
          <a:bodyPr/>
          <a:lstStyle/>
          <a:p>
            <a:pPr marL="0" indent="0">
              <a:buNone/>
            </a:pPr>
            <a:r>
              <a:rPr lang="en-US" altLang="zh-CN"/>
              <a:t>1. </a:t>
            </a:r>
            <a:r>
              <a:rPr lang="zh-CN" altLang="en-US"/>
              <a:t>创建表的语法</a:t>
            </a:r>
          </a:p>
          <a:p>
            <a:pPr marL="0" indent="0">
              <a:buNone/>
            </a:pPr>
            <a:endParaRPr lang="zh-CN" altLang="en-US"/>
          </a:p>
          <a:p>
            <a:pPr marL="0" indent="0">
              <a:buNone/>
            </a:pPr>
            <a:endParaRPr lang="zh-CN" altLang="en-US"/>
          </a:p>
          <a:p>
            <a:pPr marL="0" indent="0">
              <a:buNone/>
            </a:pPr>
            <a:endParaRPr lang="zh-CN" altLang="en-US"/>
          </a:p>
          <a:p>
            <a:pPr marL="0" indent="0">
              <a:buNone/>
            </a:pPr>
            <a:r>
              <a:rPr lang="en-US" altLang="zh-CN"/>
              <a:t>2. </a:t>
            </a:r>
            <a:r>
              <a:rPr lang="zh-CN" altLang="en-US"/>
              <a:t>数据类型</a:t>
            </a:r>
          </a:p>
        </p:txBody>
      </p:sp>
      <p:pic>
        <p:nvPicPr>
          <p:cNvPr id="4" name="图片 3"/>
          <p:cNvPicPr>
            <a:picLocks noChangeAspect="1"/>
          </p:cNvPicPr>
          <p:nvPr>
            <p:custDataLst>
              <p:tags r:id="rId1"/>
            </p:custDataLst>
          </p:nvPr>
        </p:nvPicPr>
        <p:blipFill>
          <a:blip r:embed="rId4"/>
          <a:stretch>
            <a:fillRect/>
          </a:stretch>
        </p:blipFill>
        <p:spPr>
          <a:xfrm>
            <a:off x="5232400" y="1341120"/>
            <a:ext cx="5452110" cy="1867535"/>
          </a:xfrm>
          <a:prstGeom prst="rect">
            <a:avLst/>
          </a:prstGeom>
        </p:spPr>
      </p:pic>
      <p:pic>
        <p:nvPicPr>
          <p:cNvPr id="3" name="图片 2"/>
          <p:cNvPicPr>
            <a:picLocks noChangeAspect="1"/>
          </p:cNvPicPr>
          <p:nvPr>
            <p:custDataLst>
              <p:tags r:id="rId2"/>
            </p:custDataLst>
          </p:nvPr>
        </p:nvPicPr>
        <p:blipFill>
          <a:blip r:embed="rId5"/>
          <a:stretch>
            <a:fillRect/>
          </a:stretch>
        </p:blipFill>
        <p:spPr>
          <a:xfrm>
            <a:off x="5232400" y="3644900"/>
            <a:ext cx="4128135" cy="308102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为什么需要抽样表数据</a:t>
            </a:r>
          </a:p>
        </p:txBody>
      </p:sp>
      <p:sp>
        <p:nvSpPr>
          <p:cNvPr id="4" name="文本占位符 3"/>
          <p:cNvSpPr>
            <a:spLocks noGrp="1"/>
          </p:cNvSpPr>
          <p:nvPr>
            <p:ph type="body" sz="quarter" idx="11"/>
          </p:nvPr>
        </p:nvSpPr>
        <p:spPr/>
        <p:txBody>
          <a:bodyPr/>
          <a:lstStyle/>
          <a:p>
            <a:r>
              <a:rPr lang="zh-CN" altLang="en-US" dirty="0"/>
              <a:t>对表进行随机抽样是非常有必要的。</a:t>
            </a:r>
          </a:p>
          <a:p>
            <a:r>
              <a:rPr lang="zh-CN" altLang="en-US" dirty="0"/>
              <a:t>大数据体系下，在真正的企业环境中，很容易出现很大的表，比如体积达到</a:t>
            </a:r>
            <a:r>
              <a:rPr lang="en-US" altLang="zh-CN" dirty="0"/>
              <a:t>TB</a:t>
            </a:r>
            <a:r>
              <a:rPr lang="zh-CN" altLang="en-US" dirty="0"/>
              <a:t>级别。</a:t>
            </a:r>
          </a:p>
          <a:p>
            <a:r>
              <a:rPr lang="zh-CN" altLang="en-US" dirty="0"/>
              <a:t>对这种表一个简单的</a:t>
            </a:r>
            <a:r>
              <a:rPr lang="en-US" altLang="zh-CN" dirty="0"/>
              <a:t>SELECT * </a:t>
            </a:r>
            <a:r>
              <a:rPr lang="zh-CN" altLang="en-US" dirty="0"/>
              <a:t>都会非常的慢，哪怕</a:t>
            </a:r>
            <a:r>
              <a:rPr lang="en-US" altLang="zh-CN" dirty="0"/>
              <a:t>LIMIT 10</a:t>
            </a:r>
            <a:r>
              <a:rPr lang="zh-CN" altLang="en-US" dirty="0"/>
              <a:t>想要看</a:t>
            </a:r>
            <a:r>
              <a:rPr lang="en-US" altLang="zh-CN" dirty="0"/>
              <a:t>10</a:t>
            </a:r>
            <a:r>
              <a:rPr lang="zh-CN" altLang="en-US" dirty="0"/>
              <a:t>条数据，也会走</a:t>
            </a:r>
            <a:r>
              <a:rPr lang="en-US" altLang="zh-CN" dirty="0"/>
              <a:t>MapReduce</a:t>
            </a:r>
            <a:r>
              <a:rPr lang="zh-CN" altLang="en-US" dirty="0"/>
              <a:t>流程</a:t>
            </a:r>
          </a:p>
          <a:p>
            <a:r>
              <a:rPr lang="zh-CN" altLang="en-US" dirty="0"/>
              <a:t>这个时间等待是不合适的。</a:t>
            </a:r>
          </a:p>
          <a:p>
            <a:endParaRPr lang="zh-CN" altLang="en-US" dirty="0"/>
          </a:p>
          <a:p>
            <a:r>
              <a:rPr lang="en-US" altLang="zh-CN" dirty="0"/>
              <a:t>Hive</a:t>
            </a:r>
            <a:r>
              <a:rPr lang="zh-CN" altLang="en-US" dirty="0"/>
              <a:t>提供的快速抽样的语法，可以快速从大表中随机抽取一些数据供用户查看。</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TABLESAMPLE函数</a:t>
            </a:r>
          </a:p>
        </p:txBody>
      </p:sp>
      <p:sp>
        <p:nvSpPr>
          <p:cNvPr id="3" name="文本占位符 2"/>
          <p:cNvSpPr>
            <a:spLocks noGrp="1"/>
          </p:cNvSpPr>
          <p:nvPr>
            <p:ph type="body" sz="quarter" idx="11"/>
          </p:nvPr>
        </p:nvSpPr>
        <p:spPr/>
        <p:txBody>
          <a:bodyPr/>
          <a:lstStyle/>
          <a:p>
            <a:r>
              <a:rPr lang="zh-CN" altLang="en-US"/>
              <a:t>进行随机抽样，本质上就是用TABLESAMPLE函数</a:t>
            </a:r>
          </a:p>
          <a:p>
            <a:r>
              <a:rPr lang="zh-CN" altLang="en-US"/>
              <a:t>语法</a:t>
            </a:r>
            <a:r>
              <a:rPr lang="en-US" altLang="zh-CN"/>
              <a:t>1</a:t>
            </a:r>
            <a:r>
              <a:rPr lang="zh-CN" altLang="en-US"/>
              <a:t>，基于随机分桶抽样：</a:t>
            </a:r>
          </a:p>
          <a:p>
            <a:r>
              <a:rPr lang="en-US" altLang="zh-CN" sz="1400" b="1">
                <a:solidFill>
                  <a:srgbClr val="7F0000"/>
                </a:solidFill>
                <a:latin typeface="Consolas" panose="020B0609020204030204" charset="0"/>
                <a:cs typeface="Consolas" panose="020B0609020204030204" charset="0"/>
              </a:rPr>
              <a:t>SELECT </a:t>
            </a:r>
            <a:r>
              <a:rPr lang="en-US" altLang="zh-CN" sz="1400">
                <a:latin typeface="Consolas" panose="020B0609020204030204" charset="0"/>
                <a:cs typeface="Consolas" panose="020B0609020204030204" charset="0"/>
              </a:rPr>
              <a:t>... </a:t>
            </a:r>
            <a:r>
              <a:rPr lang="en-US" altLang="zh-CN" sz="1400" b="1">
                <a:solidFill>
                  <a:srgbClr val="7F0000"/>
                </a:solidFill>
                <a:latin typeface="Consolas" panose="020B0609020204030204" charset="0"/>
                <a:cs typeface="Consolas" panose="020B0609020204030204" charset="0"/>
              </a:rPr>
              <a:t>FROM</a:t>
            </a:r>
            <a:r>
              <a:rPr lang="en-US" altLang="zh-CN" sz="1400">
                <a:latin typeface="Consolas" panose="020B0609020204030204" charset="0"/>
                <a:cs typeface="Consolas" panose="020B0609020204030204" charset="0"/>
              </a:rPr>
              <a:t> tbl </a:t>
            </a:r>
            <a:r>
              <a:rPr lang="en-US" altLang="zh-CN" sz="1400" b="1">
                <a:solidFill>
                  <a:srgbClr val="7F0000"/>
                </a:solidFill>
                <a:latin typeface="Consolas" panose="020B0609020204030204" charset="0"/>
                <a:cs typeface="Consolas" panose="020B0609020204030204" charset="0"/>
              </a:rPr>
              <a:t>TABLESAMPLE</a:t>
            </a:r>
            <a:r>
              <a:rPr lang="en-US" altLang="zh-CN" sz="1400">
                <a:latin typeface="Consolas" panose="020B0609020204030204" charset="0"/>
                <a:cs typeface="Consolas" panose="020B0609020204030204" charset="0"/>
              </a:rPr>
              <a:t>(</a:t>
            </a:r>
            <a:r>
              <a:rPr lang="en-US" altLang="zh-CN" sz="1400" b="1">
                <a:solidFill>
                  <a:srgbClr val="7F0000"/>
                </a:solidFill>
                <a:latin typeface="Consolas" panose="020B0609020204030204" charset="0"/>
                <a:cs typeface="Consolas" panose="020B0609020204030204" charset="0"/>
              </a:rPr>
              <a:t>BUCKET</a:t>
            </a:r>
            <a:r>
              <a:rPr lang="en-US" altLang="zh-CN" sz="1400" b="1">
                <a:solidFill>
                  <a:schemeClr val="accent1">
                    <a:lumMod val="75000"/>
                  </a:schemeClr>
                </a:solidFill>
                <a:latin typeface="Consolas" panose="020B0609020204030204" charset="0"/>
                <a:cs typeface="Consolas" panose="020B0609020204030204" charset="0"/>
              </a:rPr>
              <a:t> x</a:t>
            </a:r>
            <a:r>
              <a:rPr lang="en-US" altLang="zh-CN" sz="1400">
                <a:latin typeface="Consolas" panose="020B0609020204030204" charset="0"/>
                <a:cs typeface="Consolas" panose="020B0609020204030204" charset="0"/>
              </a:rPr>
              <a:t> </a:t>
            </a:r>
            <a:r>
              <a:rPr lang="en-US" altLang="zh-CN" sz="1400" b="1">
                <a:solidFill>
                  <a:srgbClr val="7F0000"/>
                </a:solidFill>
                <a:latin typeface="Consolas" panose="020B0609020204030204" charset="0"/>
                <a:cs typeface="Consolas" panose="020B0609020204030204" charset="0"/>
              </a:rPr>
              <a:t>OUT OF</a:t>
            </a:r>
            <a:r>
              <a:rPr lang="en-US" altLang="zh-CN" sz="1400">
                <a:latin typeface="Consolas" panose="020B0609020204030204" charset="0"/>
                <a:cs typeface="Consolas" panose="020B0609020204030204" charset="0"/>
              </a:rPr>
              <a:t> </a:t>
            </a:r>
            <a:r>
              <a:rPr lang="en-US" altLang="zh-CN" sz="1400" b="1">
                <a:solidFill>
                  <a:schemeClr val="accent1">
                    <a:lumMod val="75000"/>
                  </a:schemeClr>
                </a:solidFill>
                <a:latin typeface="Consolas" panose="020B0609020204030204" charset="0"/>
                <a:cs typeface="Consolas" panose="020B0609020204030204" charset="0"/>
              </a:rPr>
              <a:t>y</a:t>
            </a:r>
            <a:r>
              <a:rPr lang="en-US" altLang="zh-CN" sz="1400">
                <a:latin typeface="Consolas" panose="020B0609020204030204" charset="0"/>
                <a:cs typeface="Consolas" panose="020B0609020204030204" charset="0"/>
              </a:rPr>
              <a:t> </a:t>
            </a:r>
            <a:r>
              <a:rPr lang="en-US" altLang="zh-CN" sz="1400" b="1">
                <a:solidFill>
                  <a:srgbClr val="7F0000"/>
                </a:solidFill>
                <a:latin typeface="Consolas" panose="020B0609020204030204" charset="0"/>
                <a:cs typeface="Consolas" panose="020B0609020204030204" charset="0"/>
              </a:rPr>
              <a:t>ON</a:t>
            </a:r>
            <a:r>
              <a:rPr lang="en-US" altLang="zh-CN" sz="1400">
                <a:latin typeface="Consolas" panose="020B0609020204030204" charset="0"/>
                <a:cs typeface="Consolas" panose="020B0609020204030204" charset="0"/>
              </a:rPr>
              <a:t>(</a:t>
            </a:r>
            <a:r>
              <a:rPr lang="en-US" altLang="zh-CN" sz="1400" b="1">
                <a:solidFill>
                  <a:schemeClr val="accent2"/>
                </a:solidFill>
                <a:latin typeface="Consolas" panose="020B0609020204030204" charset="0"/>
                <a:cs typeface="Consolas" panose="020B0609020204030204" charset="0"/>
              </a:rPr>
              <a:t>colname</a:t>
            </a:r>
            <a:r>
              <a:rPr lang="en-US" altLang="zh-CN" sz="1400">
                <a:latin typeface="Consolas" panose="020B0609020204030204" charset="0"/>
                <a:cs typeface="Consolas" panose="020B0609020204030204" charset="0"/>
              </a:rPr>
              <a:t> | </a:t>
            </a:r>
            <a:r>
              <a:rPr lang="en-US" altLang="zh-CN" sz="1400" b="1">
                <a:solidFill>
                  <a:schemeClr val="accent2"/>
                </a:solidFill>
                <a:latin typeface="Consolas" panose="020B0609020204030204" charset="0"/>
                <a:cs typeface="Consolas" panose="020B0609020204030204" charset="0"/>
              </a:rPr>
              <a:t>rand()</a:t>
            </a:r>
            <a:r>
              <a:rPr lang="en-US" altLang="zh-CN" sz="1400">
                <a:latin typeface="Consolas" panose="020B0609020204030204" charset="0"/>
                <a:cs typeface="Consolas" panose="020B0609020204030204" charset="0"/>
              </a:rPr>
              <a:t>))</a:t>
            </a:r>
            <a:endParaRPr lang="en-US" altLang="zh-CN"/>
          </a:p>
          <a:p>
            <a:pPr marL="285750" indent="-285750">
              <a:lnSpc>
                <a:spcPct val="100000"/>
              </a:lnSpc>
              <a:buFont typeface="Arial" panose="020B0604020202020204" pitchFamily="34" charset="0"/>
              <a:buChar char="•"/>
            </a:pPr>
            <a:r>
              <a:rPr lang="en-US" altLang="zh-CN" sz="1400"/>
              <a:t>y</a:t>
            </a:r>
            <a:r>
              <a:rPr lang="zh-CN" altLang="en-US" sz="1400"/>
              <a:t>表示将表数据随机划分成</a:t>
            </a:r>
            <a:r>
              <a:rPr lang="en-US" altLang="zh-CN" sz="1400"/>
              <a:t>y</a:t>
            </a:r>
            <a:r>
              <a:rPr lang="zh-CN" altLang="en-US" sz="1400"/>
              <a:t>份（</a:t>
            </a:r>
            <a:r>
              <a:rPr lang="en-US" altLang="zh-CN" sz="1400"/>
              <a:t>y</a:t>
            </a:r>
            <a:r>
              <a:rPr lang="zh-CN" altLang="en-US" sz="1400"/>
              <a:t>个桶）</a:t>
            </a:r>
          </a:p>
          <a:p>
            <a:pPr marL="285750" indent="-285750">
              <a:lnSpc>
                <a:spcPct val="100000"/>
              </a:lnSpc>
              <a:buFont typeface="Arial" panose="020B0604020202020204" pitchFamily="34" charset="0"/>
              <a:buChar char="•"/>
            </a:pPr>
            <a:r>
              <a:rPr lang="en-US" altLang="zh-CN" sz="1400"/>
              <a:t>x</a:t>
            </a:r>
            <a:r>
              <a:rPr lang="zh-CN" altLang="en-US" sz="1400"/>
              <a:t>表示从</a:t>
            </a:r>
            <a:r>
              <a:rPr lang="en-US" altLang="zh-CN" sz="1400"/>
              <a:t>y</a:t>
            </a:r>
            <a:r>
              <a:rPr lang="zh-CN" altLang="en-US" sz="1400"/>
              <a:t>里面随机抽取</a:t>
            </a:r>
            <a:r>
              <a:rPr lang="en-US" altLang="zh-CN" sz="1400"/>
              <a:t>x</a:t>
            </a:r>
            <a:r>
              <a:rPr lang="zh-CN" altLang="en-US" sz="1400"/>
              <a:t>份数据作为取样</a:t>
            </a:r>
          </a:p>
          <a:p>
            <a:pPr marL="285750" indent="-285750">
              <a:lnSpc>
                <a:spcPct val="100000"/>
              </a:lnSpc>
              <a:buFont typeface="Arial" panose="020B0604020202020204" pitchFamily="34" charset="0"/>
              <a:buChar char="•"/>
            </a:pPr>
            <a:r>
              <a:rPr lang="en-US" altLang="zh-CN" sz="1400"/>
              <a:t>colname</a:t>
            </a:r>
            <a:r>
              <a:rPr lang="zh-CN" altLang="en-US" sz="1400"/>
              <a:t>表示随机的依据基于某个列的值</a:t>
            </a:r>
          </a:p>
          <a:p>
            <a:pPr marL="285750" indent="-285750">
              <a:lnSpc>
                <a:spcPct val="100000"/>
              </a:lnSpc>
              <a:buFont typeface="Arial" panose="020B0604020202020204" pitchFamily="34" charset="0"/>
              <a:buChar char="•"/>
            </a:pPr>
            <a:r>
              <a:rPr lang="en-US" altLang="zh-CN" sz="1400"/>
              <a:t>rand()</a:t>
            </a:r>
            <a:r>
              <a:rPr lang="zh-CN" altLang="en-US" sz="1400"/>
              <a:t>表示随机的依据基于整行</a:t>
            </a:r>
          </a:p>
          <a:p>
            <a:pPr algn="l">
              <a:lnSpc>
                <a:spcPct val="150000"/>
              </a:lnSpc>
              <a:buClrTx/>
              <a:buSzTx/>
              <a:buFont typeface="Arial" panose="020B0604020202020204" pitchFamily="34" charset="0"/>
            </a:pPr>
            <a:r>
              <a:rPr lang="zh-CN" altLang="en-US" sz="1600"/>
              <a:t>示例：</a:t>
            </a:r>
          </a:p>
          <a:p>
            <a:pPr algn="l">
              <a:lnSpc>
                <a:spcPct val="100000"/>
              </a:lnSpc>
              <a:buClrTx/>
              <a:buSzTx/>
              <a:buFont typeface="Arial" panose="020B0604020202020204" pitchFamily="34" charset="0"/>
            </a:pPr>
            <a:r>
              <a:rPr lang="en-US" altLang="zh-CN" sz="1400">
                <a:latin typeface="Consolas" panose="020B0609020204030204" charset="0"/>
                <a:cs typeface="Consolas" panose="020B0609020204030204" charset="0"/>
              </a:rPr>
              <a:t>SELECT username, orderId, totalmoney FROM itheima.orders TABLESAMPLE(BUCKET 1 OUT OF 10 ON username);</a:t>
            </a:r>
          </a:p>
          <a:p>
            <a:pPr algn="l">
              <a:lnSpc>
                <a:spcPct val="100000"/>
              </a:lnSpc>
              <a:buClrTx/>
              <a:buSzTx/>
              <a:buFont typeface="Arial" panose="020B0604020202020204" pitchFamily="34" charset="0"/>
            </a:pPr>
            <a:r>
              <a:rPr lang="en-US" altLang="zh-CN" sz="1400">
                <a:latin typeface="Consolas" panose="020B0609020204030204" charset="0"/>
                <a:cs typeface="Consolas" panose="020B0609020204030204" charset="0"/>
              </a:rPr>
              <a:t>SELECT * FROM itheima.orders TABLESAMPLE(BUCKET 1 OUT OF 10 ON rand());</a:t>
            </a:r>
          </a:p>
          <a:p>
            <a:pPr algn="l">
              <a:lnSpc>
                <a:spcPct val="100000"/>
              </a:lnSpc>
              <a:buClrTx/>
              <a:buSzTx/>
              <a:buFont typeface="Arial" panose="020B0604020202020204" pitchFamily="34" charset="0"/>
            </a:pPr>
            <a:r>
              <a:rPr lang="zh-CN" altLang="en-US" sz="1400">
                <a:latin typeface="Consolas" panose="020B0609020204030204" charset="0"/>
                <a:cs typeface="Consolas" panose="020B0609020204030204" charset="0"/>
              </a:rPr>
              <a:t>注意：</a:t>
            </a:r>
          </a:p>
          <a:p>
            <a:pPr marL="285750" indent="-285750" algn="l">
              <a:lnSpc>
                <a:spcPct val="100000"/>
              </a:lnSpc>
              <a:buClrTx/>
              <a:buSzTx/>
              <a:buFont typeface="Arial" panose="020B0604020202020204" pitchFamily="34" charset="0"/>
              <a:buChar char="•"/>
            </a:pPr>
            <a:r>
              <a:rPr lang="zh-CN" altLang="en-US" sz="1400">
                <a:latin typeface="Consolas" panose="020B0609020204030204" charset="0"/>
                <a:cs typeface="Consolas" panose="020B0609020204030204" charset="0"/>
              </a:rPr>
              <a:t>使用</a:t>
            </a:r>
            <a:r>
              <a:rPr lang="en-US" altLang="zh-CN" sz="1400">
                <a:latin typeface="Consolas" panose="020B0609020204030204" charset="0"/>
                <a:cs typeface="Consolas" panose="020B0609020204030204" charset="0"/>
              </a:rPr>
              <a:t>colname</a:t>
            </a:r>
            <a:r>
              <a:rPr lang="zh-CN" altLang="en-US" sz="1400">
                <a:latin typeface="Consolas" panose="020B0609020204030204" charset="0"/>
                <a:cs typeface="Consolas" panose="020B0609020204030204" charset="0"/>
              </a:rPr>
              <a:t>作为随机依据，则其它条件不变下，每次抽样结果一致</a:t>
            </a:r>
          </a:p>
          <a:p>
            <a:pPr marL="285750" indent="-285750" algn="l">
              <a:lnSpc>
                <a:spcPct val="100000"/>
              </a:lnSpc>
              <a:buClrTx/>
              <a:buSzTx/>
              <a:buFont typeface="Arial" panose="020B0604020202020204" pitchFamily="34" charset="0"/>
              <a:buChar char="•"/>
            </a:pPr>
            <a:r>
              <a:rPr lang="zh-CN" altLang="en-US" sz="1400">
                <a:latin typeface="Consolas" panose="020B0609020204030204" charset="0"/>
                <a:cs typeface="Consolas" panose="020B0609020204030204" charset="0"/>
              </a:rPr>
              <a:t>使用</a:t>
            </a:r>
            <a:r>
              <a:rPr lang="en-US" altLang="zh-CN" sz="1400">
                <a:latin typeface="Consolas" panose="020B0609020204030204" charset="0"/>
                <a:cs typeface="Consolas" panose="020B0609020204030204" charset="0"/>
              </a:rPr>
              <a:t>rand()</a:t>
            </a:r>
            <a:r>
              <a:rPr lang="zh-CN" altLang="en-US" sz="1400">
                <a:latin typeface="Consolas" panose="020B0609020204030204" charset="0"/>
                <a:cs typeface="Consolas" panose="020B0609020204030204" charset="0"/>
              </a:rPr>
              <a:t>作为随机依据，每次抽样结果都不同</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TABLESAMPLE函数</a:t>
            </a:r>
            <a:endParaRPr lang="zh-CN" altLang="en-US"/>
          </a:p>
        </p:txBody>
      </p:sp>
      <p:sp>
        <p:nvSpPr>
          <p:cNvPr id="3" name="文本占位符 2"/>
          <p:cNvSpPr>
            <a:spLocks noGrp="1"/>
          </p:cNvSpPr>
          <p:nvPr>
            <p:ph type="body" sz="quarter" idx="11"/>
          </p:nvPr>
        </p:nvSpPr>
        <p:spPr/>
        <p:txBody>
          <a:bodyPr/>
          <a:lstStyle/>
          <a:p>
            <a:r>
              <a:rPr lang="zh-CN" altLang="en-US"/>
              <a:t>语法</a:t>
            </a:r>
            <a:r>
              <a:rPr lang="en-US" altLang="zh-CN"/>
              <a:t>2</a:t>
            </a:r>
            <a:r>
              <a:rPr lang="zh-CN" altLang="en-US"/>
              <a:t>，基于数据块抽样</a:t>
            </a:r>
          </a:p>
          <a:p>
            <a:r>
              <a:rPr lang="en-US" altLang="zh-CN" b="1">
                <a:solidFill>
                  <a:srgbClr val="7F0000"/>
                </a:solidFill>
                <a:latin typeface="Consolas" panose="020B0609020204030204" charset="0"/>
                <a:cs typeface="Consolas" panose="020B0609020204030204" charset="0"/>
                <a:sym typeface="+mn-ea"/>
              </a:rPr>
              <a:t>SELECT </a:t>
            </a:r>
            <a:r>
              <a:rPr lang="en-US" altLang="zh-CN">
                <a:latin typeface="Consolas" panose="020B0609020204030204" charset="0"/>
                <a:cs typeface="Consolas" panose="020B0609020204030204" charset="0"/>
                <a:sym typeface="+mn-ea"/>
              </a:rPr>
              <a:t>... </a:t>
            </a:r>
            <a:r>
              <a:rPr lang="en-US" altLang="zh-CN" b="1">
                <a:solidFill>
                  <a:srgbClr val="7F0000"/>
                </a:solidFill>
                <a:latin typeface="Consolas" panose="020B0609020204030204" charset="0"/>
                <a:cs typeface="Consolas" panose="020B0609020204030204" charset="0"/>
                <a:sym typeface="+mn-ea"/>
              </a:rPr>
              <a:t>FROM</a:t>
            </a:r>
            <a:r>
              <a:rPr lang="en-US" altLang="zh-CN">
                <a:latin typeface="Consolas" panose="020B0609020204030204" charset="0"/>
                <a:cs typeface="Consolas" panose="020B0609020204030204" charset="0"/>
                <a:sym typeface="+mn-ea"/>
              </a:rPr>
              <a:t> tbl </a:t>
            </a:r>
            <a:r>
              <a:rPr lang="en-US" altLang="zh-CN" b="1">
                <a:solidFill>
                  <a:srgbClr val="7F0000"/>
                </a:solidFill>
                <a:latin typeface="Consolas" panose="020B0609020204030204" charset="0"/>
                <a:cs typeface="Consolas" panose="020B0609020204030204" charset="0"/>
                <a:sym typeface="+mn-ea"/>
              </a:rPr>
              <a:t>TABLESAMPLE</a:t>
            </a:r>
            <a:r>
              <a:rPr lang="en-US" altLang="zh-CN">
                <a:latin typeface="Consolas" panose="020B0609020204030204" charset="0"/>
                <a:cs typeface="Consolas" panose="020B0609020204030204" charset="0"/>
                <a:sym typeface="+mn-ea"/>
              </a:rPr>
              <a:t>(num ROWS | num PERCENT | num(K|M|G));</a:t>
            </a:r>
          </a:p>
          <a:p>
            <a:pPr marL="285750" indent="-285750">
              <a:buFont typeface="Arial" panose="020B0604020202020204" pitchFamily="34" charset="0"/>
              <a:buChar char="•"/>
            </a:pPr>
            <a:r>
              <a:rPr lang="en-US" altLang="zh-CN">
                <a:latin typeface="Consolas" panose="020B0609020204030204" charset="0"/>
                <a:cs typeface="Consolas" panose="020B0609020204030204" charset="0"/>
                <a:sym typeface="+mn-ea"/>
              </a:rPr>
              <a:t>num ROWS </a:t>
            </a:r>
            <a:r>
              <a:rPr lang="zh-CN" altLang="en-US">
                <a:latin typeface="Consolas" panose="020B0609020204030204" charset="0"/>
                <a:cs typeface="Consolas" panose="020B0609020204030204" charset="0"/>
                <a:sym typeface="+mn-ea"/>
              </a:rPr>
              <a:t>表示抽样</a:t>
            </a:r>
            <a:r>
              <a:rPr lang="en-US" altLang="zh-CN">
                <a:latin typeface="Consolas" panose="020B0609020204030204" charset="0"/>
                <a:cs typeface="Consolas" panose="020B0609020204030204" charset="0"/>
                <a:sym typeface="+mn-ea"/>
              </a:rPr>
              <a:t>num</a:t>
            </a:r>
            <a:r>
              <a:rPr lang="zh-CN" altLang="en-US">
                <a:latin typeface="Consolas" panose="020B0609020204030204" charset="0"/>
                <a:cs typeface="Consolas" panose="020B0609020204030204" charset="0"/>
                <a:sym typeface="+mn-ea"/>
              </a:rPr>
              <a:t>条数据</a:t>
            </a:r>
          </a:p>
          <a:p>
            <a:pPr marL="285750" indent="-285750">
              <a:buFont typeface="Arial" panose="020B0604020202020204" pitchFamily="34" charset="0"/>
              <a:buChar char="•"/>
            </a:pPr>
            <a:r>
              <a:rPr lang="en-US" altLang="zh-CN">
                <a:latin typeface="Consolas" panose="020B0609020204030204" charset="0"/>
                <a:cs typeface="Consolas" panose="020B0609020204030204" charset="0"/>
                <a:sym typeface="+mn-ea"/>
              </a:rPr>
              <a:t>num PERCENT </a:t>
            </a:r>
            <a:r>
              <a:rPr lang="zh-CN" altLang="en-US">
                <a:latin typeface="Consolas" panose="020B0609020204030204" charset="0"/>
                <a:cs typeface="Consolas" panose="020B0609020204030204" charset="0"/>
                <a:sym typeface="+mn-ea"/>
              </a:rPr>
              <a:t>表示抽样</a:t>
            </a:r>
            <a:r>
              <a:rPr lang="en-US" altLang="zh-CN">
                <a:latin typeface="Consolas" panose="020B0609020204030204" charset="0"/>
                <a:cs typeface="Consolas" panose="020B0609020204030204" charset="0"/>
                <a:sym typeface="+mn-ea"/>
              </a:rPr>
              <a:t>num</a:t>
            </a:r>
            <a:r>
              <a:rPr lang="zh-CN" altLang="en-US">
                <a:latin typeface="Consolas" panose="020B0609020204030204" charset="0"/>
                <a:cs typeface="Consolas" panose="020B0609020204030204" charset="0"/>
                <a:sym typeface="+mn-ea"/>
              </a:rPr>
              <a:t>百分百比例的数据</a:t>
            </a:r>
          </a:p>
          <a:p>
            <a:pPr marL="285750" indent="-285750">
              <a:buFont typeface="Arial" panose="020B0604020202020204" pitchFamily="34" charset="0"/>
              <a:buChar char="•"/>
            </a:pPr>
            <a:r>
              <a:rPr lang="en-US" altLang="zh-CN">
                <a:latin typeface="Consolas" panose="020B0609020204030204" charset="0"/>
                <a:cs typeface="Consolas" panose="020B0609020204030204" charset="0"/>
                <a:sym typeface="+mn-ea"/>
              </a:rPr>
              <a:t>num(K|M|G) </a:t>
            </a:r>
            <a:r>
              <a:rPr lang="zh-CN" altLang="en-US">
                <a:latin typeface="Consolas" panose="020B0609020204030204" charset="0"/>
                <a:cs typeface="Consolas" panose="020B0609020204030204" charset="0"/>
                <a:sym typeface="+mn-ea"/>
              </a:rPr>
              <a:t>表示抽取</a:t>
            </a:r>
            <a:r>
              <a:rPr lang="en-US" altLang="zh-CN">
                <a:latin typeface="Consolas" panose="020B0609020204030204" charset="0"/>
                <a:cs typeface="Consolas" panose="020B0609020204030204" charset="0"/>
                <a:sym typeface="+mn-ea"/>
              </a:rPr>
              <a:t>num</a:t>
            </a:r>
            <a:r>
              <a:rPr lang="zh-CN" altLang="en-US">
                <a:latin typeface="Consolas" panose="020B0609020204030204" charset="0"/>
                <a:cs typeface="Consolas" panose="020B0609020204030204" charset="0"/>
                <a:sym typeface="+mn-ea"/>
              </a:rPr>
              <a:t>大小的数据，单位可以是</a:t>
            </a:r>
            <a:r>
              <a:rPr lang="en-US" altLang="zh-CN">
                <a:latin typeface="Consolas" panose="020B0609020204030204" charset="0"/>
                <a:cs typeface="Consolas" panose="020B0609020204030204" charset="0"/>
                <a:sym typeface="+mn-ea"/>
              </a:rPr>
              <a:t>K</a:t>
            </a:r>
            <a:r>
              <a:rPr lang="zh-CN" altLang="en-US">
                <a:latin typeface="Consolas" panose="020B0609020204030204" charset="0"/>
                <a:cs typeface="Consolas" panose="020B0609020204030204" charset="0"/>
                <a:sym typeface="+mn-ea"/>
              </a:rPr>
              <a:t>、</a:t>
            </a:r>
            <a:r>
              <a:rPr lang="en-US" altLang="zh-CN">
                <a:latin typeface="Consolas" panose="020B0609020204030204" charset="0"/>
                <a:cs typeface="Consolas" panose="020B0609020204030204" charset="0"/>
                <a:sym typeface="+mn-ea"/>
              </a:rPr>
              <a:t>M</a:t>
            </a:r>
            <a:r>
              <a:rPr lang="zh-CN" altLang="en-US">
                <a:latin typeface="Consolas" panose="020B0609020204030204" charset="0"/>
                <a:cs typeface="Consolas" panose="020B0609020204030204" charset="0"/>
                <a:sym typeface="+mn-ea"/>
              </a:rPr>
              <a:t>、</a:t>
            </a:r>
            <a:r>
              <a:rPr lang="en-US" altLang="zh-CN">
                <a:latin typeface="Consolas" panose="020B0609020204030204" charset="0"/>
                <a:cs typeface="Consolas" panose="020B0609020204030204" charset="0"/>
                <a:sym typeface="+mn-ea"/>
              </a:rPr>
              <a:t>G</a:t>
            </a:r>
            <a:r>
              <a:rPr lang="zh-CN" altLang="en-US">
                <a:latin typeface="Consolas" panose="020B0609020204030204" charset="0"/>
                <a:cs typeface="Consolas" panose="020B0609020204030204" charset="0"/>
                <a:sym typeface="+mn-ea"/>
              </a:rPr>
              <a:t>表示</a:t>
            </a:r>
            <a:r>
              <a:rPr lang="en-US" altLang="zh-CN">
                <a:latin typeface="Consolas" panose="020B0609020204030204" charset="0"/>
                <a:cs typeface="Consolas" panose="020B0609020204030204" charset="0"/>
                <a:sym typeface="+mn-ea"/>
              </a:rPr>
              <a:t>KB</a:t>
            </a:r>
            <a:r>
              <a:rPr lang="zh-CN" altLang="en-US">
                <a:latin typeface="Consolas" panose="020B0609020204030204" charset="0"/>
                <a:cs typeface="Consolas" panose="020B0609020204030204" charset="0"/>
                <a:sym typeface="+mn-ea"/>
              </a:rPr>
              <a:t>、</a:t>
            </a:r>
            <a:r>
              <a:rPr lang="en-US" altLang="zh-CN">
                <a:latin typeface="Consolas" panose="020B0609020204030204" charset="0"/>
                <a:cs typeface="Consolas" panose="020B0609020204030204" charset="0"/>
                <a:sym typeface="+mn-ea"/>
              </a:rPr>
              <a:t>MB</a:t>
            </a:r>
            <a:r>
              <a:rPr lang="zh-CN" altLang="en-US">
                <a:latin typeface="Consolas" panose="020B0609020204030204" charset="0"/>
                <a:cs typeface="Consolas" panose="020B0609020204030204" charset="0"/>
                <a:sym typeface="+mn-ea"/>
              </a:rPr>
              <a:t>、</a:t>
            </a:r>
            <a:r>
              <a:rPr lang="en-US" altLang="zh-CN">
                <a:latin typeface="Consolas" panose="020B0609020204030204" charset="0"/>
                <a:cs typeface="Consolas" panose="020B0609020204030204" charset="0"/>
                <a:sym typeface="+mn-ea"/>
              </a:rPr>
              <a:t>GB</a:t>
            </a:r>
          </a:p>
          <a:p>
            <a:pPr>
              <a:buFont typeface="Arial" panose="020B0604020202020204" pitchFamily="34" charset="0"/>
            </a:pPr>
            <a:endParaRPr lang="en-US" altLang="zh-CN">
              <a:latin typeface="Consolas" panose="020B0609020204030204" charset="0"/>
              <a:cs typeface="Consolas" panose="020B0609020204030204" charset="0"/>
              <a:sym typeface="+mn-ea"/>
            </a:endParaRPr>
          </a:p>
          <a:p>
            <a:pPr>
              <a:buFont typeface="Arial" panose="020B0604020202020204" pitchFamily="34" charset="0"/>
            </a:pPr>
            <a:r>
              <a:rPr lang="zh-CN" altLang="en-US">
                <a:latin typeface="Consolas" panose="020B0609020204030204" charset="0"/>
                <a:cs typeface="Consolas" panose="020B0609020204030204" charset="0"/>
                <a:sym typeface="+mn-ea"/>
              </a:rPr>
              <a:t>注意：</a:t>
            </a:r>
          </a:p>
          <a:p>
            <a:pPr>
              <a:buFont typeface="Arial" panose="020B0604020202020204" pitchFamily="34" charset="0"/>
            </a:pPr>
            <a:r>
              <a:rPr lang="zh-CN" altLang="en-US">
                <a:latin typeface="Consolas" panose="020B0609020204030204" charset="0"/>
                <a:cs typeface="Consolas" panose="020B0609020204030204" charset="0"/>
                <a:sym typeface="+mn-ea"/>
              </a:rPr>
              <a:t>使用这种语法抽样，条件不变的话，每一次抽样的结果都一致</a:t>
            </a:r>
          </a:p>
          <a:p>
            <a:pPr>
              <a:buFont typeface="Arial" panose="020B0604020202020204" pitchFamily="34" charset="0"/>
            </a:pPr>
            <a:r>
              <a:rPr lang="zh-CN" altLang="en-US">
                <a:latin typeface="Consolas" panose="020B0609020204030204" charset="0"/>
                <a:cs typeface="Consolas" panose="020B0609020204030204" charset="0"/>
                <a:sym typeface="+mn-ea"/>
              </a:rPr>
              <a:t>即无法做到随机，只是按照数据顺序从前向后取。</a:t>
            </a:r>
            <a:endParaRPr lang="en-US" altLang="zh-CN">
              <a:latin typeface="Consolas" panose="020B0609020204030204" charset="0"/>
              <a:cs typeface="Consolas" panose="020B0609020204030204" charset="0"/>
              <a:sym typeface="+mn-e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463040"/>
            <a:ext cx="6547485" cy="3613150"/>
          </a:xfrm>
        </p:spPr>
        <p:txBody>
          <a:bodyPr/>
          <a:lstStyle/>
          <a:p>
            <a:pPr marL="0" indent="0">
              <a:buNone/>
            </a:pPr>
            <a:r>
              <a:rPr lang="en-US" altLang="zh-CN"/>
              <a:t>1. </a:t>
            </a:r>
            <a:r>
              <a:rPr lang="zh-CN" altLang="en-US"/>
              <a:t>为什么需要抽样？</a:t>
            </a:r>
            <a:endParaRPr lang="zh-CN" altLang="en-US" sz="1400"/>
          </a:p>
          <a:p>
            <a:pPr marL="0" indent="0">
              <a:buNone/>
            </a:pPr>
            <a:r>
              <a:rPr lang="zh-CN" altLang="en-US" sz="1400"/>
              <a:t>大数据体系下，表内容一般偏大，小操作也要很久</a:t>
            </a:r>
          </a:p>
          <a:p>
            <a:pPr marL="0" indent="0">
              <a:buNone/>
            </a:pPr>
            <a:r>
              <a:rPr lang="zh-CN" altLang="en-US" sz="1400"/>
              <a:t>所以如果想要简单看看数据，可以通过抽样快速查看</a:t>
            </a:r>
          </a:p>
          <a:p>
            <a:pPr marL="0" indent="0">
              <a:buNone/>
            </a:pPr>
            <a:r>
              <a:rPr lang="en-US" altLang="zh-CN" sz="1800"/>
              <a:t>2. TABLESAMPLE函数的使用</a:t>
            </a:r>
          </a:p>
          <a:p>
            <a:pPr marL="285750" indent="-285750">
              <a:buFont typeface="Arial" panose="020B0604020202020204" pitchFamily="34" charset="0"/>
              <a:buChar char="•"/>
            </a:pPr>
            <a:r>
              <a:rPr lang="zh-CN" altLang="en-US" sz="1400"/>
              <a:t>桶抽样方式，TABLESAMPLE</a:t>
            </a:r>
            <a:r>
              <a:rPr lang="en-US" altLang="zh-CN" sz="1400"/>
              <a:t>(</a:t>
            </a:r>
            <a:r>
              <a:rPr lang="en-US" altLang="zh-CN" sz="1400" b="1">
                <a:solidFill>
                  <a:srgbClr val="7F0000"/>
                </a:solidFill>
                <a:latin typeface="Consolas" panose="020B0609020204030204" charset="0"/>
                <a:cs typeface="Consolas" panose="020B0609020204030204" charset="0"/>
                <a:sym typeface="+mn-ea"/>
              </a:rPr>
              <a:t>BUCKET</a:t>
            </a:r>
            <a:r>
              <a:rPr lang="en-US" altLang="zh-CN" sz="1400" b="1">
                <a:solidFill>
                  <a:schemeClr val="accent1">
                    <a:lumMod val="75000"/>
                  </a:schemeClr>
                </a:solidFill>
                <a:latin typeface="Consolas" panose="020B0609020204030204" charset="0"/>
                <a:cs typeface="Consolas" panose="020B0609020204030204" charset="0"/>
                <a:sym typeface="+mn-ea"/>
              </a:rPr>
              <a:t> x</a:t>
            </a:r>
            <a:r>
              <a:rPr lang="en-US" altLang="zh-CN" sz="1400">
                <a:latin typeface="Consolas" panose="020B0609020204030204" charset="0"/>
                <a:cs typeface="Consolas" panose="020B0609020204030204" charset="0"/>
                <a:sym typeface="+mn-ea"/>
              </a:rPr>
              <a:t> </a:t>
            </a:r>
            <a:r>
              <a:rPr lang="en-US" altLang="zh-CN" sz="1400" b="1">
                <a:solidFill>
                  <a:srgbClr val="7F0000"/>
                </a:solidFill>
                <a:latin typeface="Consolas" panose="020B0609020204030204" charset="0"/>
                <a:cs typeface="Consolas" panose="020B0609020204030204" charset="0"/>
                <a:sym typeface="+mn-ea"/>
              </a:rPr>
              <a:t>OUT OF</a:t>
            </a:r>
            <a:r>
              <a:rPr lang="en-US" altLang="zh-CN" sz="1400">
                <a:latin typeface="Consolas" panose="020B0609020204030204" charset="0"/>
                <a:cs typeface="Consolas" panose="020B0609020204030204" charset="0"/>
                <a:sym typeface="+mn-ea"/>
              </a:rPr>
              <a:t> </a:t>
            </a:r>
            <a:r>
              <a:rPr lang="en-US" altLang="zh-CN" sz="1400" b="1">
                <a:solidFill>
                  <a:schemeClr val="accent1">
                    <a:lumMod val="75000"/>
                  </a:schemeClr>
                </a:solidFill>
                <a:latin typeface="Consolas" panose="020B0609020204030204" charset="0"/>
                <a:cs typeface="Consolas" panose="020B0609020204030204" charset="0"/>
                <a:sym typeface="+mn-ea"/>
              </a:rPr>
              <a:t>y</a:t>
            </a:r>
            <a:r>
              <a:rPr lang="en-US" altLang="zh-CN" sz="1400">
                <a:latin typeface="Consolas" panose="020B0609020204030204" charset="0"/>
                <a:cs typeface="Consolas" panose="020B0609020204030204" charset="0"/>
                <a:sym typeface="+mn-ea"/>
              </a:rPr>
              <a:t> </a:t>
            </a:r>
            <a:r>
              <a:rPr lang="en-US" altLang="zh-CN" sz="1400" b="1">
                <a:solidFill>
                  <a:srgbClr val="7F0000"/>
                </a:solidFill>
                <a:latin typeface="Consolas" panose="020B0609020204030204" charset="0"/>
                <a:cs typeface="Consolas" panose="020B0609020204030204" charset="0"/>
                <a:sym typeface="+mn-ea"/>
              </a:rPr>
              <a:t>ON</a:t>
            </a:r>
            <a:r>
              <a:rPr lang="en-US" altLang="zh-CN" sz="1400">
                <a:latin typeface="Consolas" panose="020B0609020204030204" charset="0"/>
                <a:cs typeface="Consolas" panose="020B0609020204030204" charset="0"/>
                <a:sym typeface="+mn-ea"/>
              </a:rPr>
              <a:t>(</a:t>
            </a:r>
            <a:r>
              <a:rPr lang="en-US" altLang="zh-CN" sz="1400" b="1">
                <a:solidFill>
                  <a:schemeClr val="accent2"/>
                </a:solidFill>
                <a:latin typeface="Consolas" panose="020B0609020204030204" charset="0"/>
                <a:cs typeface="Consolas" panose="020B0609020204030204" charset="0"/>
                <a:sym typeface="+mn-ea"/>
              </a:rPr>
              <a:t>colname</a:t>
            </a:r>
            <a:r>
              <a:rPr lang="en-US" altLang="zh-CN" sz="1400">
                <a:latin typeface="Consolas" panose="020B0609020204030204" charset="0"/>
                <a:cs typeface="Consolas" panose="020B0609020204030204" charset="0"/>
                <a:sym typeface="+mn-ea"/>
              </a:rPr>
              <a:t> | </a:t>
            </a:r>
            <a:r>
              <a:rPr lang="en-US" altLang="zh-CN" sz="1400" b="1">
                <a:solidFill>
                  <a:schemeClr val="accent2"/>
                </a:solidFill>
                <a:latin typeface="Consolas" panose="020B0609020204030204" charset="0"/>
                <a:cs typeface="Consolas" panose="020B0609020204030204" charset="0"/>
                <a:sym typeface="+mn-ea"/>
              </a:rPr>
              <a:t>rand()</a:t>
            </a:r>
            <a:r>
              <a:rPr lang="en-US" altLang="zh-CN" sz="1400">
                <a:latin typeface="Consolas" panose="020B0609020204030204" charset="0"/>
                <a:cs typeface="Consolas" panose="020B0609020204030204" charset="0"/>
                <a:sym typeface="+mn-ea"/>
              </a:rPr>
              <a:t>)</a:t>
            </a:r>
            <a:r>
              <a:rPr lang="en-US" altLang="zh-CN" sz="1400"/>
              <a:t>)</a:t>
            </a:r>
            <a:r>
              <a:rPr lang="zh-CN" altLang="en-US" sz="1400"/>
              <a:t>，推荐，完全随机，速度略慢块抽样，</a:t>
            </a:r>
            <a:r>
              <a:rPr lang="zh-CN" altLang="en-US" sz="1400" b="1">
                <a:solidFill>
                  <a:schemeClr val="accent2"/>
                </a:solidFill>
              </a:rPr>
              <a:t>使用分桶表可以加速</a:t>
            </a:r>
            <a:endParaRPr lang="zh-CN" altLang="en-US" sz="1400"/>
          </a:p>
          <a:p>
            <a:pPr marL="285750" indent="-285750">
              <a:buFont typeface="Arial" panose="020B0604020202020204" pitchFamily="34" charset="0"/>
              <a:buChar char="•"/>
            </a:pPr>
            <a:r>
              <a:rPr lang="zh-CN" altLang="en-US" sz="1400"/>
              <a:t>块抽样方式，</a:t>
            </a:r>
            <a:r>
              <a:rPr lang="zh-CN" altLang="en-US" sz="1400">
                <a:sym typeface="+mn-ea"/>
              </a:rPr>
              <a:t>TABLESAMPLE</a:t>
            </a:r>
            <a:r>
              <a:rPr lang="en-US" altLang="zh-CN" sz="1400">
                <a:sym typeface="+mn-ea"/>
              </a:rPr>
              <a:t>(</a:t>
            </a:r>
            <a:r>
              <a:rPr lang="en-US" altLang="zh-CN" sz="1400">
                <a:latin typeface="Consolas" panose="020B0609020204030204" charset="0"/>
                <a:cs typeface="Consolas" panose="020B0609020204030204" charset="0"/>
                <a:sym typeface="+mn-ea"/>
              </a:rPr>
              <a:t>num ROWS | num PERCENT | num(K|M|G)</a:t>
            </a:r>
            <a:r>
              <a:rPr lang="en-US" altLang="zh-CN" sz="1400">
                <a:sym typeface="+mn-ea"/>
              </a:rPr>
              <a:t>)</a:t>
            </a:r>
            <a:r>
              <a:rPr lang="zh-CN" altLang="en-US" sz="1400">
                <a:sym typeface="+mn-ea"/>
              </a:rPr>
              <a:t>，速度快于桶抽样方式，但不随机，只是按照数据顺序从前向后取。</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p>
          <a:p>
            <a:pPr algn="l"/>
            <a:r>
              <a:rPr lang="zh-CN" altLang="en-US" dirty="0"/>
              <a:t>数据表操作</a:t>
            </a:r>
          </a:p>
          <a:p>
            <a:r>
              <a:rPr lang="zh-CN" dirty="0">
                <a:solidFill>
                  <a:srgbClr val="FF0000"/>
                </a:solidFill>
              </a:rPr>
              <a:t>数据查询</a:t>
            </a:r>
          </a:p>
          <a:p>
            <a:r>
              <a:rPr lang="zh-CN" altLang="en-US" dirty="0"/>
              <a:t>函数</a:t>
            </a:r>
          </a:p>
          <a:p>
            <a:r>
              <a:rPr lang="zh-CN" altLang="en-US" dirty="0"/>
              <a:t>案例</a:t>
            </a:r>
          </a:p>
        </p:txBody>
      </p:sp>
      <p:pic>
        <p:nvPicPr>
          <p:cNvPr id="3" name="图形 2" descr="303b32313537333932333bbcfdcdb7"/>
          <p:cNvPicPr>
            <a:picLocks noChangeAspect="1"/>
          </p:cNvPicPr>
          <p:nvPr/>
        </p:nvPicPr>
        <p:blipFill>
          <a:blip r:embed="rId8"/>
          <a:stretch>
            <a:fillRect/>
          </a:stretch>
        </p:blipFill>
        <p:spPr>
          <a:xfrm>
            <a:off x="4655776" y="2908581"/>
            <a:ext cx="410210" cy="410210"/>
          </a:xfrm>
          <a:prstGeom prst="rect">
            <a:avLst/>
          </a:prstGeom>
        </p:spPr>
      </p:pic>
      <p:grpSp>
        <p:nvGrpSpPr>
          <p:cNvPr id="15" name="组合 14"/>
          <p:cNvGrpSpPr/>
          <p:nvPr/>
        </p:nvGrpSpPr>
        <p:grpSpPr>
          <a:xfrm>
            <a:off x="7103745" y="2132330"/>
            <a:ext cx="2968625" cy="2250440"/>
            <a:chOff x="11527" y="1204"/>
            <a:chExt cx="4675" cy="3544"/>
          </a:xfrm>
        </p:grpSpPr>
        <p:sp>
          <p:nvSpPr>
            <p:cNvPr id="4" name="左大括号 3"/>
            <p:cNvSpPr/>
            <p:nvPr>
              <p:custDataLst>
                <p:tags r:id="rId1"/>
              </p:custDataLst>
            </p:nvPr>
          </p:nvSpPr>
          <p:spPr>
            <a:xfrm>
              <a:off x="11527" y="1431"/>
              <a:ext cx="1021" cy="3045"/>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2"/>
              </p:custDataLst>
            </p:nvPr>
          </p:nvSpPr>
          <p:spPr>
            <a:xfrm>
              <a:off x="12661" y="1204"/>
              <a:ext cx="3253" cy="483"/>
            </a:xfrm>
            <a:prstGeom prst="rect">
              <a:avLst/>
            </a:prstGeom>
            <a:noFill/>
          </p:spPr>
          <p:txBody>
            <a:bodyPr wrap="square" rtlCol="0">
              <a:spAutoFit/>
            </a:bodyPr>
            <a:lstStyle/>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基本查询</a:t>
              </a:r>
            </a:p>
          </p:txBody>
        </p:sp>
        <p:sp>
          <p:nvSpPr>
            <p:cNvPr id="7" name="文本框 6"/>
            <p:cNvSpPr txBox="1"/>
            <p:nvPr>
              <p:custDataLst>
                <p:tags r:id="rId3"/>
              </p:custDataLst>
            </p:nvPr>
          </p:nvSpPr>
          <p:spPr>
            <a:xfrm>
              <a:off x="12661" y="1998"/>
              <a:ext cx="3253" cy="483"/>
            </a:xfrm>
            <a:prstGeom prst="rect">
              <a:avLst/>
            </a:prstGeom>
            <a:noFill/>
          </p:spPr>
          <p:txBody>
            <a:bodyPr wrap="square" rtlCol="0">
              <a:spAutoFit/>
            </a:bodyPr>
            <a:lstStyle/>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RLIKE 正则匹配</a:t>
              </a:r>
            </a:p>
          </p:txBody>
        </p:sp>
        <p:sp>
          <p:nvSpPr>
            <p:cNvPr id="6" name="文本框 5"/>
            <p:cNvSpPr txBox="1"/>
            <p:nvPr>
              <p:custDataLst>
                <p:tags r:id="rId4"/>
              </p:custDataLst>
            </p:nvPr>
          </p:nvSpPr>
          <p:spPr>
            <a:xfrm>
              <a:off x="12661" y="2791"/>
              <a:ext cx="3253" cy="483"/>
            </a:xfrm>
            <a:prstGeom prst="rect">
              <a:avLst/>
            </a:prstGeom>
            <a:noFill/>
          </p:spPr>
          <p:txBody>
            <a:bodyPr wrap="square" rtlCol="0">
              <a:spAutoFit/>
            </a:bodyPr>
            <a:lstStyle/>
            <a:p>
              <a:pPr algn="l">
                <a:buClrTx/>
                <a:buSzTx/>
                <a:buFontTx/>
              </a:pPr>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UNION联合</a:t>
              </a:r>
            </a:p>
          </p:txBody>
        </p:sp>
        <p:sp>
          <p:nvSpPr>
            <p:cNvPr id="12" name="文本框 11"/>
            <p:cNvSpPr txBox="1"/>
            <p:nvPr>
              <p:custDataLst>
                <p:tags r:id="rId5"/>
              </p:custDataLst>
            </p:nvPr>
          </p:nvSpPr>
          <p:spPr>
            <a:xfrm>
              <a:off x="12661" y="3584"/>
              <a:ext cx="3253" cy="483"/>
            </a:xfrm>
            <a:prstGeom prst="rect">
              <a:avLst/>
            </a:prstGeom>
            <a:noFill/>
          </p:spPr>
          <p:txBody>
            <a:bodyPr wrap="square" rtlCol="0">
              <a:spAutoFit/>
            </a:bodyPr>
            <a:lstStyle/>
            <a:p>
              <a:r>
                <a:rPr 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Sampling</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采样</a:t>
              </a:r>
            </a:p>
          </p:txBody>
        </p:sp>
        <p:sp>
          <p:nvSpPr>
            <p:cNvPr id="13" name="文本框 12"/>
            <p:cNvSpPr txBox="1"/>
            <p:nvPr>
              <p:custDataLst>
                <p:tags r:id="rId6"/>
              </p:custDataLst>
            </p:nvPr>
          </p:nvSpPr>
          <p:spPr>
            <a:xfrm>
              <a:off x="12661" y="4265"/>
              <a:ext cx="3541" cy="483"/>
            </a:xfrm>
            <a:prstGeom prst="rect">
              <a:avLst/>
            </a:prstGeom>
            <a:noFill/>
          </p:spPr>
          <p:txBody>
            <a:bodyPr wrap="square" rtlCol="0">
              <a:spAutoFit/>
            </a:bodyPr>
            <a:lstStyle/>
            <a:p>
              <a:r>
                <a:rPr sz="1400">
                  <a:solidFill>
                    <a:srgbClr val="FF0000"/>
                  </a:solidFill>
                  <a:latin typeface="阿里巴巴普惠体" panose="00020600040101010101" pitchFamily="18" charset="-122"/>
                  <a:ea typeface="阿里巴巴普惠体" panose="00020600040101010101" pitchFamily="18" charset="-122"/>
                </a:rPr>
                <a:t>Virtual Columns</a:t>
              </a:r>
              <a:r>
                <a:rPr lang="en-US" sz="1400">
                  <a:solidFill>
                    <a:srgbClr val="FF0000"/>
                  </a:solidFill>
                  <a:latin typeface="阿里巴巴普惠体" panose="00020600040101010101" pitchFamily="18" charset="-122"/>
                  <a:ea typeface="阿里巴巴普惠体" panose="00020600040101010101" pitchFamily="18" charset="-122"/>
                </a:rPr>
                <a:t> </a:t>
              </a:r>
              <a:r>
                <a:rPr lang="zh-CN" altLang="en-US" sz="1400">
                  <a:solidFill>
                    <a:srgbClr val="FF0000"/>
                  </a:solidFill>
                  <a:latin typeface="阿里巴巴普惠体" panose="00020600040101010101" pitchFamily="18" charset="-122"/>
                  <a:ea typeface="阿里巴巴普惠体" panose="00020600040101010101" pitchFamily="18" charset="-122"/>
                </a:rPr>
                <a:t>虚拟列</a:t>
              </a: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7239000" cy="4855845"/>
          </a:xfrm>
        </p:spPr>
        <p:txBody>
          <a:bodyPr/>
          <a:lstStyle/>
          <a:p>
            <a:r>
              <a:rPr lang="zh-CN" sz="1600" dirty="0">
                <a:solidFill>
                  <a:srgbClr val="FF0000"/>
                </a:solidFill>
              </a:rPr>
              <a:t>掌握虚拟列的使用方式</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Virtual Columns虚拟列</a:t>
            </a:r>
          </a:p>
        </p:txBody>
      </p:sp>
      <p:sp>
        <p:nvSpPr>
          <p:cNvPr id="3" name="文本占位符 2"/>
          <p:cNvSpPr>
            <a:spLocks noGrp="1"/>
          </p:cNvSpPr>
          <p:nvPr>
            <p:ph type="body" sz="quarter" idx="11"/>
          </p:nvPr>
        </p:nvSpPr>
        <p:spPr/>
        <p:txBody>
          <a:bodyPr/>
          <a:lstStyle/>
          <a:p>
            <a:pPr>
              <a:lnSpc>
                <a:spcPct val="100000"/>
              </a:lnSpc>
            </a:pPr>
            <a:r>
              <a:rPr lang="zh-CN" altLang="en-US"/>
              <a:t>虚拟列是</a:t>
            </a:r>
            <a:r>
              <a:rPr lang="en-US" altLang="zh-CN"/>
              <a:t>Hive</a:t>
            </a:r>
            <a:r>
              <a:rPr lang="zh-CN" altLang="en-US"/>
              <a:t>内置的可以在查询语句中使用的特殊标记，可以查询数据本身的详细参数。</a:t>
            </a:r>
          </a:p>
          <a:p>
            <a:pPr>
              <a:lnSpc>
                <a:spcPct val="100000"/>
              </a:lnSpc>
            </a:pPr>
            <a:r>
              <a:rPr lang="en-US" altLang="zh-CN"/>
              <a:t>Hive</a:t>
            </a:r>
            <a:r>
              <a:rPr lang="zh-CN" altLang="en-US"/>
              <a:t>目前可用</a:t>
            </a:r>
            <a:r>
              <a:rPr lang="en-US" altLang="zh-CN"/>
              <a:t>3</a:t>
            </a:r>
            <a:r>
              <a:rPr lang="zh-CN" altLang="en-US"/>
              <a:t>个虚拟列：</a:t>
            </a:r>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rPr>
              <a:t>INPUT__FILE__NAME，显示数据行所在的具体文件</a:t>
            </a:r>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rPr>
              <a:t>BLOCK__OFFSET__INSIDE__FILE，显示数据行所在文件的偏移量</a:t>
            </a:r>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rPr>
              <a:t>ROW__OFFSET__INSIDE__BLOCK，显示数据所在</a:t>
            </a:r>
            <a:r>
              <a:rPr lang="en-US" altLang="zh-CN" sz="1400">
                <a:latin typeface="Consolas" panose="020B0609020204030204" charset="0"/>
                <a:cs typeface="Consolas" panose="020B0609020204030204" charset="0"/>
              </a:rPr>
              <a:t>HDFS</a:t>
            </a:r>
            <a:r>
              <a:rPr lang="zh-CN" altLang="en-US" sz="1400">
                <a:latin typeface="Consolas" panose="020B0609020204030204" charset="0"/>
                <a:cs typeface="Consolas" panose="020B0609020204030204" charset="0"/>
              </a:rPr>
              <a:t>块的偏移量</a:t>
            </a:r>
          </a:p>
          <a:p>
            <a:pPr marL="742950" lvl="1"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rPr>
              <a:t>此</a:t>
            </a:r>
            <a:r>
              <a:rPr lang="zh-CN" altLang="en-US" sz="1400">
                <a:latin typeface="Consolas" panose="020B0609020204030204" charset="0"/>
                <a:cs typeface="Consolas" panose="020B0609020204030204" charset="0"/>
                <a:sym typeface="+mn-ea"/>
              </a:rPr>
              <a:t>虚拟列</a:t>
            </a:r>
            <a:r>
              <a:rPr lang="zh-CN" altLang="en-US" sz="1400">
                <a:latin typeface="Consolas" panose="020B0609020204030204" charset="0"/>
                <a:cs typeface="Consolas" panose="020B0609020204030204" charset="0"/>
              </a:rPr>
              <a:t>需要设置：</a:t>
            </a:r>
            <a:r>
              <a:rPr lang="en-US" altLang="zh-CN" sz="1400">
                <a:latin typeface="Consolas" panose="020B0609020204030204" charset="0"/>
                <a:cs typeface="Consolas" panose="020B0609020204030204" charset="0"/>
              </a:rPr>
              <a:t>SET</a:t>
            </a:r>
            <a:r>
              <a:rPr lang="zh-CN" altLang="en-US" sz="1400">
                <a:latin typeface="Consolas" panose="020B0609020204030204" charset="0"/>
                <a:cs typeface="Consolas" panose="020B0609020204030204" charset="0"/>
              </a:rPr>
              <a:t> hive.exec.rowoffset=true</a:t>
            </a:r>
            <a:r>
              <a:rPr lang="en-US" altLang="zh-CN" sz="1400">
                <a:latin typeface="Consolas" panose="020B0609020204030204" charset="0"/>
                <a:cs typeface="Consolas" panose="020B0609020204030204" charset="0"/>
              </a:rPr>
              <a:t> </a:t>
            </a:r>
            <a:r>
              <a:rPr lang="zh-CN" altLang="en-US" sz="1400">
                <a:latin typeface="Consolas" panose="020B0609020204030204" charset="0"/>
                <a:cs typeface="Consolas" panose="020B0609020204030204" charset="0"/>
              </a:rPr>
              <a:t>才可使用</a:t>
            </a:r>
          </a:p>
          <a:p>
            <a:pPr>
              <a:buFont typeface="Arial" panose="020B0604020202020204" pitchFamily="34" charset="0"/>
            </a:pPr>
            <a:r>
              <a:rPr lang="zh-CN" altLang="en-US"/>
              <a:t>示例：</a:t>
            </a:r>
          </a:p>
          <a:p>
            <a:pPr>
              <a:buFont typeface="Arial" panose="020B0604020202020204" pitchFamily="34" charset="0"/>
            </a:pPr>
            <a:r>
              <a:rPr lang="zh-CN" altLang="en-US" sz="1400">
                <a:latin typeface="Consolas" panose="020B0609020204030204" charset="0"/>
                <a:cs typeface="Consolas" panose="020B0609020204030204" charset="0"/>
              </a:rPr>
              <a:t>SELECT *,</a:t>
            </a:r>
            <a:r>
              <a:rPr lang="en-US" altLang="zh-CN" sz="1400">
                <a:latin typeface="Consolas" panose="020B0609020204030204" charset="0"/>
                <a:cs typeface="Consolas" panose="020B0609020204030204" charset="0"/>
              </a:rPr>
              <a:t> </a:t>
            </a:r>
            <a:r>
              <a:rPr lang="zh-CN" altLang="en-US" sz="1400" b="1">
                <a:solidFill>
                  <a:srgbClr val="7F0000"/>
                </a:solidFill>
                <a:latin typeface="Consolas" panose="020B0609020204030204" charset="0"/>
                <a:cs typeface="Consolas" panose="020B0609020204030204" charset="0"/>
              </a:rPr>
              <a:t>INPUT__FILE__NAME, BLOCK__OFFSET__INSIDE__FILE, ROW__OFFSET__INSIDE__BLOCK</a:t>
            </a:r>
            <a:r>
              <a:rPr lang="zh-CN" altLang="en-US" sz="1400">
                <a:latin typeface="Consolas" panose="020B0609020204030204" charset="0"/>
                <a:cs typeface="Consolas" panose="020B0609020204030204" charset="0"/>
              </a:rPr>
              <a:t> FROM itheima.course;</a:t>
            </a:r>
          </a:p>
        </p:txBody>
      </p:sp>
      <p:pic>
        <p:nvPicPr>
          <p:cNvPr id="4" name="图片 3"/>
          <p:cNvPicPr>
            <a:picLocks noChangeAspect="1"/>
          </p:cNvPicPr>
          <p:nvPr>
            <p:custDataLst>
              <p:tags r:id="rId1"/>
            </p:custDataLst>
          </p:nvPr>
        </p:nvPicPr>
        <p:blipFill>
          <a:blip r:embed="rId3"/>
          <a:stretch>
            <a:fillRect/>
          </a:stretch>
        </p:blipFill>
        <p:spPr>
          <a:xfrm>
            <a:off x="767080" y="4725035"/>
            <a:ext cx="10915650" cy="16764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虚拟列的作用</a:t>
            </a:r>
          </a:p>
        </p:txBody>
      </p:sp>
      <p:sp>
        <p:nvSpPr>
          <p:cNvPr id="3" name="文本占位符 2"/>
          <p:cNvSpPr>
            <a:spLocks noGrp="1"/>
          </p:cNvSpPr>
          <p:nvPr>
            <p:ph type="body" sz="quarter" idx="11"/>
          </p:nvPr>
        </p:nvSpPr>
        <p:spPr/>
        <p:txBody>
          <a:bodyPr/>
          <a:lstStyle/>
          <a:p>
            <a:r>
              <a:rPr lang="zh-CN" altLang="en-US"/>
              <a:t>使用虚拟列，可以让我们更精准的查看到具体每一条数据在存储上的详细参数细节</a:t>
            </a:r>
          </a:p>
          <a:p>
            <a:r>
              <a:rPr lang="zh-CN" altLang="en-US"/>
              <a:t>虚拟列不仅仅可以用于</a:t>
            </a:r>
            <a:r>
              <a:rPr lang="en-US" altLang="zh-CN"/>
              <a:t>SELECT</a:t>
            </a:r>
            <a:r>
              <a:rPr lang="zh-CN" altLang="en-US"/>
              <a:t>，在</a:t>
            </a:r>
            <a:r>
              <a:rPr lang="en-US" altLang="zh-CN"/>
              <a:t>WHERE</a:t>
            </a:r>
            <a:r>
              <a:rPr lang="zh-CN" altLang="en-US"/>
              <a:t>、</a:t>
            </a:r>
            <a:r>
              <a:rPr lang="en-US" altLang="zh-CN"/>
              <a:t>GROUP BY</a:t>
            </a:r>
            <a:r>
              <a:rPr lang="zh-CN" altLang="en-US"/>
              <a:t>等均可使用</a:t>
            </a:r>
          </a:p>
          <a:p>
            <a:r>
              <a:rPr lang="zh-CN" altLang="en-US"/>
              <a:t>如：</a:t>
            </a:r>
          </a:p>
          <a:p>
            <a:r>
              <a:rPr lang="en-US" altLang="zh-CN" sz="1400">
                <a:latin typeface="Consolas" panose="020B0609020204030204" charset="0"/>
                <a:cs typeface="Consolas" panose="020B0609020204030204" charset="0"/>
              </a:rPr>
              <a:t>SELECT </a:t>
            </a:r>
            <a:r>
              <a:rPr lang="zh-CN" altLang="en-US" sz="1400">
                <a:latin typeface="Consolas" panose="020B0609020204030204" charset="0"/>
                <a:cs typeface="Consolas" panose="020B0609020204030204" charset="0"/>
              </a:rPr>
              <a:t>*, BLOCK__OFFSET__INSIDE__FILE </a:t>
            </a:r>
            <a:r>
              <a:rPr lang="en-US" altLang="zh-CN" sz="1400">
                <a:latin typeface="Consolas" panose="020B0609020204030204" charset="0"/>
                <a:cs typeface="Consolas" panose="020B0609020204030204" charset="0"/>
              </a:rPr>
              <a:t>FROM</a:t>
            </a:r>
            <a:r>
              <a:rPr lang="zh-CN" altLang="en-US" sz="1400">
                <a:latin typeface="Consolas" panose="020B0609020204030204" charset="0"/>
                <a:cs typeface="Consolas" panose="020B0609020204030204" charset="0"/>
              </a:rPr>
              <a:t> course </a:t>
            </a:r>
            <a:r>
              <a:rPr lang="en-US" altLang="zh-CN" sz="1400" b="1">
                <a:solidFill>
                  <a:srgbClr val="7F0000"/>
                </a:solidFill>
                <a:latin typeface="Consolas" panose="020B0609020204030204" charset="0"/>
                <a:cs typeface="Consolas" panose="020B0609020204030204" charset="0"/>
              </a:rPr>
              <a:t>WHERE</a:t>
            </a:r>
            <a:r>
              <a:rPr lang="zh-CN" altLang="en-US" sz="1400" b="1">
                <a:solidFill>
                  <a:srgbClr val="7F0000"/>
                </a:solidFill>
                <a:latin typeface="Consolas" panose="020B0609020204030204" charset="0"/>
                <a:cs typeface="Consolas" panose="020B0609020204030204" charset="0"/>
              </a:rPr>
              <a:t> BLOCK__OFFSET__INSIDE__FILE &gt; 50</a:t>
            </a:r>
            <a:r>
              <a:rPr sz="1400">
                <a:latin typeface="Consolas" panose="020B0609020204030204" charset="0"/>
                <a:cs typeface="Consolas" panose="020B0609020204030204" charset="0"/>
              </a:rPr>
              <a:t>;</a:t>
            </a:r>
            <a:endParaRPr lang="zh-CN" altLang="en-US" sz="1400">
              <a:latin typeface="Consolas" panose="020B0609020204030204" charset="0"/>
              <a:cs typeface="Consolas" panose="020B0609020204030204" charset="0"/>
            </a:endParaRPr>
          </a:p>
          <a:p>
            <a:r>
              <a:rPr sz="1400">
                <a:latin typeface="Consolas" panose="020B0609020204030204" charset="0"/>
                <a:cs typeface="Consolas" panose="020B0609020204030204" charset="0"/>
                <a:sym typeface="+mn-ea"/>
              </a:rPr>
              <a:t>SELECT INPUT__FILE__NAME, COUNT(*) FROM itheima.orders_bucket </a:t>
            </a:r>
            <a:r>
              <a:rPr sz="1400" b="1">
                <a:solidFill>
                  <a:srgbClr val="7F0000"/>
                </a:solidFill>
                <a:latin typeface="Consolas" panose="020B0609020204030204" charset="0"/>
                <a:cs typeface="Consolas" panose="020B0609020204030204" charset="0"/>
                <a:sym typeface="+mn-ea"/>
              </a:rPr>
              <a:t>GROUP BY INPUT__FILE__NAME</a:t>
            </a:r>
            <a:r>
              <a:rPr sz="1400">
                <a:latin typeface="Consolas" panose="020B0609020204030204" charset="0"/>
                <a:cs typeface="Consolas" panose="020B0609020204030204" charset="0"/>
                <a:sym typeface="+mn-ea"/>
              </a:rPr>
              <a:t>;</a:t>
            </a:r>
          </a:p>
          <a:p>
            <a:endParaRPr sz="1400">
              <a:latin typeface="Consolas" panose="020B0609020204030204" charset="0"/>
              <a:cs typeface="Consolas" panose="020B0609020204030204" charset="0"/>
              <a:sym typeface="+mn-ea"/>
            </a:endParaRPr>
          </a:p>
          <a:p>
            <a:endParaRPr sz="1400">
              <a:latin typeface="Consolas" panose="020B0609020204030204" charset="0"/>
              <a:cs typeface="Consolas" panose="020B0609020204030204" charset="0"/>
              <a:sym typeface="+mn-ea"/>
            </a:endParaRPr>
          </a:p>
          <a:p>
            <a:endParaRPr sz="1400">
              <a:latin typeface="Consolas" panose="020B0609020204030204" charset="0"/>
              <a:cs typeface="Consolas" panose="020B0609020204030204" charset="0"/>
              <a:sym typeface="+mn-ea"/>
            </a:endParaRPr>
          </a:p>
          <a:p>
            <a:endParaRPr sz="1400">
              <a:latin typeface="Consolas" panose="020B0609020204030204" charset="0"/>
              <a:cs typeface="Consolas" panose="020B0609020204030204" charset="0"/>
              <a:sym typeface="+mn-ea"/>
            </a:endParaRPr>
          </a:p>
          <a:p>
            <a:r>
              <a:rPr lang="zh-CN" altLang="en-US"/>
              <a:t>除此以外，在某些错误排查场景上，虚拟列可以提供相关帮助。</a:t>
            </a:r>
          </a:p>
        </p:txBody>
      </p:sp>
      <p:pic>
        <p:nvPicPr>
          <p:cNvPr id="4" name="图片 3"/>
          <p:cNvPicPr>
            <a:picLocks noChangeAspect="1"/>
          </p:cNvPicPr>
          <p:nvPr>
            <p:custDataLst>
              <p:tags r:id="rId1"/>
            </p:custDataLst>
          </p:nvPr>
        </p:nvPicPr>
        <p:blipFill>
          <a:blip r:embed="rId3"/>
          <a:stretch>
            <a:fillRect/>
          </a:stretch>
        </p:blipFill>
        <p:spPr>
          <a:xfrm>
            <a:off x="839470" y="4004945"/>
            <a:ext cx="3844925" cy="1601470"/>
          </a:xfrm>
          <a:prstGeom prst="rect">
            <a:avLst/>
          </a:prstGeom>
        </p:spPr>
      </p:pic>
      <p:sp>
        <p:nvSpPr>
          <p:cNvPr id="5" name="文本框 4"/>
          <p:cNvSpPr txBox="1"/>
          <p:nvPr/>
        </p:nvSpPr>
        <p:spPr>
          <a:xfrm>
            <a:off x="4799330" y="4667885"/>
            <a:ext cx="4064000" cy="275590"/>
          </a:xfrm>
          <a:prstGeom prst="rect">
            <a:avLst/>
          </a:prstGeom>
          <a:noFill/>
        </p:spPr>
        <p:txBody>
          <a:bodyPr wrap="square" rtlCol="0">
            <a:spAutoFit/>
          </a:bodyPr>
          <a:lstStyle/>
          <a:p>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如上</a:t>
            </a: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SQL</a:t>
            </a: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，统计分桶表每个桶的数据行数</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463040"/>
            <a:ext cx="6547485" cy="4312285"/>
          </a:xfrm>
        </p:spPr>
        <p:txBody>
          <a:bodyPr/>
          <a:lstStyle/>
          <a:p>
            <a:pPr marL="0" indent="0">
              <a:buNone/>
            </a:pPr>
            <a:r>
              <a:rPr lang="en-US" altLang="zh-CN"/>
              <a:t>1. </a:t>
            </a:r>
            <a:r>
              <a:rPr lang="zh-CN" altLang="en-US"/>
              <a:t>什么是虚拟列，有哪些虚拟列？</a:t>
            </a:r>
            <a:endParaRPr lang="zh-CN" altLang="en-US" sz="1400"/>
          </a:p>
          <a:p>
            <a:pPr marL="0" indent="0">
              <a:lnSpc>
                <a:spcPct val="100000"/>
              </a:lnSpc>
              <a:buNone/>
            </a:pPr>
            <a:r>
              <a:rPr lang="zh-CN" altLang="en-US" sz="1400">
                <a:sym typeface="+mn-ea"/>
              </a:rPr>
              <a:t>虚拟列是</a:t>
            </a:r>
            <a:r>
              <a:rPr lang="en-US" altLang="zh-CN" sz="1400">
                <a:sym typeface="+mn-ea"/>
              </a:rPr>
              <a:t>Hive</a:t>
            </a:r>
            <a:r>
              <a:rPr lang="zh-CN" altLang="en-US" sz="1400">
                <a:sym typeface="+mn-ea"/>
              </a:rPr>
              <a:t>内置的可以在查询语句中使用的特殊标记，可以查询数据本身的详细参数。</a:t>
            </a:r>
            <a:endParaRPr lang="zh-CN" altLang="en-US" sz="1400"/>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sym typeface="+mn-ea"/>
              </a:rPr>
              <a:t>INPUT__FILE__NAME，显示数据行所在的具体文件</a:t>
            </a:r>
            <a:endParaRPr lang="zh-CN" altLang="en-US" sz="1400">
              <a:latin typeface="Consolas" panose="020B0609020204030204" charset="0"/>
              <a:cs typeface="Consolas" panose="020B0609020204030204" charset="0"/>
            </a:endParaRPr>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sym typeface="+mn-ea"/>
              </a:rPr>
              <a:t>BLOCK__OFFSET__INSIDE__FILE，显示数据行所在文件的偏移量</a:t>
            </a:r>
            <a:endParaRPr lang="zh-CN" altLang="en-US" sz="1400">
              <a:latin typeface="Consolas" panose="020B0609020204030204" charset="0"/>
              <a:cs typeface="Consolas" panose="020B0609020204030204" charset="0"/>
            </a:endParaRPr>
          </a:p>
          <a:p>
            <a:pPr marL="285750"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sym typeface="+mn-ea"/>
              </a:rPr>
              <a:t>ROW__OFFSET__INSIDE__BLOCK，显示数据所在</a:t>
            </a:r>
            <a:r>
              <a:rPr lang="en-US" altLang="zh-CN" sz="1400">
                <a:latin typeface="Consolas" panose="020B0609020204030204" charset="0"/>
                <a:cs typeface="Consolas" panose="020B0609020204030204" charset="0"/>
                <a:sym typeface="+mn-ea"/>
              </a:rPr>
              <a:t>HDFS</a:t>
            </a:r>
            <a:r>
              <a:rPr lang="zh-CN" altLang="en-US" sz="1400">
                <a:latin typeface="Consolas" panose="020B0609020204030204" charset="0"/>
                <a:cs typeface="Consolas" panose="020B0609020204030204" charset="0"/>
                <a:sym typeface="+mn-ea"/>
              </a:rPr>
              <a:t>块的偏移量</a:t>
            </a:r>
            <a:endParaRPr lang="zh-CN" altLang="en-US" sz="1400">
              <a:latin typeface="Consolas" panose="020B0609020204030204" charset="0"/>
              <a:cs typeface="Consolas" panose="020B0609020204030204" charset="0"/>
            </a:endParaRPr>
          </a:p>
          <a:p>
            <a:pPr marL="742950" lvl="1" indent="-285750">
              <a:lnSpc>
                <a:spcPct val="100000"/>
              </a:lnSpc>
              <a:buFont typeface="Arial" panose="020B0604020202020204" pitchFamily="34" charset="0"/>
              <a:buChar char="•"/>
            </a:pPr>
            <a:r>
              <a:rPr lang="zh-CN" altLang="en-US" sz="1400">
                <a:latin typeface="Consolas" panose="020B0609020204030204" charset="0"/>
                <a:cs typeface="Consolas" panose="020B0609020204030204" charset="0"/>
                <a:sym typeface="+mn-ea"/>
              </a:rPr>
              <a:t>此虚拟列需要设置：</a:t>
            </a:r>
            <a:r>
              <a:rPr lang="en-US" altLang="zh-CN" sz="1400">
                <a:latin typeface="Consolas" panose="020B0609020204030204" charset="0"/>
                <a:cs typeface="Consolas" panose="020B0609020204030204" charset="0"/>
                <a:sym typeface="+mn-ea"/>
              </a:rPr>
              <a:t>SET</a:t>
            </a:r>
            <a:r>
              <a:rPr lang="zh-CN" altLang="en-US" sz="1400">
                <a:latin typeface="Consolas" panose="020B0609020204030204" charset="0"/>
                <a:cs typeface="Consolas" panose="020B0609020204030204" charset="0"/>
                <a:sym typeface="+mn-ea"/>
              </a:rPr>
              <a:t> hive.exec.rowoffset=true</a:t>
            </a:r>
            <a:r>
              <a:rPr lang="en-US" altLang="zh-CN" sz="1400">
                <a:latin typeface="Consolas" panose="020B0609020204030204" charset="0"/>
                <a:cs typeface="Consolas" panose="020B0609020204030204" charset="0"/>
                <a:sym typeface="+mn-ea"/>
              </a:rPr>
              <a:t> </a:t>
            </a:r>
            <a:r>
              <a:rPr lang="zh-CN" altLang="en-US" sz="1400">
                <a:latin typeface="Consolas" panose="020B0609020204030204" charset="0"/>
                <a:cs typeface="Consolas" panose="020B0609020204030204" charset="0"/>
                <a:sym typeface="+mn-ea"/>
              </a:rPr>
              <a:t>才可使用</a:t>
            </a:r>
            <a:endParaRPr lang="zh-CN" altLang="en-US" sz="1400">
              <a:latin typeface="Consolas" panose="020B0609020204030204" charset="0"/>
              <a:cs typeface="Consolas" panose="020B0609020204030204" charset="0"/>
            </a:endParaRPr>
          </a:p>
          <a:p>
            <a:pPr marL="0" indent="0">
              <a:buNone/>
            </a:pPr>
            <a:r>
              <a:rPr lang="en-US" altLang="zh-CN" sz="1800"/>
              <a:t>2. </a:t>
            </a:r>
            <a:r>
              <a:rPr lang="zh-CN" altLang="en-US" sz="1800"/>
              <a:t>虚拟列的作用</a:t>
            </a:r>
            <a:endParaRPr lang="en-US" altLang="zh-CN" sz="1800"/>
          </a:p>
          <a:p>
            <a:pPr marL="285750" indent="-285750">
              <a:buFont typeface="Arial" panose="020B0604020202020204" pitchFamily="34" charset="0"/>
              <a:buChar char="•"/>
            </a:pPr>
            <a:r>
              <a:rPr lang="zh-CN" sz="1400"/>
              <a:t>查看行级别的数据详细参数</a:t>
            </a:r>
          </a:p>
          <a:p>
            <a:pPr marL="285750" indent="-285750">
              <a:buFont typeface="Arial" panose="020B0604020202020204" pitchFamily="34" charset="0"/>
              <a:buChar char="•"/>
            </a:pPr>
            <a:r>
              <a:rPr lang="zh-CN" sz="1400">
                <a:sym typeface="+mn-ea"/>
              </a:rPr>
              <a:t>可以用于</a:t>
            </a:r>
            <a:r>
              <a:rPr lang="en-US" altLang="zh-CN" sz="1400">
                <a:sym typeface="+mn-ea"/>
              </a:rPr>
              <a:t>WHERE</a:t>
            </a:r>
            <a:r>
              <a:rPr lang="zh-CN" altLang="en-US" sz="1400">
                <a:sym typeface="+mn-ea"/>
              </a:rPr>
              <a:t>、</a:t>
            </a:r>
            <a:r>
              <a:rPr lang="en-US" altLang="zh-CN" sz="1400">
                <a:sym typeface="+mn-ea"/>
              </a:rPr>
              <a:t>GROUP BY</a:t>
            </a:r>
            <a:r>
              <a:rPr lang="zh-CN" altLang="en-US" sz="1400">
                <a:sym typeface="+mn-ea"/>
              </a:rPr>
              <a:t>等各类统计计算中</a:t>
            </a:r>
          </a:p>
          <a:p>
            <a:pPr marL="285750" indent="-285750">
              <a:buFont typeface="Arial" panose="020B0604020202020204" pitchFamily="34" charset="0"/>
              <a:buChar char="•"/>
            </a:pPr>
            <a:r>
              <a:rPr lang="zh-CN" altLang="en-US" sz="1400">
                <a:sym typeface="+mn-ea"/>
              </a:rPr>
              <a:t>可以协助进行错误排查工作</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ym typeface="+mn-ea"/>
              </a:rPr>
              <a:t>数据表操作</a:t>
            </a:r>
            <a:endParaRPr lang="zh-CN" altLang="en-US" dirty="0"/>
          </a:p>
          <a:p>
            <a:pPr algn="l"/>
            <a:r>
              <a:rPr lang="zh-CN" altLang="en-US" dirty="0">
                <a:sym typeface="+mn-ea"/>
              </a:rPr>
              <a:t>数据查询</a:t>
            </a:r>
            <a:endParaRPr lang="zh-CN" altLang="en-US" dirty="0"/>
          </a:p>
          <a:p>
            <a:r>
              <a:rPr lang="zh-CN" altLang="en-US" dirty="0">
                <a:solidFill>
                  <a:srgbClr val="FF0000"/>
                </a:solidFill>
                <a:sym typeface="+mn-ea"/>
              </a:rPr>
              <a:t>函数</a:t>
            </a:r>
            <a:endParaRPr lang="zh-CN" altLang="en-US" dirty="0">
              <a:solidFill>
                <a:srgbClr val="FF0000"/>
              </a:solidFill>
            </a:endParaRPr>
          </a:p>
          <a:p>
            <a:r>
              <a:rPr lang="zh-CN" altLang="en-US" dirty="0">
                <a:solidFill>
                  <a:schemeClr val="tx1">
                    <a:lumMod val="75000"/>
                    <a:lumOff val="25000"/>
                  </a:schemeClr>
                </a:solidFill>
                <a:sym typeface="+mn-ea"/>
              </a:rPr>
              <a:t>案例</a:t>
            </a:r>
          </a:p>
        </p:txBody>
      </p:sp>
      <p:pic>
        <p:nvPicPr>
          <p:cNvPr id="3" name="图形 2" descr="303b32313537333932333bbcfdcdb7"/>
          <p:cNvPicPr>
            <a:picLocks noChangeAspect="1"/>
          </p:cNvPicPr>
          <p:nvPr>
            <p:custDataLst>
              <p:tags r:id="rId1"/>
            </p:custDataLst>
          </p:nvPr>
        </p:nvPicPr>
        <p:blipFill>
          <a:blip r:embed="rId6"/>
          <a:stretch>
            <a:fillRect/>
          </a:stretch>
        </p:blipFill>
        <p:spPr>
          <a:xfrm>
            <a:off x="4655776" y="3501036"/>
            <a:ext cx="410210" cy="410210"/>
          </a:xfrm>
          <a:prstGeom prst="rect">
            <a:avLst/>
          </a:prstGeom>
        </p:spPr>
      </p:pic>
      <p:grpSp>
        <p:nvGrpSpPr>
          <p:cNvPr id="15" name="组合 14"/>
          <p:cNvGrpSpPr/>
          <p:nvPr/>
        </p:nvGrpSpPr>
        <p:grpSpPr>
          <a:xfrm>
            <a:off x="7103745" y="3351530"/>
            <a:ext cx="3429000" cy="810895"/>
            <a:chOff x="11527" y="1204"/>
            <a:chExt cx="5400" cy="1277"/>
          </a:xfrm>
        </p:grpSpPr>
        <p:sp>
          <p:nvSpPr>
            <p:cNvPr id="4" name="左大括号 3"/>
            <p:cNvSpPr/>
            <p:nvPr>
              <p:custDataLst>
                <p:tags r:id="rId2"/>
              </p:custDataLst>
            </p:nvPr>
          </p:nvSpPr>
          <p:spPr>
            <a:xfrm>
              <a:off x="11527" y="1439"/>
              <a:ext cx="1021" cy="795"/>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3"/>
              </p:custDataLst>
            </p:nvPr>
          </p:nvSpPr>
          <p:spPr>
            <a:xfrm>
              <a:off x="12661" y="1204"/>
              <a:ext cx="4266" cy="483"/>
            </a:xfrm>
            <a:prstGeom prst="rect">
              <a:avLst/>
            </a:prstGeom>
            <a:noFill/>
          </p:spPr>
          <p:txBody>
            <a:bodyPr wrap="square" rtlCol="0">
              <a:spAutoFit/>
            </a:bodyPr>
            <a:lstStyle/>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rPr>
                <a:t>数字、集合、转换、日期函数</a:t>
              </a:r>
            </a:p>
          </p:txBody>
        </p:sp>
        <p:sp>
          <p:nvSpPr>
            <p:cNvPr id="7" name="文本框 6"/>
            <p:cNvSpPr txBox="1"/>
            <p:nvPr>
              <p:custDataLst>
                <p:tags r:id="rId4"/>
              </p:custDataLst>
            </p:nvPr>
          </p:nvSpPr>
          <p:spPr>
            <a:xfrm>
              <a:off x="12661" y="1998"/>
              <a:ext cx="4265"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条件、字符串、脱敏、其它函数</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19" name="图形 2" descr="303b32313537333932333bbcfdcdb7"/>
          <p:cNvPicPr>
            <a:picLocks noChangeAspect="1"/>
          </p:cNvPicPr>
          <p:nvPr>
            <p:custDataLst>
              <p:tags r:id="rId1"/>
            </p:custDataLst>
          </p:nvPr>
        </p:nvPicPr>
        <p:blipFill>
          <a:blip r:embed="rId1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2"/>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custDataLst>
                <p:tags r:id="rId3"/>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p>
          </p:txBody>
        </p:sp>
        <p:sp>
          <p:nvSpPr>
            <p:cNvPr id="8" name="文本框 7"/>
            <p:cNvSpPr txBox="1"/>
            <p:nvPr>
              <p:custDataLst>
                <p:tags r:id="rId4"/>
              </p:custDataLst>
            </p:nvPr>
          </p:nvSpPr>
          <p:spPr>
            <a:xfrm>
              <a:off x="12661" y="1998"/>
              <a:ext cx="3253" cy="483"/>
            </a:xfrm>
            <a:prstGeom prst="rect">
              <a:avLst/>
            </a:prstGeom>
            <a:noFill/>
          </p:spPr>
          <p:txBody>
            <a:bodyPr wrap="square" rtlCol="0">
              <a:spAutoFit/>
            </a:bodyPr>
            <a:lstStyle/>
            <a:p>
              <a:r>
                <a:rPr lang="zh-CN" altLang="en-US" sz="1400">
                  <a:solidFill>
                    <a:srgbClr val="FF0000"/>
                  </a:solidFill>
                  <a:latin typeface="阿里巴巴普惠体" panose="00020600040101010101" pitchFamily="18" charset="-122"/>
                  <a:ea typeface="阿里巴巴普惠体" panose="00020600040101010101" pitchFamily="18" charset="-122"/>
                </a:rPr>
                <a:t>内部表操作</a:t>
              </a:r>
            </a:p>
          </p:txBody>
        </p:sp>
        <p:sp>
          <p:nvSpPr>
            <p:cNvPr id="9" name="文本框 8"/>
            <p:cNvSpPr txBox="1"/>
            <p:nvPr>
              <p:custDataLst>
                <p:tags r:id="rId5"/>
              </p:custDataLst>
            </p:nvPr>
          </p:nvSpPr>
          <p:spPr>
            <a:xfrm>
              <a:off x="12661" y="2792"/>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p>
          </p:txBody>
        </p:sp>
        <p:sp>
          <p:nvSpPr>
            <p:cNvPr id="10" name="文本框 9"/>
            <p:cNvSpPr txBox="1"/>
            <p:nvPr>
              <p:custDataLst>
                <p:tags r:id="rId6"/>
              </p:custDataLst>
            </p:nvPr>
          </p:nvSpPr>
          <p:spPr>
            <a:xfrm>
              <a:off x="12661" y="3586"/>
              <a:ext cx="3458"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7"/>
              </p:custDataLst>
            </p:nvPr>
          </p:nvSpPr>
          <p:spPr>
            <a:xfrm>
              <a:off x="12661" y="4380"/>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8"/>
              </p:custDataLst>
            </p:nvPr>
          </p:nvSpPr>
          <p:spPr>
            <a:xfrm>
              <a:off x="12661" y="5174"/>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9"/>
              </p:custDataLst>
            </p:nvPr>
          </p:nvSpPr>
          <p:spPr>
            <a:xfrm>
              <a:off x="12661" y="5968"/>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0"/>
              </p:custDataLst>
            </p:nvPr>
          </p:nvSpPr>
          <p:spPr>
            <a:xfrm>
              <a:off x="12661" y="6762"/>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了解</a:t>
            </a:r>
            <a:r>
              <a:rPr lang="en-US" altLang="zh-CN" sz="1600" dirty="0">
                <a:solidFill>
                  <a:srgbClr val="FF0000"/>
                </a:solidFill>
              </a:rPr>
              <a:t>Hive</a:t>
            </a:r>
            <a:r>
              <a:rPr lang="zh-CN" altLang="en-US" sz="1600" dirty="0">
                <a:solidFill>
                  <a:srgbClr val="FF0000"/>
                </a:solidFill>
              </a:rPr>
              <a:t>函数的分类</a:t>
            </a:r>
          </a:p>
          <a:p>
            <a:r>
              <a:rPr lang="zh-CN" altLang="en-US" sz="1600" dirty="0">
                <a:solidFill>
                  <a:srgbClr val="FF0000"/>
                </a:solidFill>
              </a:rPr>
              <a:t>了解基本的数值函数、集合函数、类型转换函数、日期函数的使用</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solidFill>
                  <a:schemeClr val="tx1"/>
                </a:solidFill>
              </a:rPr>
              <a:t>Hive</a:t>
            </a:r>
            <a:r>
              <a:rPr lang="zh-CN" altLang="en-US" dirty="0">
                <a:solidFill>
                  <a:schemeClr val="tx1"/>
                </a:solidFill>
              </a:rPr>
              <a:t>的函数分为两大类：</a:t>
            </a:r>
            <a:r>
              <a:rPr lang="zh-CN" altLang="en-US" b="1" dirty="0">
                <a:solidFill>
                  <a:srgbClr val="FF0000"/>
                </a:solidFill>
              </a:rPr>
              <a:t>内置函数</a:t>
            </a:r>
            <a:r>
              <a:rPr lang="zh-CN" altLang="en-US" dirty="0">
                <a:solidFill>
                  <a:schemeClr val="tx1"/>
                </a:solidFill>
              </a:rPr>
              <a:t>（</a:t>
            </a:r>
            <a:r>
              <a:rPr lang="en-US" altLang="zh-CN" dirty="0">
                <a:solidFill>
                  <a:schemeClr val="tx1"/>
                </a:solidFill>
              </a:rPr>
              <a:t>Built-in Functions</a:t>
            </a:r>
            <a:r>
              <a:rPr lang="zh-CN" altLang="en-US" dirty="0">
                <a:solidFill>
                  <a:schemeClr val="tx1"/>
                </a:solidFill>
              </a:rPr>
              <a:t>）、</a:t>
            </a:r>
            <a:r>
              <a:rPr lang="zh-CN" altLang="en-US" b="1" dirty="0">
                <a:solidFill>
                  <a:srgbClr val="FF0000"/>
                </a:solidFill>
              </a:rPr>
              <a:t>用户定义函数</a:t>
            </a:r>
            <a:r>
              <a:rPr lang="en-US" altLang="zh-CN" b="1" dirty="0">
                <a:solidFill>
                  <a:srgbClr val="FF0000"/>
                </a:solidFill>
              </a:rPr>
              <a:t>UDF</a:t>
            </a:r>
            <a:r>
              <a:rPr lang="zh-CN" altLang="en-US" dirty="0">
                <a:solidFill>
                  <a:schemeClr val="tx1"/>
                </a:solidFill>
              </a:rPr>
              <a:t>（</a:t>
            </a:r>
            <a:r>
              <a:rPr lang="en-US" altLang="zh-CN" dirty="0">
                <a:solidFill>
                  <a:schemeClr val="tx1"/>
                </a:solidFill>
              </a:rPr>
              <a:t>User-Defined Functions</a:t>
            </a:r>
            <a:r>
              <a:rPr lang="zh-CN" altLang="en-US" dirty="0">
                <a:solidFill>
                  <a:schemeClr val="tx1"/>
                </a:solidFill>
              </a:rPr>
              <a:t>）：</a:t>
            </a:r>
            <a:endParaRPr lang="en-US" altLang="zh-CN" dirty="0">
              <a:solidFill>
                <a:schemeClr val="tx1"/>
              </a:solidFill>
            </a:endParaRPr>
          </a:p>
          <a:p>
            <a:endParaRPr lang="zh-CN" altLang="en-US" dirty="0"/>
          </a:p>
        </p:txBody>
      </p:sp>
      <p:sp>
        <p:nvSpPr>
          <p:cNvPr id="6" name="文本占位符 5"/>
          <p:cNvSpPr>
            <a:spLocks noGrp="1"/>
          </p:cNvSpPr>
          <p:nvPr>
            <p:ph type="body" sz="quarter" idx="10"/>
          </p:nvPr>
        </p:nvSpPr>
        <p:spPr/>
        <p:txBody>
          <a:bodyPr/>
          <a:lstStyle/>
          <a:p>
            <a:r>
              <a:rPr lang="zh-CN" altLang="en-US" dirty="0"/>
              <a:t>分类标准</a:t>
            </a:r>
          </a:p>
        </p:txBody>
      </p:sp>
      <p:pic>
        <p:nvPicPr>
          <p:cNvPr id="2" name="图片 1"/>
          <p:cNvPicPr>
            <a:picLocks noChangeAspect="1"/>
          </p:cNvPicPr>
          <p:nvPr>
            <p:custDataLst>
              <p:tags r:id="rId1"/>
            </p:custDataLst>
          </p:nvPr>
        </p:nvPicPr>
        <p:blipFill>
          <a:blip r:embed="rId3"/>
          <a:stretch>
            <a:fillRect/>
          </a:stretch>
        </p:blipFill>
        <p:spPr>
          <a:xfrm>
            <a:off x="911225" y="2277110"/>
            <a:ext cx="8143875" cy="4181475"/>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zh-CN" altLang="en-US" dirty="0"/>
              <a:t>分类标准</a:t>
            </a:r>
          </a:p>
        </p:txBody>
      </p:sp>
      <p:pic>
        <p:nvPicPr>
          <p:cNvPr id="2" name="图片 1"/>
          <p:cNvPicPr>
            <a:picLocks noChangeAspect="1"/>
          </p:cNvPicPr>
          <p:nvPr>
            <p:custDataLst>
              <p:tags r:id="rId1"/>
            </p:custDataLst>
          </p:nvPr>
        </p:nvPicPr>
        <p:blipFill>
          <a:blip r:embed="rId5"/>
          <a:stretch>
            <a:fillRect/>
          </a:stretch>
        </p:blipFill>
        <p:spPr>
          <a:xfrm>
            <a:off x="839470" y="1772920"/>
            <a:ext cx="3351530" cy="1720850"/>
          </a:xfrm>
          <a:prstGeom prst="rect">
            <a:avLst/>
          </a:prstGeom>
        </p:spPr>
      </p:pic>
      <p:sp>
        <p:nvSpPr>
          <p:cNvPr id="4" name="文本框 3"/>
          <p:cNvSpPr txBox="1"/>
          <p:nvPr/>
        </p:nvSpPr>
        <p:spPr>
          <a:xfrm>
            <a:off x="4362450" y="1917065"/>
            <a:ext cx="7098030" cy="1537970"/>
          </a:xfrm>
          <a:prstGeom prst="rect">
            <a:avLst/>
          </a:prstGeom>
          <a:noFill/>
        </p:spPr>
        <p:txBody>
          <a:bodyPr wrap="square" rtlCol="0">
            <a:spAutoFit/>
          </a:bodyPr>
          <a:lstStyle/>
          <a:p>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的函数</a:t>
            </a:r>
            <a:r>
              <a:rPr lang="zh-CN" altLang="en-US" sz="1800" b="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共计有上百种</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，课程无法一一讲解，会挑选一些常用的进行讲解。</a:t>
            </a:r>
          </a:p>
          <a:p>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详细的函数使用可以参阅：</a:t>
            </a:r>
          </a:p>
          <a:p>
            <a:pPr marL="285750" indent="-285750">
              <a:buFont typeface="Arial" panose="020B0604020202020204" pitchFamily="34" charset="0"/>
              <a:buChar char="•"/>
            </a:pPr>
            <a:r>
              <a:rPr lang="zh-CN" altLang="en-US" sz="1600">
                <a:solidFill>
                  <a:schemeClr val="tx1">
                    <a:lumMod val="75000"/>
                    <a:lumOff val="25000"/>
                  </a:schemeClr>
                </a:solidFill>
                <a:latin typeface="华文楷体" panose="02010600040101010101" pitchFamily="2" charset="-122"/>
                <a:ea typeface="华文楷体" panose="02010600040101010101" pitchFamily="2" charset="-122"/>
                <a:cs typeface="阿里巴巴普惠体" panose="00020600040101010101" pitchFamily="18" charset="-122"/>
              </a:rPr>
              <a:t>官方文档</a:t>
            </a:r>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https://cwiki.apache.org/confluence/display/Hive/LanguageManual+UDF#LanguageManualUDF-MathematicalFunctions</a:t>
            </a:r>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lang="zh-CN" altLang="en-US" sz="1600">
                <a:solidFill>
                  <a:schemeClr val="tx1">
                    <a:lumMod val="75000"/>
                    <a:lumOff val="25000"/>
                  </a:schemeClr>
                </a:solidFill>
                <a:latin typeface="华文楷体" panose="02010600040101010101" pitchFamily="2" charset="-122"/>
                <a:ea typeface="华文楷体" panose="02010600040101010101" pitchFamily="2" charset="-122"/>
                <a:cs typeface="阿里巴巴普惠体" panose="00020600040101010101" pitchFamily="18" charset="-122"/>
              </a:rPr>
              <a:t>课程提供的函数大全文档（见课程资料）</a:t>
            </a:r>
          </a:p>
        </p:txBody>
      </p:sp>
      <p:pic>
        <p:nvPicPr>
          <p:cNvPr id="5" name="图片 4"/>
          <p:cNvPicPr>
            <a:picLocks noChangeAspect="1"/>
          </p:cNvPicPr>
          <p:nvPr>
            <p:custDataLst>
              <p:tags r:id="rId2"/>
            </p:custDataLst>
          </p:nvPr>
        </p:nvPicPr>
        <p:blipFill>
          <a:blip r:embed="rId6"/>
          <a:stretch>
            <a:fillRect/>
          </a:stretch>
        </p:blipFill>
        <p:spPr>
          <a:xfrm>
            <a:off x="839470" y="4149090"/>
            <a:ext cx="4361815" cy="2149475"/>
          </a:xfrm>
          <a:prstGeom prst="rect">
            <a:avLst/>
          </a:prstGeom>
        </p:spPr>
      </p:pic>
      <p:grpSp>
        <p:nvGrpSpPr>
          <p:cNvPr id="10" name="组合 9"/>
          <p:cNvGrpSpPr/>
          <p:nvPr/>
        </p:nvGrpSpPr>
        <p:grpSpPr>
          <a:xfrm>
            <a:off x="5591810" y="3644900"/>
            <a:ext cx="5666740" cy="2719070"/>
            <a:chOff x="8806" y="5853"/>
            <a:chExt cx="8924" cy="4282"/>
          </a:xfrm>
        </p:grpSpPr>
        <p:pic>
          <p:nvPicPr>
            <p:cNvPr id="8" name="图片 7"/>
            <p:cNvPicPr>
              <a:picLocks noChangeAspect="1"/>
            </p:cNvPicPr>
            <p:nvPr>
              <p:custDataLst>
                <p:tags r:id="rId3"/>
              </p:custDataLst>
            </p:nvPr>
          </p:nvPicPr>
          <p:blipFill>
            <a:blip r:embed="rId7"/>
            <a:stretch>
              <a:fillRect/>
            </a:stretch>
          </p:blipFill>
          <p:spPr>
            <a:xfrm>
              <a:off x="8806" y="5853"/>
              <a:ext cx="8925" cy="4282"/>
            </a:xfrm>
            <a:prstGeom prst="rect">
              <a:avLst/>
            </a:prstGeom>
          </p:spPr>
        </p:pic>
        <p:sp>
          <p:nvSpPr>
            <p:cNvPr id="9" name="文本框 8"/>
            <p:cNvSpPr txBox="1"/>
            <p:nvPr/>
          </p:nvSpPr>
          <p:spPr>
            <a:xfrm>
              <a:off x="11868" y="6307"/>
              <a:ext cx="3664" cy="386"/>
            </a:xfrm>
            <a:prstGeom prst="rect">
              <a:avLst/>
            </a:prstGeom>
            <a:noFill/>
          </p:spPr>
          <p:txBody>
            <a:bodyPr wrap="square" rtlCol="0">
              <a:spAutoFit/>
            </a:bodyPr>
            <a:lstStyle/>
            <a:p>
              <a:pPr algn="ctr"/>
              <a:r>
                <a:rPr lang="zh-CN" altLang="en-US" sz="1000">
                  <a:solidFill>
                    <a:srgbClr val="FF0000"/>
                  </a:solidFill>
                  <a:latin typeface="阿里巴巴普惠体" panose="00020600040101010101" pitchFamily="18" charset="-122"/>
                  <a:ea typeface="阿里巴巴普惠体" panose="00020600040101010101" pitchFamily="18" charset="-122"/>
                </a:rPr>
                <a:t>课程提供的文档</a:t>
              </a:r>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Hive</a:t>
            </a:r>
            <a:r>
              <a:rPr lang="zh-CN" altLang="en-US" dirty="0"/>
              <a:t>内建了不少函数</a:t>
            </a:r>
          </a:p>
          <a:p>
            <a:pPr>
              <a:buFont typeface="+mj-lt"/>
              <a:buAutoNum type="arabicPeriod"/>
            </a:pPr>
            <a:r>
              <a:rPr lang="zh-CN" altLang="en-US" dirty="0"/>
              <a:t>使用</a:t>
            </a:r>
            <a:r>
              <a:rPr lang="en-US" altLang="zh-CN" b="1" dirty="0">
                <a:solidFill>
                  <a:srgbClr val="FF0000"/>
                </a:solidFill>
              </a:rPr>
              <a:t>show functions</a:t>
            </a:r>
            <a:r>
              <a:rPr lang="zh-CN" altLang="en-US" dirty="0"/>
              <a:t>查看当下可用的所有函数；</a:t>
            </a:r>
            <a:endParaRPr lang="en-US" altLang="zh-CN" dirty="0"/>
          </a:p>
          <a:p>
            <a:pPr>
              <a:buFont typeface="+mj-lt"/>
              <a:buAutoNum type="arabicPeriod"/>
            </a:pPr>
            <a:r>
              <a:rPr lang="zh-CN" altLang="en-US" dirty="0"/>
              <a:t>通过</a:t>
            </a:r>
            <a:r>
              <a:rPr lang="en-US" altLang="zh-CN" b="1" dirty="0">
                <a:solidFill>
                  <a:srgbClr val="FF0000"/>
                </a:solidFill>
              </a:rPr>
              <a:t>describe function extended funcname</a:t>
            </a:r>
            <a:r>
              <a:rPr lang="zh-CN" altLang="en-US" dirty="0"/>
              <a:t>来查看函数的使用方式。</a:t>
            </a:r>
          </a:p>
          <a:p>
            <a:endParaRPr lang="zh-CN" altLang="en-US" dirty="0"/>
          </a:p>
        </p:txBody>
      </p:sp>
      <p:sp>
        <p:nvSpPr>
          <p:cNvPr id="6" name="文本占位符 5"/>
          <p:cNvSpPr>
            <a:spLocks noGrp="1"/>
          </p:cNvSpPr>
          <p:nvPr>
            <p:ph type="body" sz="quarter" idx="10"/>
          </p:nvPr>
        </p:nvSpPr>
        <p:spPr/>
        <p:txBody>
          <a:bodyPr/>
          <a:lstStyle/>
          <a:p>
            <a:r>
              <a:rPr lang="zh-CN" altLang="en-US" dirty="0"/>
              <a:t>查看函数列表</a:t>
            </a:r>
          </a:p>
        </p:txBody>
      </p:sp>
      <p:pic>
        <p:nvPicPr>
          <p:cNvPr id="8" name="图片 7"/>
          <p:cNvPicPr/>
          <p:nvPr/>
        </p:nvPicPr>
        <p:blipFill>
          <a:blip r:embed="rId2"/>
          <a:stretch>
            <a:fillRect/>
          </a:stretch>
        </p:blipFill>
        <p:spPr>
          <a:xfrm>
            <a:off x="2779446" y="3405548"/>
            <a:ext cx="6612466" cy="2886609"/>
          </a:xfrm>
          <a:prstGeom prst="rect">
            <a:avLst/>
          </a:prstGeom>
          <a:ln>
            <a:solidFill>
              <a:schemeClr val="accent1"/>
            </a:solid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r>
              <a:rPr lang="en-US" altLang="zh-CN" dirty="0"/>
              <a:t>Mathematical Functions </a:t>
            </a:r>
            <a:r>
              <a:rPr lang="zh-CN" altLang="en-US" dirty="0"/>
              <a:t>数学函数</a:t>
            </a:r>
            <a:r>
              <a:rPr lang="en-US" altLang="zh-CN" dirty="0"/>
              <a:t> - </a:t>
            </a:r>
            <a:r>
              <a:rPr dirty="0"/>
              <a:t>部分</a:t>
            </a:r>
          </a:p>
        </p:txBody>
      </p:sp>
      <p:sp>
        <p:nvSpPr>
          <p:cNvPr id="8" name="TextBox 3"/>
          <p:cNvSpPr txBox="1"/>
          <p:nvPr/>
        </p:nvSpPr>
        <p:spPr>
          <a:xfrm>
            <a:off x="866775" y="2204720"/>
            <a:ext cx="8589645" cy="3387725"/>
          </a:xfrm>
          <a:prstGeom prst="rect">
            <a:avLst/>
          </a:prstGeom>
          <a:solidFill>
            <a:srgbClr val="FFFFE4"/>
          </a:solidFill>
          <a:ln w="3175">
            <a:solidFill>
              <a:srgbClr val="919191"/>
            </a:solidFill>
          </a:ln>
        </p:spPr>
        <p:txBody>
          <a:bodyPr wrap="square">
            <a:noAutofit/>
          </a:bodyPr>
          <a:lstStyle/>
          <a:p>
            <a:pPr lvl="0" eaLnBrk="0" fontAlgn="base" hangingPunct="0">
              <a:spcBef>
                <a:spcPct val="0"/>
              </a:spcBef>
              <a:spcAft>
                <a:spcPct val="0"/>
              </a:spcAft>
            </a:pPr>
            <a:r>
              <a:rPr lang="zh-CN" altLang="zh-CN" sz="1600" dirty="0">
                <a:solidFill>
                  <a:srgbClr val="808080"/>
                </a:solidFill>
                <a:latin typeface="Arial Unicode MS" panose="020B0604020202020204" pitchFamily="34" charset="-122"/>
                <a:ea typeface="JetBrains Mono"/>
              </a:rPr>
              <a:t>----Mathematical Functions </a:t>
            </a:r>
            <a:r>
              <a:rPr lang="zh-CN" altLang="zh-CN" sz="1600" dirty="0">
                <a:solidFill>
                  <a:srgbClr val="808080"/>
                </a:solidFill>
                <a:latin typeface="宋体" panose="02010600030101010101" pitchFamily="2" charset="-122"/>
                <a:ea typeface="宋体" panose="02010600030101010101" pitchFamily="2" charset="-122"/>
              </a:rPr>
              <a:t>数学函数</a:t>
            </a:r>
            <a:r>
              <a:rPr lang="zh-CN" altLang="zh-CN" sz="1600" dirty="0">
                <a:solidFill>
                  <a:srgbClr val="808080"/>
                </a:solidFill>
                <a:latin typeface="Arial Unicode MS" panose="020B0604020202020204" pitchFamily="34" charset="-122"/>
                <a:ea typeface="JetBrains Mono"/>
              </a:rPr>
              <a:t>-------------</a:t>
            </a:r>
            <a:br>
              <a:rPr lang="zh-CN" altLang="zh-CN" sz="1600" dirty="0">
                <a:solidFill>
                  <a:srgbClr val="808080"/>
                </a:solidFill>
                <a:latin typeface="Arial Unicode MS" panose="020B0604020202020204" pitchFamily="34" charset="-122"/>
                <a:ea typeface="JetBrains Mono"/>
              </a:rPr>
            </a:br>
            <a:r>
              <a:rPr lang="zh-CN" altLang="zh-CN" sz="1600" dirty="0">
                <a:solidFill>
                  <a:srgbClr val="808080"/>
                </a:solidFill>
                <a:latin typeface="Arial Unicode MS" panose="020B0604020202020204" pitchFamily="34" charset="-122"/>
                <a:ea typeface="JetBrains Mono"/>
              </a:rPr>
              <a:t>--</a:t>
            </a:r>
            <a:r>
              <a:rPr lang="zh-CN" altLang="zh-CN" sz="1600" dirty="0">
                <a:solidFill>
                  <a:srgbClr val="808080"/>
                </a:solidFill>
                <a:latin typeface="宋体" panose="02010600030101010101" pitchFamily="2" charset="-122"/>
                <a:ea typeface="宋体" panose="02010600030101010101" pitchFamily="2" charset="-122"/>
              </a:rPr>
              <a:t>取整函数</a:t>
            </a:r>
            <a:r>
              <a:rPr lang="zh-CN" altLang="zh-CN" sz="1600" dirty="0">
                <a:solidFill>
                  <a:srgbClr val="808080"/>
                </a:solidFill>
                <a:latin typeface="Arial Unicode MS" panose="020B0604020202020204" pitchFamily="34" charset="-122"/>
                <a:ea typeface="JetBrains Mono"/>
              </a:rPr>
              <a:t>: round  </a:t>
            </a:r>
            <a:r>
              <a:rPr lang="zh-CN" altLang="zh-CN" sz="1600" dirty="0">
                <a:solidFill>
                  <a:srgbClr val="808080"/>
                </a:solidFill>
                <a:latin typeface="宋体" panose="02010600030101010101" pitchFamily="2" charset="-122"/>
                <a:ea typeface="宋体" panose="02010600030101010101" pitchFamily="2" charset="-122"/>
              </a:rPr>
              <a:t>返回</a:t>
            </a:r>
            <a:r>
              <a:rPr lang="zh-CN" altLang="zh-CN" sz="1600" dirty="0">
                <a:solidFill>
                  <a:srgbClr val="808080"/>
                </a:solidFill>
                <a:latin typeface="Arial Unicode MS" panose="020B0604020202020204" pitchFamily="34" charset="-122"/>
                <a:ea typeface="JetBrains Mono"/>
              </a:rPr>
              <a:t>double</a:t>
            </a:r>
            <a:r>
              <a:rPr lang="zh-CN" altLang="zh-CN" sz="1600" dirty="0">
                <a:solidFill>
                  <a:srgbClr val="808080"/>
                </a:solidFill>
                <a:latin typeface="宋体" panose="02010600030101010101" pitchFamily="2" charset="-122"/>
                <a:ea typeface="宋体" panose="02010600030101010101" pitchFamily="2" charset="-122"/>
              </a:rPr>
              <a:t>类型的整数值部分 （遵循四舍五入）</a:t>
            </a:r>
            <a:br>
              <a:rPr lang="zh-CN" altLang="zh-CN" sz="1600" dirty="0">
                <a:solidFill>
                  <a:srgbClr val="808080"/>
                </a:solidFill>
                <a:latin typeface="宋体" panose="02010600030101010101" pitchFamily="2" charset="-122"/>
                <a:ea typeface="宋体" panose="02010600030101010101" pitchFamily="2" charset="-122"/>
              </a:rPr>
            </a:br>
            <a:r>
              <a:rPr lang="zh-CN" altLang="zh-CN" sz="1600" dirty="0">
                <a:solidFill>
                  <a:srgbClr val="CC7832"/>
                </a:solidFill>
                <a:latin typeface="Arial Unicode MS" panose="020B0604020202020204" pitchFamily="34" charset="-122"/>
                <a:ea typeface="JetBrains Mono"/>
              </a:rPr>
              <a:t>select </a:t>
            </a:r>
            <a:r>
              <a:rPr lang="zh-CN" altLang="zh-CN" sz="1600" dirty="0">
                <a:solidFill>
                  <a:srgbClr val="FFC66D"/>
                </a:solidFill>
                <a:latin typeface="Arial Unicode MS" panose="020B0604020202020204" pitchFamily="34" charset="-122"/>
                <a:ea typeface="JetBrains Mono"/>
              </a:rPr>
              <a:t>round</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6897BB"/>
                </a:solidFill>
                <a:latin typeface="Arial Unicode MS" panose="020B0604020202020204" pitchFamily="34" charset="-122"/>
                <a:ea typeface="JetBrains Mono"/>
              </a:rPr>
              <a:t>3.1415926</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CC7832"/>
                </a:solidFill>
                <a:latin typeface="Arial Unicode MS" panose="020B0604020202020204" pitchFamily="34" charset="-122"/>
                <a:ea typeface="JetBrains Mono"/>
              </a:rPr>
              <a:t>;</a:t>
            </a:r>
            <a:br>
              <a:rPr lang="zh-CN" altLang="zh-CN" sz="1600" dirty="0">
                <a:solidFill>
                  <a:srgbClr val="CC7832"/>
                </a:solidFill>
                <a:latin typeface="Arial Unicode MS" panose="020B0604020202020204" pitchFamily="34" charset="-122"/>
                <a:ea typeface="JetBrains Mono"/>
              </a:rPr>
            </a:br>
            <a:r>
              <a:rPr lang="zh-CN" altLang="zh-CN" sz="1600" dirty="0">
                <a:solidFill>
                  <a:srgbClr val="808080"/>
                </a:solidFill>
                <a:latin typeface="Arial Unicode MS" panose="020B0604020202020204" pitchFamily="34" charset="-122"/>
                <a:ea typeface="JetBrains Mono"/>
              </a:rPr>
              <a:t>--</a:t>
            </a:r>
            <a:r>
              <a:rPr lang="zh-CN" altLang="zh-CN" sz="1600" dirty="0">
                <a:solidFill>
                  <a:srgbClr val="808080"/>
                </a:solidFill>
                <a:latin typeface="宋体" panose="02010600030101010101" pitchFamily="2" charset="-122"/>
                <a:ea typeface="宋体" panose="02010600030101010101" pitchFamily="2" charset="-122"/>
              </a:rPr>
              <a:t>指定精度取整函数</a:t>
            </a:r>
            <a:r>
              <a:rPr lang="zh-CN" altLang="zh-CN" sz="1600" dirty="0">
                <a:solidFill>
                  <a:srgbClr val="808080"/>
                </a:solidFill>
                <a:latin typeface="Arial Unicode MS" panose="020B0604020202020204" pitchFamily="34" charset="-122"/>
                <a:ea typeface="JetBrains Mono"/>
              </a:rPr>
              <a:t>: round(double a, int d) </a:t>
            </a:r>
            <a:r>
              <a:rPr lang="zh-CN" altLang="zh-CN" sz="1600" dirty="0">
                <a:solidFill>
                  <a:srgbClr val="808080"/>
                </a:solidFill>
                <a:latin typeface="宋体" panose="02010600030101010101" pitchFamily="2" charset="-122"/>
                <a:ea typeface="宋体" panose="02010600030101010101" pitchFamily="2" charset="-122"/>
              </a:rPr>
              <a:t>返回指定精度</a:t>
            </a:r>
            <a:r>
              <a:rPr lang="zh-CN" altLang="zh-CN" sz="1600" dirty="0">
                <a:solidFill>
                  <a:srgbClr val="808080"/>
                </a:solidFill>
                <a:latin typeface="Arial Unicode MS" panose="020B0604020202020204" pitchFamily="34" charset="-122"/>
                <a:ea typeface="JetBrains Mono"/>
              </a:rPr>
              <a:t>d</a:t>
            </a:r>
            <a:r>
              <a:rPr lang="zh-CN" altLang="zh-CN" sz="1600" dirty="0">
                <a:solidFill>
                  <a:srgbClr val="808080"/>
                </a:solidFill>
                <a:latin typeface="宋体" panose="02010600030101010101" pitchFamily="2" charset="-122"/>
                <a:ea typeface="宋体" panose="02010600030101010101" pitchFamily="2" charset="-122"/>
              </a:rPr>
              <a:t>的</a:t>
            </a:r>
            <a:r>
              <a:rPr lang="zh-CN" altLang="zh-CN" sz="1600" dirty="0">
                <a:solidFill>
                  <a:srgbClr val="808080"/>
                </a:solidFill>
                <a:latin typeface="Arial Unicode MS" panose="020B0604020202020204" pitchFamily="34" charset="-122"/>
                <a:ea typeface="JetBrains Mono"/>
              </a:rPr>
              <a:t>double</a:t>
            </a:r>
            <a:r>
              <a:rPr lang="zh-CN" altLang="zh-CN" sz="1600" dirty="0">
                <a:solidFill>
                  <a:srgbClr val="808080"/>
                </a:solidFill>
                <a:latin typeface="宋体" panose="02010600030101010101" pitchFamily="2" charset="-122"/>
                <a:ea typeface="宋体" panose="02010600030101010101" pitchFamily="2" charset="-122"/>
              </a:rPr>
              <a:t>类型</a:t>
            </a:r>
            <a:br>
              <a:rPr lang="zh-CN" altLang="zh-CN" sz="1600" dirty="0">
                <a:solidFill>
                  <a:srgbClr val="808080"/>
                </a:solidFill>
                <a:latin typeface="宋体" panose="02010600030101010101" pitchFamily="2" charset="-122"/>
                <a:ea typeface="宋体" panose="02010600030101010101" pitchFamily="2" charset="-122"/>
              </a:rPr>
            </a:br>
            <a:r>
              <a:rPr lang="zh-CN" altLang="zh-CN" sz="1600" dirty="0">
                <a:solidFill>
                  <a:srgbClr val="CC7832"/>
                </a:solidFill>
                <a:latin typeface="Arial Unicode MS" panose="020B0604020202020204" pitchFamily="34" charset="-122"/>
                <a:ea typeface="JetBrains Mono"/>
              </a:rPr>
              <a:t>select </a:t>
            </a:r>
            <a:r>
              <a:rPr lang="zh-CN" altLang="zh-CN" sz="1600" dirty="0">
                <a:solidFill>
                  <a:srgbClr val="FFC66D"/>
                </a:solidFill>
                <a:latin typeface="Arial Unicode MS" panose="020B0604020202020204" pitchFamily="34" charset="-122"/>
                <a:ea typeface="JetBrains Mono"/>
              </a:rPr>
              <a:t>round</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6897BB"/>
                </a:solidFill>
                <a:latin typeface="Arial Unicode MS" panose="020B0604020202020204" pitchFamily="34" charset="-122"/>
                <a:ea typeface="JetBrains Mono"/>
              </a:rPr>
              <a:t>3.1415926</a:t>
            </a:r>
            <a:r>
              <a:rPr lang="zh-CN" altLang="zh-CN" sz="1600" dirty="0">
                <a:solidFill>
                  <a:srgbClr val="CC7832"/>
                </a:solidFill>
                <a:latin typeface="Arial Unicode MS" panose="020B0604020202020204" pitchFamily="34" charset="-122"/>
                <a:ea typeface="JetBrains Mono"/>
              </a:rPr>
              <a:t>,</a:t>
            </a:r>
            <a:r>
              <a:rPr lang="zh-CN" altLang="zh-CN" sz="1600" dirty="0">
                <a:solidFill>
                  <a:srgbClr val="6897BB"/>
                </a:solidFill>
                <a:latin typeface="Arial Unicode MS" panose="020B0604020202020204" pitchFamily="34" charset="-122"/>
                <a:ea typeface="JetBrains Mono"/>
              </a:rPr>
              <a:t>4</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CC7832"/>
                </a:solidFill>
                <a:latin typeface="Arial Unicode MS" panose="020B0604020202020204" pitchFamily="34" charset="-122"/>
                <a:ea typeface="JetBrains Mono"/>
              </a:rPr>
              <a:t>;</a:t>
            </a:r>
            <a:br>
              <a:rPr lang="zh-CN" altLang="zh-CN" sz="1600" dirty="0">
                <a:solidFill>
                  <a:srgbClr val="CC7832"/>
                </a:solidFill>
                <a:latin typeface="Arial Unicode MS" panose="020B0604020202020204" pitchFamily="34" charset="-122"/>
                <a:ea typeface="JetBrains Mono"/>
              </a:rPr>
            </a:br>
            <a:r>
              <a:rPr lang="zh-CN" altLang="zh-CN" sz="1600" dirty="0">
                <a:solidFill>
                  <a:srgbClr val="808080"/>
                </a:solidFill>
                <a:latin typeface="Arial Unicode MS" panose="020B0604020202020204" pitchFamily="34" charset="-122"/>
                <a:ea typeface="JetBrains Mono"/>
              </a:rPr>
              <a:t>--</a:t>
            </a:r>
            <a:r>
              <a:rPr lang="zh-CN" altLang="zh-CN" sz="1600" dirty="0">
                <a:solidFill>
                  <a:srgbClr val="808080"/>
                </a:solidFill>
                <a:latin typeface="宋体" panose="02010600030101010101" pitchFamily="2" charset="-122"/>
                <a:ea typeface="宋体" panose="02010600030101010101" pitchFamily="2" charset="-122"/>
              </a:rPr>
              <a:t>取随机数函数</a:t>
            </a:r>
            <a:r>
              <a:rPr lang="zh-CN" altLang="zh-CN" sz="1600" dirty="0">
                <a:solidFill>
                  <a:srgbClr val="808080"/>
                </a:solidFill>
                <a:latin typeface="Arial Unicode MS" panose="020B0604020202020204" pitchFamily="34" charset="-122"/>
                <a:ea typeface="JetBrains Mono"/>
              </a:rPr>
              <a:t>: rand </a:t>
            </a:r>
            <a:r>
              <a:rPr lang="zh-CN" altLang="zh-CN" sz="1600" dirty="0">
                <a:solidFill>
                  <a:srgbClr val="808080"/>
                </a:solidFill>
                <a:latin typeface="宋体" panose="02010600030101010101" pitchFamily="2" charset="-122"/>
                <a:ea typeface="宋体" panose="02010600030101010101" pitchFamily="2" charset="-122"/>
              </a:rPr>
              <a:t>每次执行都不一样 返回一个</a:t>
            </a:r>
            <a:r>
              <a:rPr lang="zh-CN" altLang="zh-CN" sz="1600" dirty="0">
                <a:solidFill>
                  <a:srgbClr val="808080"/>
                </a:solidFill>
                <a:latin typeface="Arial Unicode MS" panose="020B0604020202020204" pitchFamily="34" charset="-122"/>
                <a:ea typeface="JetBrains Mono"/>
              </a:rPr>
              <a:t>0</a:t>
            </a:r>
            <a:r>
              <a:rPr lang="zh-CN" altLang="zh-CN" sz="1600" dirty="0">
                <a:solidFill>
                  <a:srgbClr val="808080"/>
                </a:solidFill>
                <a:latin typeface="宋体" panose="02010600030101010101" pitchFamily="2" charset="-122"/>
                <a:ea typeface="宋体" panose="02010600030101010101" pitchFamily="2" charset="-122"/>
              </a:rPr>
              <a:t>到</a:t>
            </a:r>
            <a:r>
              <a:rPr lang="zh-CN" altLang="zh-CN" sz="1600" dirty="0">
                <a:solidFill>
                  <a:srgbClr val="808080"/>
                </a:solidFill>
                <a:latin typeface="Arial Unicode MS" panose="020B0604020202020204" pitchFamily="34" charset="-122"/>
                <a:ea typeface="JetBrains Mono"/>
              </a:rPr>
              <a:t>1</a:t>
            </a:r>
            <a:r>
              <a:rPr lang="zh-CN" altLang="zh-CN" sz="1600" dirty="0">
                <a:solidFill>
                  <a:srgbClr val="808080"/>
                </a:solidFill>
                <a:latin typeface="宋体" panose="02010600030101010101" pitchFamily="2" charset="-122"/>
                <a:ea typeface="宋体" panose="02010600030101010101" pitchFamily="2" charset="-122"/>
              </a:rPr>
              <a:t>范围内的随机数</a:t>
            </a:r>
            <a:br>
              <a:rPr lang="zh-CN" altLang="zh-CN" sz="1600" dirty="0">
                <a:solidFill>
                  <a:srgbClr val="808080"/>
                </a:solidFill>
                <a:latin typeface="宋体" panose="02010600030101010101" pitchFamily="2" charset="-122"/>
                <a:ea typeface="宋体" panose="02010600030101010101" pitchFamily="2" charset="-122"/>
              </a:rPr>
            </a:br>
            <a:r>
              <a:rPr lang="zh-CN" altLang="zh-CN" sz="1600" dirty="0">
                <a:solidFill>
                  <a:srgbClr val="CC7832"/>
                </a:solidFill>
                <a:latin typeface="Arial Unicode MS" panose="020B0604020202020204" pitchFamily="34" charset="-122"/>
                <a:ea typeface="JetBrains Mono"/>
              </a:rPr>
              <a:t>select </a:t>
            </a:r>
            <a:r>
              <a:rPr lang="zh-CN" altLang="zh-CN" sz="1600" dirty="0">
                <a:solidFill>
                  <a:srgbClr val="FFC66D"/>
                </a:solidFill>
                <a:latin typeface="Arial Unicode MS" panose="020B0604020202020204" pitchFamily="34" charset="-122"/>
                <a:ea typeface="JetBrains Mono"/>
              </a:rPr>
              <a:t>rand</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CC7832"/>
                </a:solidFill>
                <a:latin typeface="Arial Unicode MS" panose="020B0604020202020204" pitchFamily="34" charset="-122"/>
                <a:ea typeface="JetBrains Mono"/>
              </a:rPr>
              <a:t>;</a:t>
            </a:r>
            <a:br>
              <a:rPr lang="zh-CN" altLang="zh-CN" sz="1600" dirty="0">
                <a:solidFill>
                  <a:srgbClr val="CC7832"/>
                </a:solidFill>
                <a:latin typeface="Arial Unicode MS" panose="020B0604020202020204" pitchFamily="34" charset="-122"/>
                <a:ea typeface="JetBrains Mono"/>
              </a:rPr>
            </a:br>
            <a:r>
              <a:rPr lang="zh-CN" altLang="zh-CN" sz="1600" dirty="0">
                <a:solidFill>
                  <a:srgbClr val="808080"/>
                </a:solidFill>
                <a:latin typeface="Arial Unicode MS" panose="020B0604020202020204" pitchFamily="34" charset="-122"/>
                <a:ea typeface="JetBrains Mono"/>
              </a:rPr>
              <a:t>--</a:t>
            </a:r>
            <a:r>
              <a:rPr lang="zh-CN" altLang="zh-CN" sz="1600" dirty="0">
                <a:solidFill>
                  <a:srgbClr val="808080"/>
                </a:solidFill>
                <a:latin typeface="宋体" panose="02010600030101010101" pitchFamily="2" charset="-122"/>
                <a:ea typeface="宋体" panose="02010600030101010101" pitchFamily="2" charset="-122"/>
              </a:rPr>
              <a:t>指定种子取随机数函数</a:t>
            </a:r>
            <a:r>
              <a:rPr lang="zh-CN" altLang="zh-CN" sz="1600" dirty="0">
                <a:solidFill>
                  <a:srgbClr val="808080"/>
                </a:solidFill>
                <a:latin typeface="Arial Unicode MS" panose="020B0604020202020204" pitchFamily="34" charset="-122"/>
                <a:ea typeface="JetBrains Mono"/>
              </a:rPr>
              <a:t>: rand(int seed) </a:t>
            </a:r>
            <a:r>
              <a:rPr lang="zh-CN" altLang="zh-CN" sz="1600" dirty="0">
                <a:solidFill>
                  <a:srgbClr val="808080"/>
                </a:solidFill>
                <a:latin typeface="宋体" panose="02010600030101010101" pitchFamily="2" charset="-122"/>
                <a:ea typeface="宋体" panose="02010600030101010101" pitchFamily="2" charset="-122"/>
              </a:rPr>
              <a:t>得到一个稳定的随机数序列</a:t>
            </a:r>
            <a:br>
              <a:rPr lang="zh-CN" altLang="zh-CN" sz="1600" dirty="0">
                <a:solidFill>
                  <a:srgbClr val="808080"/>
                </a:solidFill>
                <a:latin typeface="宋体" panose="02010600030101010101" pitchFamily="2" charset="-122"/>
                <a:ea typeface="宋体" panose="02010600030101010101" pitchFamily="2" charset="-122"/>
              </a:rPr>
            </a:br>
            <a:r>
              <a:rPr lang="zh-CN" altLang="zh-CN" sz="1600" dirty="0">
                <a:solidFill>
                  <a:srgbClr val="CC7832"/>
                </a:solidFill>
                <a:latin typeface="Arial Unicode MS" panose="020B0604020202020204" pitchFamily="34" charset="-122"/>
                <a:ea typeface="JetBrains Mono"/>
              </a:rPr>
              <a:t>select </a:t>
            </a:r>
            <a:r>
              <a:rPr lang="zh-CN" altLang="zh-CN" sz="1600" dirty="0">
                <a:solidFill>
                  <a:srgbClr val="FFC66D"/>
                </a:solidFill>
                <a:latin typeface="Arial Unicode MS" panose="020B0604020202020204" pitchFamily="34" charset="-122"/>
                <a:ea typeface="JetBrains Mono"/>
              </a:rPr>
              <a:t>rand</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6897BB"/>
                </a:solidFill>
                <a:latin typeface="Arial Unicode MS" panose="020B0604020202020204" pitchFamily="34" charset="-122"/>
                <a:ea typeface="JetBrains Mono"/>
              </a:rPr>
              <a:t>3</a:t>
            </a:r>
            <a:r>
              <a:rPr lang="zh-CN" altLang="zh-CN" sz="1600" dirty="0">
                <a:solidFill>
                  <a:srgbClr val="A9B7C6"/>
                </a:solidFill>
                <a:latin typeface="Arial Unicode MS" panose="020B0604020202020204" pitchFamily="34" charset="-122"/>
                <a:ea typeface="JetBrains Mono"/>
              </a:rPr>
              <a:t>)</a:t>
            </a:r>
            <a:r>
              <a:rPr lang="zh-CN" altLang="zh-CN" sz="1600" dirty="0">
                <a:solidFill>
                  <a:srgbClr val="CC7832"/>
                </a:solidFill>
                <a:latin typeface="Arial Unicode MS" panose="020B0604020202020204" pitchFamily="34" charset="-122"/>
                <a:ea typeface="JetBrains Mono"/>
              </a:rPr>
              <a:t>;</a:t>
            </a:r>
          </a:p>
          <a:p>
            <a:pPr lvl="0" algn="l" eaLnBrk="0" fontAlgn="base" hangingPunct="0">
              <a:buClrTx/>
              <a:buSzTx/>
              <a:buFontTx/>
            </a:pPr>
            <a:r>
              <a:rPr lang="zh-CN" altLang="zh-CN" sz="1600" dirty="0">
                <a:solidFill>
                  <a:srgbClr val="808080"/>
                </a:solidFill>
                <a:latin typeface="宋体" panose="02010600030101010101" pitchFamily="2" charset="-122"/>
                <a:sym typeface="+mn-ea"/>
              </a:rPr>
              <a:t>--求数字的绝对值</a:t>
            </a:r>
          </a:p>
          <a:p>
            <a:pPr lvl="0" eaLnBrk="0" fontAlgn="base" hangingPunct="0">
              <a:spcBef>
                <a:spcPct val="0"/>
              </a:spcBef>
              <a:spcAft>
                <a:spcPct val="0"/>
              </a:spcAft>
            </a:pPr>
            <a:r>
              <a:rPr lang="zh-CN" altLang="zh-CN" sz="1600" dirty="0">
                <a:solidFill>
                  <a:srgbClr val="CC7832"/>
                </a:solidFill>
                <a:latin typeface="Arial Unicode MS" panose="020B0604020202020204" pitchFamily="34" charset="-122"/>
                <a:ea typeface="JetBrains Mono"/>
                <a:sym typeface="+mn-ea"/>
              </a:rPr>
              <a:t>select</a:t>
            </a:r>
            <a:r>
              <a:rPr lang="zh-CN" altLang="zh-CN" sz="1600" dirty="0">
                <a:solidFill>
                  <a:srgbClr val="FFC66D"/>
                </a:solidFill>
                <a:latin typeface="Arial Unicode MS" panose="020B0604020202020204" pitchFamily="34" charset="-122"/>
                <a:ea typeface="JetBrains Mono"/>
                <a:sym typeface="+mn-ea"/>
              </a:rPr>
              <a:t> abs</a:t>
            </a:r>
            <a:r>
              <a:rPr lang="zh-CN" altLang="zh-CN" sz="1600" dirty="0">
                <a:solidFill>
                  <a:srgbClr val="6897BB"/>
                </a:solidFill>
                <a:latin typeface="Arial Unicode MS" panose="020B0604020202020204" pitchFamily="34" charset="-122"/>
                <a:ea typeface="JetBrains Mono"/>
                <a:sym typeface="+mn-ea"/>
              </a:rPr>
              <a:t>(-3)</a:t>
            </a:r>
            <a:r>
              <a:rPr lang="zh-CN" altLang="zh-CN" sz="1600" dirty="0">
                <a:solidFill>
                  <a:srgbClr val="CC7832"/>
                </a:solidFill>
                <a:latin typeface="Arial Unicode MS" panose="020B0604020202020204" pitchFamily="34" charset="-122"/>
                <a:ea typeface="JetBrains Mono"/>
                <a:sym typeface="+mn-ea"/>
              </a:rPr>
              <a:t>;</a:t>
            </a:r>
          </a:p>
          <a:p>
            <a:pPr lvl="0" algn="l" eaLnBrk="0" fontAlgn="base" hangingPunct="0">
              <a:buClrTx/>
              <a:buSzTx/>
              <a:buFontTx/>
            </a:pPr>
            <a:r>
              <a:rPr lang="zh-CN" altLang="zh-CN" sz="1600" dirty="0">
                <a:solidFill>
                  <a:srgbClr val="808080"/>
                </a:solidFill>
                <a:latin typeface="宋体" panose="02010600030101010101" pitchFamily="2" charset="-122"/>
                <a:sym typeface="+mn-ea"/>
              </a:rPr>
              <a:t>--得到pi值（小数点后15位精度）</a:t>
            </a:r>
          </a:p>
          <a:p>
            <a:pPr lvl="0" eaLnBrk="0" fontAlgn="base" hangingPunct="0">
              <a:spcBef>
                <a:spcPct val="0"/>
              </a:spcBef>
              <a:spcAft>
                <a:spcPct val="0"/>
              </a:spcAft>
            </a:pPr>
            <a:r>
              <a:rPr lang="zh-CN" altLang="zh-CN" sz="1600" dirty="0">
                <a:solidFill>
                  <a:srgbClr val="CC7832"/>
                </a:solidFill>
                <a:latin typeface="Arial Unicode MS" panose="020B0604020202020204" pitchFamily="34" charset="-122"/>
                <a:ea typeface="JetBrains Mono"/>
                <a:sym typeface="+mn-ea"/>
              </a:rPr>
              <a:t>select</a:t>
            </a:r>
            <a:r>
              <a:rPr lang="zh-CN" altLang="zh-CN" sz="1600" dirty="0">
                <a:solidFill>
                  <a:srgbClr val="FFC66D"/>
                </a:solidFill>
                <a:latin typeface="Arial Unicode MS" panose="020B0604020202020204" pitchFamily="34" charset="-122"/>
                <a:ea typeface="JetBrains Mono"/>
                <a:sym typeface="+mn-ea"/>
              </a:rPr>
              <a:t> </a:t>
            </a:r>
            <a:r>
              <a:rPr lang="en-US" altLang="zh-CN" sz="1600" dirty="0">
                <a:solidFill>
                  <a:srgbClr val="FFC66D"/>
                </a:solidFill>
                <a:latin typeface="Arial Unicode MS" panose="020B0604020202020204" pitchFamily="34" charset="-122"/>
                <a:ea typeface="JetBrains Mono"/>
                <a:sym typeface="+mn-ea"/>
              </a:rPr>
              <a:t>pi</a:t>
            </a:r>
            <a:r>
              <a:rPr lang="zh-CN" altLang="zh-CN" sz="1600" dirty="0">
                <a:solidFill>
                  <a:srgbClr val="6897BB"/>
                </a:solidFill>
                <a:latin typeface="Arial Unicode MS" panose="020B0604020202020204" pitchFamily="34" charset="-122"/>
                <a:ea typeface="JetBrains Mono"/>
                <a:sym typeface="+mn-ea"/>
              </a:rPr>
              <a:t>()</a:t>
            </a:r>
            <a:r>
              <a:rPr lang="zh-CN" altLang="zh-CN" sz="1600" dirty="0">
                <a:solidFill>
                  <a:srgbClr val="CC7832"/>
                </a:solidFill>
                <a:latin typeface="Arial Unicode MS" panose="020B0604020202020204" pitchFamily="34" charset="-122"/>
                <a:ea typeface="JetBrains Mono"/>
                <a:sym typeface="+mn-ea"/>
              </a:rPr>
              <a:t>;</a:t>
            </a:r>
            <a:br>
              <a:rPr lang="zh-CN" altLang="zh-CN" sz="1600" dirty="0">
                <a:solidFill>
                  <a:srgbClr val="808080"/>
                </a:solidFill>
                <a:latin typeface="宋体" panose="02010600030101010101" pitchFamily="2" charset="-122"/>
                <a:sym typeface="+mn-ea"/>
              </a:rPr>
            </a:br>
            <a:endParaRPr lang="en-US" altLang="zh-CN" sz="1600" dirty="0">
              <a:latin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Collection Functions</a:t>
            </a:r>
            <a:r>
              <a:t>集合函数</a:t>
            </a:r>
            <a:r>
              <a:rPr lang="en-US" altLang="zh-CN"/>
              <a:t> - </a:t>
            </a:r>
            <a:r>
              <a:t>全部</a:t>
            </a:r>
          </a:p>
        </p:txBody>
      </p:sp>
      <p:graphicFrame>
        <p:nvGraphicFramePr>
          <p:cNvPr id="6" name="表格 5"/>
          <p:cNvGraphicFramePr/>
          <p:nvPr>
            <p:custDataLst>
              <p:tags r:id="rId1"/>
            </p:custDataLst>
          </p:nvPr>
        </p:nvGraphicFramePr>
        <p:xfrm>
          <a:off x="710565" y="1988820"/>
          <a:ext cx="10269855" cy="3848735"/>
        </p:xfrm>
        <a:graphic>
          <a:graphicData uri="http://schemas.openxmlformats.org/drawingml/2006/table">
            <a:tbl>
              <a:tblPr/>
              <a:tblGrid>
                <a:gridCol w="3423285">
                  <a:extLst>
                    <a:ext uri="{9D8B030D-6E8A-4147-A177-3AD203B41FA5}">
                      <a16:colId xmlns:a16="http://schemas.microsoft.com/office/drawing/2014/main" val="20000"/>
                    </a:ext>
                  </a:extLst>
                </a:gridCol>
                <a:gridCol w="3423285">
                  <a:extLst>
                    <a:ext uri="{9D8B030D-6E8A-4147-A177-3AD203B41FA5}">
                      <a16:colId xmlns:a16="http://schemas.microsoft.com/office/drawing/2014/main" val="20001"/>
                    </a:ext>
                  </a:extLst>
                </a:gridCol>
                <a:gridCol w="3423285">
                  <a:extLst>
                    <a:ext uri="{9D8B030D-6E8A-4147-A177-3AD203B41FA5}">
                      <a16:colId xmlns:a16="http://schemas.microsoft.com/office/drawing/2014/main" val="20002"/>
                    </a:ext>
                  </a:extLst>
                </a:gridCol>
              </a:tblGrid>
              <a:tr h="316230">
                <a:tc>
                  <a:txBody>
                    <a:bodyPr/>
                    <a:lstStyle/>
                    <a:p>
                      <a:pPr indent="0">
                        <a:buNone/>
                      </a:pPr>
                      <a:r>
                        <a:rPr lang="en-US" sz="1200" b="1">
                          <a:solidFill>
                            <a:srgbClr val="172B4D"/>
                          </a:solidFill>
                          <a:latin typeface="Calibri" panose="020F0502020204030204" pitchFamily="34" charset="0"/>
                          <a:cs typeface="Calibri" panose="020F0502020204030204" pitchFamily="34" charset="0"/>
                        </a:rPr>
                        <a:t>Return Type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200" b="1">
                          <a:solidFill>
                            <a:srgbClr val="172B4D"/>
                          </a:solidFill>
                          <a:latin typeface="Calibri" panose="020F0502020204030204" pitchFamily="34" charset="0"/>
                          <a:cs typeface="Calibri" panose="020F0502020204030204" pitchFamily="34" charset="0"/>
                        </a:rPr>
                        <a:t>Name(Signature)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200" b="1">
                          <a:solidFill>
                            <a:srgbClr val="172B4D"/>
                          </a:solidFill>
                          <a:latin typeface="Calibri" panose="020F0502020204030204" pitchFamily="34" charset="0"/>
                          <a:cs typeface="Calibri" panose="020F0502020204030204" pitchFamily="34" charset="0"/>
                        </a:rPr>
                        <a:t>Description</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extLst>
                  <a:ext uri="{0D108BD9-81ED-4DB2-BD59-A6C34878D82A}">
                    <a16:rowId xmlns:a16="http://schemas.microsoft.com/office/drawing/2014/main" val="10000"/>
                  </a:ext>
                </a:extLst>
              </a:tr>
              <a:tr h="431165">
                <a:tc>
                  <a:txBody>
                    <a:bodyPr/>
                    <a:lstStyle/>
                    <a:p>
                      <a:pPr indent="0">
                        <a:buNone/>
                      </a:pPr>
                      <a:r>
                        <a:rPr lang="en-US" sz="1200" b="0">
                          <a:latin typeface="Calibri" panose="020F0502020204030204" pitchFamily="34" charset="0"/>
                          <a:cs typeface="Calibri" panose="020F0502020204030204" pitchFamily="34" charset="0"/>
                        </a:rPr>
                        <a:t>int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size(Map&lt;K.V&gt;)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Calibri" panose="020F0502020204030204" pitchFamily="34" charset="0"/>
                          <a:cs typeface="Calibri" panose="020F0502020204030204" pitchFamily="34" charset="0"/>
                        </a:rPr>
                        <a:t>返回</a:t>
                      </a:r>
                      <a:r>
                        <a:rPr lang="en-US" altLang="zh-CN" sz="1200" b="0">
                          <a:latin typeface="Calibri" panose="020F0502020204030204" pitchFamily="34" charset="0"/>
                          <a:cs typeface="Calibri" panose="020F0502020204030204" pitchFamily="34" charset="0"/>
                        </a:rPr>
                        <a:t>map</a:t>
                      </a:r>
                      <a:r>
                        <a:rPr lang="zh-CN" altLang="en-US" sz="1200" b="0">
                          <a:latin typeface="Calibri" panose="020F0502020204030204" pitchFamily="34" charset="0"/>
                          <a:cs typeface="Calibri" panose="020F0502020204030204" pitchFamily="34" charset="0"/>
                        </a:rPr>
                        <a:t>类型的元素个数</a:t>
                      </a:r>
                      <a:endParaRPr lang="zh-CN"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8310">
                <a:tc>
                  <a:txBody>
                    <a:bodyPr/>
                    <a:lstStyle/>
                    <a:p>
                      <a:pPr indent="0">
                        <a:buNone/>
                      </a:pPr>
                      <a:r>
                        <a:rPr lang="en-US" sz="1200" b="0">
                          <a:latin typeface="Calibri" panose="020F0502020204030204" pitchFamily="34" charset="0"/>
                          <a:cs typeface="Calibri" panose="020F0502020204030204" pitchFamily="34" charset="0"/>
                        </a:rPr>
                        <a:t>int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size(Array&lt;T&gt;)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altLang="en-US" sz="1200">
                          <a:latin typeface="Calibri" panose="020F0502020204030204" pitchFamily="34" charset="0"/>
                          <a:cs typeface="Calibri" panose="020F0502020204030204" pitchFamily="34" charset="0"/>
                          <a:sym typeface="+mn-ea"/>
                        </a:rPr>
                        <a:t>返回</a:t>
                      </a:r>
                      <a:r>
                        <a:rPr lang="en-US" altLang="zh-CN" sz="1200">
                          <a:latin typeface="Calibri" panose="020F0502020204030204" pitchFamily="34" charset="0"/>
                          <a:cs typeface="Calibri" panose="020F0502020204030204" pitchFamily="34" charset="0"/>
                          <a:sym typeface="+mn-ea"/>
                        </a:rPr>
                        <a:t>array</a:t>
                      </a:r>
                      <a:r>
                        <a:rPr lang="zh-CN" altLang="en-US" sz="1200">
                          <a:latin typeface="Calibri" panose="020F0502020204030204" pitchFamily="34" charset="0"/>
                          <a:cs typeface="Calibri" panose="020F0502020204030204" pitchFamily="34" charset="0"/>
                          <a:sym typeface="+mn-ea"/>
                        </a:rPr>
                        <a:t>类型的元素个数</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2930">
                <a:tc>
                  <a:txBody>
                    <a:bodyPr/>
                    <a:lstStyle/>
                    <a:p>
                      <a:pPr indent="0">
                        <a:buNone/>
                      </a:pPr>
                      <a:r>
                        <a:rPr lang="en-US" sz="1200" b="0">
                          <a:latin typeface="Calibri" panose="020F0502020204030204" pitchFamily="34" charset="0"/>
                          <a:cs typeface="Calibri" panose="020F0502020204030204" pitchFamily="34" charset="0"/>
                        </a:rPr>
                        <a:t>array&lt;K&gt;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map_keys(Map&lt;K.V&gt;)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Calibri" panose="020F0502020204030204" pitchFamily="34" charset="0"/>
                          <a:cs typeface="Calibri" panose="020F0502020204030204" pitchFamily="34" charset="0"/>
                        </a:rPr>
                        <a:t>返回</a:t>
                      </a:r>
                      <a:r>
                        <a:rPr lang="en-US" altLang="zh-CN" sz="1200" b="0">
                          <a:latin typeface="Calibri" panose="020F0502020204030204" pitchFamily="34" charset="0"/>
                          <a:cs typeface="Calibri" panose="020F0502020204030204" pitchFamily="34" charset="0"/>
                        </a:rPr>
                        <a:t>map</a:t>
                      </a:r>
                      <a:r>
                        <a:rPr lang="zh-CN" altLang="en-US" sz="1200" b="0">
                          <a:latin typeface="Calibri" panose="020F0502020204030204" pitchFamily="34" charset="0"/>
                          <a:cs typeface="Calibri" panose="020F0502020204030204" pitchFamily="34" charset="0"/>
                        </a:rPr>
                        <a:t>内的全部</a:t>
                      </a:r>
                      <a:r>
                        <a:rPr lang="en-US" altLang="zh-CN" sz="1200" b="0">
                          <a:latin typeface="Calibri" panose="020F0502020204030204" pitchFamily="34" charset="0"/>
                          <a:cs typeface="Calibri" panose="020F0502020204030204" pitchFamily="34" charset="0"/>
                        </a:rPr>
                        <a:t>key</a:t>
                      </a:r>
                      <a:r>
                        <a:rPr lang="zh-CN" altLang="en-US" sz="1200" b="0">
                          <a:latin typeface="Calibri" panose="020F0502020204030204" pitchFamily="34" charset="0"/>
                          <a:cs typeface="Calibri" panose="020F0502020204030204" pitchFamily="34" charset="0"/>
                        </a:rPr>
                        <a:t>（得到的是</a:t>
                      </a:r>
                      <a:r>
                        <a:rPr lang="en-US" altLang="zh-CN" sz="1200" b="0">
                          <a:latin typeface="Calibri" panose="020F0502020204030204" pitchFamily="34" charset="0"/>
                          <a:cs typeface="Calibri" panose="020F0502020204030204" pitchFamily="34" charset="0"/>
                        </a:rPr>
                        <a:t>array</a:t>
                      </a:r>
                      <a:r>
                        <a:rPr lang="zh-CN" altLang="en-US" sz="1200" b="0">
                          <a:latin typeface="Calibri" panose="020F0502020204030204" pitchFamily="34" charset="0"/>
                          <a:cs typeface="Calibri" panose="020F0502020204030204" pitchFamily="34" charset="0"/>
                        </a:rPr>
                        <a:t>）</a:t>
                      </a:r>
                      <a:endParaRPr lang="zh-CN"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6740">
                <a:tc>
                  <a:txBody>
                    <a:bodyPr/>
                    <a:lstStyle/>
                    <a:p>
                      <a:pPr indent="0">
                        <a:buNone/>
                      </a:pPr>
                      <a:r>
                        <a:rPr lang="en-US" sz="1200" b="0">
                          <a:latin typeface="Calibri" panose="020F0502020204030204" pitchFamily="34" charset="0"/>
                          <a:cs typeface="Calibri" panose="020F0502020204030204" pitchFamily="34" charset="0"/>
                        </a:rPr>
                        <a:t>array&lt;V&gt;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map_values(Map&lt;K.V&gt;)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altLang="en-US" sz="1200">
                          <a:latin typeface="Calibri" panose="020F0502020204030204" pitchFamily="34" charset="0"/>
                          <a:cs typeface="Calibri" panose="020F0502020204030204" pitchFamily="34" charset="0"/>
                          <a:sym typeface="+mn-ea"/>
                        </a:rPr>
                        <a:t>返回</a:t>
                      </a:r>
                      <a:r>
                        <a:rPr lang="en-US" altLang="zh-CN" sz="1200">
                          <a:latin typeface="Calibri" panose="020F0502020204030204" pitchFamily="34" charset="0"/>
                          <a:cs typeface="Calibri" panose="020F0502020204030204" pitchFamily="34" charset="0"/>
                          <a:sym typeface="+mn-ea"/>
                        </a:rPr>
                        <a:t>map</a:t>
                      </a:r>
                      <a:r>
                        <a:rPr lang="zh-CN" altLang="en-US" sz="1200">
                          <a:latin typeface="Calibri" panose="020F0502020204030204" pitchFamily="34" charset="0"/>
                          <a:cs typeface="Calibri" panose="020F0502020204030204" pitchFamily="34" charset="0"/>
                          <a:sym typeface="+mn-ea"/>
                        </a:rPr>
                        <a:t>内的全部</a:t>
                      </a:r>
                      <a:r>
                        <a:rPr lang="en-US" altLang="zh-CN" sz="1200">
                          <a:latin typeface="Calibri" panose="020F0502020204030204" pitchFamily="34" charset="0"/>
                          <a:cs typeface="Calibri" panose="020F0502020204030204" pitchFamily="34" charset="0"/>
                          <a:sym typeface="+mn-ea"/>
                        </a:rPr>
                        <a:t>value</a:t>
                      </a:r>
                      <a:r>
                        <a:rPr lang="zh-CN" altLang="en-US" sz="1200">
                          <a:latin typeface="Calibri" panose="020F0502020204030204" pitchFamily="34" charset="0"/>
                          <a:cs typeface="Calibri" panose="020F0502020204030204" pitchFamily="34" charset="0"/>
                          <a:sym typeface="+mn-ea"/>
                        </a:rPr>
                        <a:t>（得到的是</a:t>
                      </a:r>
                      <a:r>
                        <a:rPr lang="en-US" altLang="zh-CN" sz="1200">
                          <a:latin typeface="Calibri" panose="020F0502020204030204" pitchFamily="34" charset="0"/>
                          <a:cs typeface="Calibri" panose="020F0502020204030204" pitchFamily="34" charset="0"/>
                          <a:sym typeface="+mn-ea"/>
                        </a:rPr>
                        <a:t>array</a:t>
                      </a:r>
                      <a:r>
                        <a:rPr lang="zh-CN" altLang="en-US" sz="1200">
                          <a:latin typeface="Calibri" panose="020F0502020204030204" pitchFamily="34" charset="0"/>
                          <a:cs typeface="Calibri" panose="020F0502020204030204" pitchFamily="34" charset="0"/>
                          <a:sym typeface="+mn-ea"/>
                        </a:rPr>
                        <a: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720">
                <a:tc>
                  <a:txBody>
                    <a:bodyPr/>
                    <a:lstStyle/>
                    <a:p>
                      <a:pPr indent="0">
                        <a:buNone/>
                      </a:pPr>
                      <a:r>
                        <a:rPr lang="en-US" sz="1200" b="0">
                          <a:latin typeface="Calibri" panose="020F0502020204030204" pitchFamily="34" charset="0"/>
                          <a:cs typeface="Calibri" panose="020F0502020204030204" pitchFamily="34" charset="0"/>
                        </a:rPr>
                        <a:t>boolean</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array_contains(Array&lt;T&gt;, value)</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Calibri" panose="020F0502020204030204" pitchFamily="34" charset="0"/>
                          <a:cs typeface="Calibri" panose="020F0502020204030204" pitchFamily="34" charset="0"/>
                        </a:rPr>
                        <a:t>如果</a:t>
                      </a:r>
                      <a:r>
                        <a:rPr lang="en-US" altLang="zh-CN" sz="1200" b="0">
                          <a:latin typeface="Calibri" panose="020F0502020204030204" pitchFamily="34" charset="0"/>
                          <a:cs typeface="Calibri" panose="020F0502020204030204" pitchFamily="34" charset="0"/>
                        </a:rPr>
                        <a:t>array</a:t>
                      </a:r>
                      <a:r>
                        <a:rPr lang="zh-CN" altLang="en-US" sz="1200" b="0">
                          <a:latin typeface="Calibri" panose="020F0502020204030204" pitchFamily="34" charset="0"/>
                          <a:cs typeface="Calibri" panose="020F0502020204030204" pitchFamily="34" charset="0"/>
                        </a:rPr>
                        <a:t>包含指定</a:t>
                      </a:r>
                      <a:r>
                        <a:rPr lang="en-US" altLang="zh-CN" sz="1200" b="0">
                          <a:latin typeface="Calibri" panose="020F0502020204030204" pitchFamily="34" charset="0"/>
                          <a:cs typeface="Calibri" panose="020F0502020204030204" pitchFamily="34" charset="0"/>
                        </a:rPr>
                        <a:t>value</a:t>
                      </a:r>
                      <a:r>
                        <a:rPr lang="zh-CN" altLang="en-US" sz="1200" b="0">
                          <a:latin typeface="Calibri" panose="020F0502020204030204" pitchFamily="34" charset="0"/>
                          <a:cs typeface="Calibri" panose="020F0502020204030204" pitchFamily="34" charset="0"/>
                        </a:rPr>
                        <a:t>，返回</a:t>
                      </a:r>
                      <a:r>
                        <a:rPr lang="en-US" altLang="zh-CN" sz="1200" b="0">
                          <a:latin typeface="Calibri" panose="020F0502020204030204" pitchFamily="34" charset="0"/>
                          <a:cs typeface="Calibri" panose="020F0502020204030204" pitchFamily="34" charset="0"/>
                        </a:rPr>
                        <a:t>True</a:t>
                      </a:r>
                      <a:endParaRPr lang="en-US" altLang="zh-CN"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056640">
                <a:tc>
                  <a:txBody>
                    <a:bodyPr/>
                    <a:lstStyle/>
                    <a:p>
                      <a:pPr indent="0">
                        <a:buNone/>
                      </a:pPr>
                      <a:r>
                        <a:rPr lang="en-US" sz="1200" b="0">
                          <a:latin typeface="Calibri" panose="020F0502020204030204" pitchFamily="34" charset="0"/>
                          <a:cs typeface="Calibri" panose="020F0502020204030204" pitchFamily="34" charset="0"/>
                        </a:rPr>
                        <a:t>array&lt;t&gt;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sort_array(Array&lt;T&gt;)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根据数组元素的自然顺序按升序对输入数组进行排序并返回它</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Type Conversion Functions</a:t>
            </a:r>
            <a:r>
              <a:rPr lang="zh-CN" altLang="en-US"/>
              <a:t>类型转换函数</a:t>
            </a:r>
            <a:r>
              <a:rPr lang="en-US" altLang="zh-CN"/>
              <a:t> - </a:t>
            </a:r>
            <a:r>
              <a:t>全部</a:t>
            </a:r>
          </a:p>
        </p:txBody>
      </p:sp>
      <p:graphicFrame>
        <p:nvGraphicFramePr>
          <p:cNvPr id="5" name="表格 4"/>
          <p:cNvGraphicFramePr/>
          <p:nvPr>
            <p:custDataLst>
              <p:tags r:id="rId1"/>
            </p:custDataLst>
          </p:nvPr>
        </p:nvGraphicFramePr>
        <p:xfrm>
          <a:off x="1055370" y="2420620"/>
          <a:ext cx="10138410" cy="2684145"/>
        </p:xfrm>
        <a:graphic>
          <a:graphicData uri="http://schemas.openxmlformats.org/drawingml/2006/table">
            <a:tbl>
              <a:tblPr/>
              <a:tblGrid>
                <a:gridCol w="3379470">
                  <a:extLst>
                    <a:ext uri="{9D8B030D-6E8A-4147-A177-3AD203B41FA5}">
                      <a16:colId xmlns:a16="http://schemas.microsoft.com/office/drawing/2014/main" val="20000"/>
                    </a:ext>
                  </a:extLst>
                </a:gridCol>
                <a:gridCol w="3379470">
                  <a:extLst>
                    <a:ext uri="{9D8B030D-6E8A-4147-A177-3AD203B41FA5}">
                      <a16:colId xmlns:a16="http://schemas.microsoft.com/office/drawing/2014/main" val="20001"/>
                    </a:ext>
                  </a:extLst>
                </a:gridCol>
                <a:gridCol w="3379470">
                  <a:extLst>
                    <a:ext uri="{9D8B030D-6E8A-4147-A177-3AD203B41FA5}">
                      <a16:colId xmlns:a16="http://schemas.microsoft.com/office/drawing/2014/main" val="20002"/>
                    </a:ext>
                  </a:extLst>
                </a:gridCol>
              </a:tblGrid>
              <a:tr h="377190">
                <a:tc>
                  <a:txBody>
                    <a:bodyPr/>
                    <a:lstStyle/>
                    <a:p>
                      <a:pPr indent="0">
                        <a:buNone/>
                      </a:pPr>
                      <a:r>
                        <a:rPr lang="en-US" sz="1600" b="1">
                          <a:solidFill>
                            <a:srgbClr val="172B4D"/>
                          </a:solidFill>
                          <a:latin typeface="Segoe UI" panose="020B0502040204020203" pitchFamily="34" charset="0"/>
                          <a:cs typeface="Segoe UI" panose="020B0502040204020203" pitchFamily="34" charset="0"/>
                        </a:rPr>
                        <a:t>Return Type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600" b="1">
                          <a:solidFill>
                            <a:srgbClr val="172B4D"/>
                          </a:solidFill>
                          <a:latin typeface="Segoe UI" panose="020B0502040204020203" pitchFamily="34" charset="0"/>
                          <a:cs typeface="Segoe UI" panose="020B0502040204020203" pitchFamily="34" charset="0"/>
                        </a:rPr>
                        <a:t>Name(Signature)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600" b="1">
                          <a:solidFill>
                            <a:srgbClr val="172B4D"/>
                          </a:solidFill>
                          <a:latin typeface="Segoe UI" panose="020B0502040204020203" pitchFamily="34" charset="0"/>
                          <a:cs typeface="Segoe UI" panose="020B0502040204020203" pitchFamily="34" charset="0"/>
                        </a:rPr>
                        <a:t>Description</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extLst>
                  <a:ext uri="{0D108BD9-81ED-4DB2-BD59-A6C34878D82A}">
                    <a16:rowId xmlns:a16="http://schemas.microsoft.com/office/drawing/2014/main" val="10000"/>
                  </a:ext>
                </a:extLst>
              </a:tr>
              <a:tr h="377190">
                <a:tc>
                  <a:txBody>
                    <a:bodyPr/>
                    <a:lstStyle/>
                    <a:p>
                      <a:pPr indent="0">
                        <a:buNone/>
                      </a:pPr>
                      <a:r>
                        <a:rPr lang="en-US" sz="1600" b="0">
                          <a:solidFill>
                            <a:srgbClr val="172B4D"/>
                          </a:solidFill>
                          <a:latin typeface="Segoe UI" panose="020B0502040204020203" pitchFamily="34" charset="0"/>
                          <a:cs typeface="Segoe UI" panose="020B0502040204020203" pitchFamily="34" charset="0"/>
                        </a:rPr>
                        <a:t>binary</a:t>
                      </a:r>
                      <a:endParaRPr lang="en-US"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600" b="0">
                          <a:solidFill>
                            <a:srgbClr val="172B4D"/>
                          </a:solidFill>
                          <a:latin typeface="Segoe UI" panose="020B0502040204020203" pitchFamily="34" charset="0"/>
                          <a:cs typeface="Segoe UI" panose="020B0502040204020203" pitchFamily="34" charset="0"/>
                        </a:rPr>
                        <a:t>binary(string|binary)</a:t>
                      </a:r>
                      <a:endParaRPr lang="en-US"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altLang="en-US" sz="1600" b="0">
                          <a:solidFill>
                            <a:srgbClr val="172B4D"/>
                          </a:solidFill>
                          <a:latin typeface="Segoe UI" panose="020B0502040204020203" pitchFamily="34" charset="0"/>
                          <a:cs typeface="Segoe UI" panose="020B0502040204020203" pitchFamily="34" charset="0"/>
                        </a:rPr>
                        <a:t>将给定字符串转换为二进制</a:t>
                      </a:r>
                      <a:endPar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1929765">
                <a:tc>
                  <a:txBody>
                    <a:bodyPr/>
                    <a:lstStyle/>
                    <a:p>
                      <a:pPr indent="0">
                        <a:buNone/>
                      </a:pPr>
                      <a:r>
                        <a:rPr lang="en-US" sz="1600" b="1">
                          <a:solidFill>
                            <a:srgbClr val="172B4D"/>
                          </a:solidFill>
                          <a:latin typeface="Segoe UI" panose="020B0502040204020203" pitchFamily="34" charset="0"/>
                          <a:cs typeface="Segoe UI" panose="020B0502040204020203" pitchFamily="34" charset="0"/>
                        </a:rPr>
                        <a:t>Expected "=" to follow "type"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600" b="0">
                          <a:solidFill>
                            <a:srgbClr val="172B4D"/>
                          </a:solidFill>
                          <a:latin typeface="Segoe UI" panose="020B0502040204020203" pitchFamily="34" charset="0"/>
                          <a:cs typeface="Segoe UI" panose="020B0502040204020203" pitchFamily="34" charset="0"/>
                        </a:rPr>
                        <a:t>cast(expr as &lt;type&gt;)</a:t>
                      </a:r>
                      <a:endParaRPr lang="en-US"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600" b="0">
                          <a:solidFill>
                            <a:srgbClr val="172B4D"/>
                          </a:solidFill>
                          <a:latin typeface="Segoe UI" panose="020B0502040204020203" pitchFamily="34" charset="0"/>
                          <a:cs typeface="Segoe UI" panose="020B0502040204020203" pitchFamily="34" charset="0"/>
                        </a:rPr>
                        <a:t>将表达式 expr 的结果转换</a:t>
                      </a:r>
                      <a:r>
                        <a:rPr lang="zh-CN" altLang="en-US" sz="1600" b="0">
                          <a:solidFill>
                            <a:srgbClr val="172B4D"/>
                          </a:solidFill>
                          <a:latin typeface="Segoe UI" panose="020B0502040204020203" pitchFamily="34" charset="0"/>
                          <a:cs typeface="Segoe UI" panose="020B0502040204020203" pitchFamily="34" charset="0"/>
                        </a:rPr>
                        <a:t>为给定类型</a:t>
                      </a:r>
                      <a:r>
                        <a:rPr lang="en-US" sz="1600" b="0">
                          <a:solidFill>
                            <a:srgbClr val="172B4D"/>
                          </a:solidFill>
                          <a:latin typeface="Segoe UI" panose="020B0502040204020203" pitchFamily="34" charset="0"/>
                          <a:cs typeface="Segoe UI" panose="020B0502040204020203" pitchFamily="34" charset="0"/>
                        </a:rPr>
                        <a:t> 。</a:t>
                      </a:r>
                    </a:p>
                    <a:p>
                      <a:pPr indent="0">
                        <a:buNone/>
                      </a:pPr>
                      <a:r>
                        <a:rPr lang="en-US" sz="1600" b="0">
                          <a:solidFill>
                            <a:srgbClr val="172B4D"/>
                          </a:solidFill>
                          <a:latin typeface="Segoe UI" panose="020B0502040204020203" pitchFamily="34" charset="0"/>
                          <a:cs typeface="Segoe UI" panose="020B0502040204020203" pitchFamily="34" charset="0"/>
                        </a:rPr>
                        <a:t>例如，cast('1' as BIGINT） 会将字符串 '1' 转换为整数表示。如果转换不成功，则返回 null。</a:t>
                      </a:r>
                    </a:p>
                    <a:p>
                      <a:pPr indent="0">
                        <a:buNone/>
                      </a:pPr>
                      <a:r>
                        <a:rPr lang="zh-CN" altLang="en-US" sz="1600" b="0">
                          <a:solidFill>
                            <a:srgbClr val="172B4D"/>
                          </a:solidFill>
                          <a:latin typeface="Segoe UI" panose="020B0502040204020203" pitchFamily="34" charset="0"/>
                          <a:cs typeface="Segoe UI" panose="020B0502040204020203" pitchFamily="34" charset="0"/>
                        </a:rPr>
                        <a:t>对于</a:t>
                      </a:r>
                      <a:r>
                        <a:rPr lang="en-US" altLang="zh-CN" sz="1600" b="0">
                          <a:solidFill>
                            <a:srgbClr val="172B4D"/>
                          </a:solidFill>
                          <a:latin typeface="Segoe UI" panose="020B0502040204020203" pitchFamily="34" charset="0"/>
                          <a:cs typeface="Segoe UI" panose="020B0502040204020203" pitchFamily="34" charset="0"/>
                        </a:rPr>
                        <a:t>cast(expr as boolean)</a:t>
                      </a:r>
                      <a:r>
                        <a:rPr lang="zh-CN" altLang="en-US" sz="1600" b="0">
                          <a:solidFill>
                            <a:srgbClr val="172B4D"/>
                          </a:solidFill>
                          <a:latin typeface="Segoe UI" panose="020B0502040204020203" pitchFamily="34" charset="0"/>
                          <a:cs typeface="Segoe UI" panose="020B0502040204020203" pitchFamily="34" charset="0"/>
                        </a:rPr>
                        <a:t>，对于非空字符串将会返回</a:t>
                      </a:r>
                      <a:r>
                        <a:rPr lang="en-US" altLang="zh-CN" sz="1600" b="0">
                          <a:solidFill>
                            <a:srgbClr val="172B4D"/>
                          </a:solidFill>
                          <a:latin typeface="Segoe UI" panose="020B0502040204020203" pitchFamily="34" charset="0"/>
                          <a:cs typeface="Segoe UI" panose="020B0502040204020203" pitchFamily="34" charset="0"/>
                        </a:rPr>
                        <a:t>True</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Date Functions</a:t>
            </a:r>
            <a:r>
              <a:rPr lang="zh-CN" altLang="en-US"/>
              <a:t>日期函数</a:t>
            </a:r>
            <a:r>
              <a:rPr lang="en-US" altLang="zh-CN"/>
              <a:t> - </a:t>
            </a:r>
            <a:r>
              <a:t>部分</a:t>
            </a:r>
          </a:p>
        </p:txBody>
      </p:sp>
      <p:graphicFrame>
        <p:nvGraphicFramePr>
          <p:cNvPr id="6" name="表格 5"/>
          <p:cNvGraphicFramePr/>
          <p:nvPr>
            <p:custDataLst>
              <p:tags r:id="rId1"/>
            </p:custDataLst>
          </p:nvPr>
        </p:nvGraphicFramePr>
        <p:xfrm>
          <a:off x="710565" y="1557020"/>
          <a:ext cx="10269855" cy="5076190"/>
        </p:xfrm>
        <a:graphic>
          <a:graphicData uri="http://schemas.openxmlformats.org/drawingml/2006/table">
            <a:tbl>
              <a:tblPr/>
              <a:tblGrid>
                <a:gridCol w="3423285">
                  <a:extLst>
                    <a:ext uri="{9D8B030D-6E8A-4147-A177-3AD203B41FA5}">
                      <a16:colId xmlns:a16="http://schemas.microsoft.com/office/drawing/2014/main" val="20000"/>
                    </a:ext>
                  </a:extLst>
                </a:gridCol>
                <a:gridCol w="3423285">
                  <a:extLst>
                    <a:ext uri="{9D8B030D-6E8A-4147-A177-3AD203B41FA5}">
                      <a16:colId xmlns:a16="http://schemas.microsoft.com/office/drawing/2014/main" val="20001"/>
                    </a:ext>
                  </a:extLst>
                </a:gridCol>
                <a:gridCol w="3423285">
                  <a:extLst>
                    <a:ext uri="{9D8B030D-6E8A-4147-A177-3AD203B41FA5}">
                      <a16:colId xmlns:a16="http://schemas.microsoft.com/office/drawing/2014/main" val="20002"/>
                    </a:ext>
                  </a:extLst>
                </a:gridCol>
              </a:tblGrid>
              <a:tr h="316230">
                <a:tc>
                  <a:txBody>
                    <a:bodyPr/>
                    <a:lstStyle/>
                    <a:p>
                      <a:pPr indent="0">
                        <a:buNone/>
                      </a:pPr>
                      <a:r>
                        <a:rPr lang="en-US" sz="1200" b="1">
                          <a:solidFill>
                            <a:srgbClr val="172B4D"/>
                          </a:solidFill>
                          <a:latin typeface="Calibri" panose="020F0502020204030204" pitchFamily="34" charset="0"/>
                          <a:cs typeface="Calibri" panose="020F0502020204030204" pitchFamily="34" charset="0"/>
                        </a:rPr>
                        <a:t>Return Type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200" b="1">
                          <a:solidFill>
                            <a:srgbClr val="172B4D"/>
                          </a:solidFill>
                          <a:latin typeface="Calibri" panose="020F0502020204030204" pitchFamily="34" charset="0"/>
                          <a:cs typeface="Calibri" panose="020F0502020204030204" pitchFamily="34" charset="0"/>
                        </a:rPr>
                        <a:t>Name(Signature)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200" b="1">
                          <a:solidFill>
                            <a:srgbClr val="172B4D"/>
                          </a:solidFill>
                          <a:latin typeface="Calibri" panose="020F0502020204030204" pitchFamily="34" charset="0"/>
                          <a:cs typeface="Calibri" panose="020F0502020204030204" pitchFamily="34" charset="0"/>
                        </a:rPr>
                        <a:t>Description</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extLst>
                  <a:ext uri="{0D108BD9-81ED-4DB2-BD59-A6C34878D82A}">
                    <a16:rowId xmlns:a16="http://schemas.microsoft.com/office/drawing/2014/main" val="10000"/>
                  </a:ext>
                </a:extLst>
              </a:tr>
              <a:tr h="204470">
                <a:tc>
                  <a:txBody>
                    <a:bodyPr/>
                    <a:lstStyle/>
                    <a:p>
                      <a:pPr indent="0">
                        <a:buNone/>
                      </a:pPr>
                      <a:r>
                        <a:rPr lang="en-US" sz="1200" b="0">
                          <a:latin typeface="Calibri" panose="020F0502020204030204" pitchFamily="34" charset="0"/>
                          <a:cs typeface="Calibri" panose="020F0502020204030204" pitchFamily="34" charset="0"/>
                        </a:rPr>
                        <a:t>timestamp</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current_timestamp()</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sz="1200" b="0">
                          <a:latin typeface="Calibri" panose="020F0502020204030204" pitchFamily="34" charset="0"/>
                          <a:cs typeface="Calibri" panose="020F0502020204030204" pitchFamily="34" charset="0"/>
                        </a:rPr>
                        <a:t>返回当前时间戳。在同一个查询中对 current _ time戳的所有调用都返回相同的值。</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950">
                <a:tc>
                  <a:txBody>
                    <a:bodyPr/>
                    <a:lstStyle/>
                    <a:p>
                      <a:pPr indent="0">
                        <a:buNone/>
                      </a:pPr>
                      <a:r>
                        <a:rPr lang="en-US" sz="1200" b="0">
                          <a:latin typeface="Calibri" panose="020F0502020204030204" pitchFamily="34" charset="0"/>
                          <a:cs typeface="Calibri" panose="020F0502020204030204" pitchFamily="34" charset="0"/>
                        </a:rPr>
                        <a:t>date</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current_date</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sz="1200">
                          <a:latin typeface="Calibri" panose="020F0502020204030204" pitchFamily="34" charset="0"/>
                          <a:cs typeface="Calibri" panose="020F0502020204030204" pitchFamily="34" charset="0"/>
                          <a:sym typeface="+mn-ea"/>
                        </a:rPr>
                        <a:t>返回当前</a:t>
                      </a:r>
                      <a:r>
                        <a:rPr lang="zh-CN" sz="1200">
                          <a:latin typeface="Calibri" panose="020F0502020204030204" pitchFamily="34" charset="0"/>
                          <a:cs typeface="Calibri" panose="020F0502020204030204" pitchFamily="34" charset="0"/>
                          <a:sym typeface="+mn-ea"/>
                        </a:rPr>
                        <a:t>日期</a:t>
                      </a:r>
                      <a:r>
                        <a:rPr sz="1200">
                          <a:latin typeface="Calibri" panose="020F0502020204030204" pitchFamily="34" charset="0"/>
                          <a:cs typeface="Calibri" panose="020F0502020204030204" pitchFamily="34" charset="0"/>
                          <a:sym typeface="+mn-ea"/>
                        </a:rPr>
                        <a:t>。在同一个查询中对</a:t>
                      </a:r>
                      <a:r>
                        <a:rPr lang="en-US" sz="1200">
                          <a:latin typeface="Calibri" panose="020F0502020204030204" pitchFamily="34" charset="0"/>
                          <a:cs typeface="Calibri" panose="020F0502020204030204" pitchFamily="34" charset="0"/>
                          <a:sym typeface="+mn-ea"/>
                        </a:rPr>
                        <a:t>current_date</a:t>
                      </a:r>
                      <a:endParaRPr lang="en-US" sz="1200" b="0">
                        <a:latin typeface="Calibri" panose="020F0502020204030204" pitchFamily="34" charset="0"/>
                        <a:cs typeface="Calibri" panose="020F0502020204030204" pitchFamily="34" charset="0"/>
                      </a:endParaRPr>
                    </a:p>
                    <a:p>
                      <a:pPr indent="0">
                        <a:buNone/>
                      </a:pPr>
                      <a:r>
                        <a:rPr sz="1200">
                          <a:latin typeface="Calibri" panose="020F0502020204030204" pitchFamily="34" charset="0"/>
                          <a:cs typeface="Calibri" panose="020F0502020204030204" pitchFamily="34" charset="0"/>
                          <a:sym typeface="+mn-ea"/>
                        </a:rPr>
                        <a:t>戳的所有调用都返回相同的值。</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6085">
                <a:tc>
                  <a:txBody>
                    <a:bodyPr/>
                    <a:lstStyle/>
                    <a:p>
                      <a:pPr indent="0">
                        <a:buNone/>
                      </a:pPr>
                      <a:r>
                        <a:rPr lang="en-US" sz="1200" b="0">
                          <a:latin typeface="Calibri" panose="020F0502020204030204" pitchFamily="34" charset="0"/>
                          <a:cs typeface="Calibri" panose="020F0502020204030204" pitchFamily="34" charset="0"/>
                        </a:rPr>
                        <a:t>2.1.0</a:t>
                      </a:r>
                      <a:r>
                        <a:rPr lang="zh-CN" altLang="en-US" sz="1200" b="0">
                          <a:latin typeface="Calibri" panose="020F0502020204030204" pitchFamily="34" charset="0"/>
                          <a:cs typeface="Calibri" panose="020F0502020204030204" pitchFamily="34" charset="0"/>
                        </a:rPr>
                        <a:t>版本之前返回</a:t>
                      </a:r>
                      <a:r>
                        <a:rPr lang="en-US" altLang="zh-CN" sz="1200" b="0">
                          <a:latin typeface="Calibri" panose="020F0502020204030204" pitchFamily="34" charset="0"/>
                          <a:cs typeface="Calibri" panose="020F0502020204030204" pitchFamily="34" charset="0"/>
                        </a:rPr>
                        <a:t>string</a:t>
                      </a:r>
                      <a:endParaRPr lang="en-US" sz="1200" b="0">
                        <a:latin typeface="Calibri" panose="020F0502020204030204" pitchFamily="34" charset="0"/>
                        <a:cs typeface="Calibri" panose="020F0502020204030204" pitchFamily="34" charset="0"/>
                      </a:endParaRPr>
                    </a:p>
                    <a:p>
                      <a:pPr indent="0">
                        <a:buNone/>
                      </a:pPr>
                      <a:r>
                        <a:rPr lang="zh-CN" altLang="en-US" sz="1200" b="0">
                          <a:latin typeface="Calibri" panose="020F0502020204030204" pitchFamily="34" charset="0"/>
                          <a:cs typeface="Calibri" panose="020F0502020204030204" pitchFamily="34" charset="0"/>
                        </a:rPr>
                        <a:t>现在版本返回</a:t>
                      </a:r>
                      <a:r>
                        <a:rPr lang="en-US" altLang="zh-CN" sz="1200" b="0">
                          <a:latin typeface="Calibri" panose="020F0502020204030204" pitchFamily="34" charset="0"/>
                          <a:cs typeface="Calibri" panose="020F0502020204030204" pitchFamily="34" charset="0"/>
                        </a:rPr>
                        <a:t>date</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to_date(string timestamp)</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sz="1200" b="0">
                          <a:latin typeface="Calibri" panose="020F0502020204030204" pitchFamily="34" charset="0"/>
                          <a:cs typeface="Calibri" panose="020F0502020204030204" pitchFamily="34" charset="0"/>
                        </a:rPr>
                        <a:t>时间戳转日期</a:t>
                      </a:r>
                      <a:endParaRPr lang="zh-CN"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86740">
                <a:tc>
                  <a:txBody>
                    <a:bodyPr/>
                    <a:lstStyle/>
                    <a:p>
                      <a:pPr indent="0">
                        <a:buNone/>
                      </a:pPr>
                      <a:r>
                        <a:rPr lang="en-US" sz="1200" b="0">
                          <a:latin typeface="Calibri" panose="020F0502020204030204" pitchFamily="34" charset="0"/>
                          <a:cs typeface="Calibri" panose="020F0502020204030204" pitchFamily="34" charset="0"/>
                        </a:rPr>
                        <a:t>int</a:t>
                      </a:r>
                      <a:endParaRPr lang="zh-CN"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year(string date)</a:t>
                      </a:r>
                    </a:p>
                    <a:p>
                      <a:pPr indent="0">
                        <a:buNone/>
                      </a:pPr>
                      <a:r>
                        <a:rPr lang="en-US" sz="1200" b="0">
                          <a:latin typeface="Calibri" panose="020F0502020204030204" pitchFamily="34" charset="0"/>
                          <a:cs typeface="Calibri" panose="020F0502020204030204" pitchFamily="34" charset="0"/>
                        </a:rPr>
                        <a:t>quarter(date/timestamp/string)</a:t>
                      </a:r>
                    </a:p>
                    <a:p>
                      <a:pPr indent="0">
                        <a:buNone/>
                      </a:pPr>
                      <a:r>
                        <a:rPr lang="en-US" sz="1200" b="0">
                          <a:latin typeface="Calibri" panose="020F0502020204030204" pitchFamily="34" charset="0"/>
                          <a:cs typeface="Calibri" panose="020F0502020204030204" pitchFamily="34" charset="0"/>
                        </a:rPr>
                        <a:t>month(string date)</a:t>
                      </a:r>
                    </a:p>
                    <a:p>
                      <a:pPr indent="0">
                        <a:buNone/>
                      </a:pPr>
                      <a:r>
                        <a:rPr lang="en-US" sz="1200" b="0">
                          <a:latin typeface="Calibri" panose="020F0502020204030204" pitchFamily="34" charset="0"/>
                          <a:cs typeface="Calibri" panose="020F0502020204030204" pitchFamily="34" charset="0"/>
                        </a:rPr>
                        <a:t>day(string date) </a:t>
                      </a:r>
                    </a:p>
                    <a:p>
                      <a:pPr indent="0">
                        <a:buNone/>
                      </a:pPr>
                      <a:r>
                        <a:rPr lang="en-US" sz="1200" b="0">
                          <a:latin typeface="Calibri" panose="020F0502020204030204" pitchFamily="34" charset="0"/>
                          <a:cs typeface="Calibri" panose="020F0502020204030204" pitchFamily="34" charset="0"/>
                        </a:rPr>
                        <a:t>dayofmonth(date)</a:t>
                      </a:r>
                    </a:p>
                    <a:p>
                      <a:pPr indent="0">
                        <a:buNone/>
                      </a:pPr>
                      <a:r>
                        <a:rPr lang="en-US" sz="1200" b="0">
                          <a:latin typeface="Calibri" panose="020F0502020204030204" pitchFamily="34" charset="0"/>
                          <a:cs typeface="Calibri" panose="020F0502020204030204" pitchFamily="34" charset="0"/>
                        </a:rPr>
                        <a:t>hour(string date)</a:t>
                      </a:r>
                    </a:p>
                    <a:p>
                      <a:pPr indent="0">
                        <a:buNone/>
                      </a:pPr>
                      <a:r>
                        <a:rPr lang="en-US" sz="1200" b="0">
                          <a:latin typeface="Calibri" panose="020F0502020204030204" pitchFamily="34" charset="0"/>
                          <a:cs typeface="Calibri" panose="020F0502020204030204" pitchFamily="34" charset="0"/>
                        </a:rPr>
                        <a:t>minute(string date)</a:t>
                      </a:r>
                    </a:p>
                    <a:p>
                      <a:pPr indent="0">
                        <a:buNone/>
                      </a:pPr>
                      <a:r>
                        <a:rPr lang="en-US" sz="1200" b="0">
                          <a:latin typeface="Calibri" panose="020F0502020204030204" pitchFamily="34" charset="0"/>
                          <a:cs typeface="Calibri" panose="020F0502020204030204" pitchFamily="34" charset="0"/>
                        </a:rPr>
                        <a:t>second(string date)</a:t>
                      </a:r>
                    </a:p>
                    <a:p>
                      <a:pPr indent="0">
                        <a:buNone/>
                      </a:pPr>
                      <a:r>
                        <a:rPr lang="en-US" sz="1200" b="0">
                          <a:latin typeface="Calibri" panose="020F0502020204030204" pitchFamily="34" charset="0"/>
                          <a:cs typeface="Calibri" panose="020F0502020204030204" pitchFamily="34" charset="0"/>
                        </a:rPr>
                        <a:t>weekofyear(string date)</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sz="1200">
                          <a:latin typeface="Calibri" panose="020F0502020204030204" pitchFamily="34" charset="0"/>
                          <a:cs typeface="Calibri" panose="020F0502020204030204" pitchFamily="34" charset="0"/>
                          <a:sym typeface="+mn-ea"/>
                        </a:rPr>
                        <a:t>得到给定时间的：年</a:t>
                      </a:r>
                    </a:p>
                    <a:p>
                      <a:pPr indent="0">
                        <a:buNone/>
                      </a:pPr>
                      <a:r>
                        <a:rPr lang="zh-CN" sz="1200">
                          <a:latin typeface="Calibri" panose="020F0502020204030204" pitchFamily="34" charset="0"/>
                          <a:cs typeface="Calibri" panose="020F0502020204030204" pitchFamily="34" charset="0"/>
                          <a:sym typeface="+mn-ea"/>
                        </a:rPr>
                        <a:t>得到给定时间的：季度</a:t>
                      </a:r>
                    </a:p>
                    <a:p>
                      <a:pPr indent="0">
                        <a:buNone/>
                      </a:pPr>
                      <a:r>
                        <a:rPr lang="zh-CN" sz="1200">
                          <a:latin typeface="Calibri" panose="020F0502020204030204" pitchFamily="34" charset="0"/>
                          <a:cs typeface="Calibri" panose="020F0502020204030204" pitchFamily="34" charset="0"/>
                          <a:sym typeface="+mn-ea"/>
                        </a:rPr>
                        <a:t>得到给定时间的：月</a:t>
                      </a:r>
                    </a:p>
                    <a:p>
                      <a:pPr indent="0">
                        <a:buNone/>
                      </a:pPr>
                      <a:r>
                        <a:rPr lang="zh-CN" sz="1200">
                          <a:latin typeface="Calibri" panose="020F0502020204030204" pitchFamily="34" charset="0"/>
                          <a:cs typeface="Calibri" panose="020F0502020204030204" pitchFamily="34" charset="0"/>
                          <a:sym typeface="+mn-ea"/>
                        </a:rPr>
                        <a:t>得到给定时间的：日</a:t>
                      </a:r>
                    </a:p>
                    <a:p>
                      <a:pPr indent="0">
                        <a:buNone/>
                      </a:pPr>
                      <a:r>
                        <a:rPr lang="zh-CN" sz="1200">
                          <a:latin typeface="Calibri" panose="020F0502020204030204" pitchFamily="34" charset="0"/>
                          <a:cs typeface="Calibri" panose="020F0502020204030204" pitchFamily="34" charset="0"/>
                          <a:sym typeface="+mn-ea"/>
                        </a:rPr>
                        <a:t>得到给定时间的：当前月份第几天</a:t>
                      </a:r>
                    </a:p>
                    <a:p>
                      <a:pPr indent="0">
                        <a:buNone/>
                      </a:pPr>
                      <a:r>
                        <a:rPr lang="zh-CN" sz="1200">
                          <a:latin typeface="Calibri" panose="020F0502020204030204" pitchFamily="34" charset="0"/>
                          <a:cs typeface="Calibri" panose="020F0502020204030204" pitchFamily="34" charset="0"/>
                          <a:sym typeface="+mn-ea"/>
                        </a:rPr>
                        <a:t>得到给定时间的：小时</a:t>
                      </a:r>
                    </a:p>
                    <a:p>
                      <a:pPr indent="0">
                        <a:buNone/>
                      </a:pPr>
                      <a:r>
                        <a:rPr lang="zh-CN" sz="1200">
                          <a:latin typeface="Calibri" panose="020F0502020204030204" pitchFamily="34" charset="0"/>
                          <a:cs typeface="Calibri" panose="020F0502020204030204" pitchFamily="34" charset="0"/>
                          <a:sym typeface="+mn-ea"/>
                        </a:rPr>
                        <a:t>得到给定时间的：分钟</a:t>
                      </a:r>
                    </a:p>
                    <a:p>
                      <a:pPr indent="0">
                        <a:buNone/>
                      </a:pPr>
                      <a:r>
                        <a:rPr lang="zh-CN" sz="1200">
                          <a:latin typeface="Calibri" panose="020F0502020204030204" pitchFamily="34" charset="0"/>
                          <a:cs typeface="Calibri" panose="020F0502020204030204" pitchFamily="34" charset="0"/>
                          <a:sym typeface="+mn-ea"/>
                        </a:rPr>
                        <a:t>得到给定时间的：秒</a:t>
                      </a:r>
                    </a:p>
                    <a:p>
                      <a:pPr indent="0">
                        <a:buNone/>
                      </a:pPr>
                      <a:r>
                        <a:rPr lang="zh-CN" sz="1200">
                          <a:latin typeface="Calibri" panose="020F0502020204030204" pitchFamily="34" charset="0"/>
                          <a:cs typeface="Calibri" panose="020F0502020204030204" pitchFamily="34" charset="0"/>
                          <a:sym typeface="+mn-ea"/>
                        </a:rPr>
                        <a:t>得到给定时间的：本年第几周</a:t>
                      </a:r>
                      <a:endParaRPr lang="zh-CN"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6720">
                <a:tc>
                  <a:txBody>
                    <a:bodyPr/>
                    <a:lstStyle/>
                    <a:p>
                      <a:pPr indent="0">
                        <a:buNone/>
                      </a:pPr>
                      <a:r>
                        <a:rPr lang="en-US" sz="1200" b="0">
                          <a:latin typeface="Calibri" panose="020F0502020204030204" pitchFamily="34" charset="0"/>
                          <a:cs typeface="Calibri" panose="020F0502020204030204" pitchFamily="34" charset="0"/>
                        </a:rPr>
                        <a:t>int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datediff(string enddate, string startdate)</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sz="1200" b="0">
                          <a:latin typeface="Calibri" panose="020F0502020204030204" pitchFamily="34" charset="0"/>
                          <a:cs typeface="Calibri" panose="020F0502020204030204" pitchFamily="34" charset="0"/>
                        </a:rPr>
                        <a:t>返回</a:t>
                      </a:r>
                      <a:r>
                        <a:rPr lang="en-US" altLang="zh-CN" sz="1200" b="0">
                          <a:latin typeface="Calibri" panose="020F0502020204030204" pitchFamily="34" charset="0"/>
                          <a:cs typeface="Calibri" panose="020F0502020204030204" pitchFamily="34" charset="0"/>
                        </a:rPr>
                        <a:t>enddate </a:t>
                      </a:r>
                      <a:r>
                        <a:rPr lang="zh-CN" altLang="en-US" sz="1200" b="0">
                          <a:latin typeface="Calibri" panose="020F0502020204030204" pitchFamily="34" charset="0"/>
                          <a:cs typeface="Calibri" panose="020F0502020204030204" pitchFamily="34" charset="0"/>
                        </a:rPr>
                        <a:t>到</a:t>
                      </a:r>
                      <a:r>
                        <a:rPr lang="en-US" altLang="zh-CN" sz="1200" b="0">
                          <a:latin typeface="Calibri" panose="020F0502020204030204" pitchFamily="34" charset="0"/>
                          <a:cs typeface="Calibri" panose="020F0502020204030204" pitchFamily="34" charset="0"/>
                        </a:rPr>
                        <a:t> startdate</a:t>
                      </a:r>
                      <a:r>
                        <a:rPr lang="zh-CN" altLang="en-US" sz="1200" b="0">
                          <a:latin typeface="Calibri" panose="020F0502020204030204" pitchFamily="34" charset="0"/>
                          <a:cs typeface="Calibri" panose="020F0502020204030204" pitchFamily="34" charset="0"/>
                        </a:rPr>
                        <a:t>之间的天数</a:t>
                      </a:r>
                      <a:endParaRPr lang="zh-CN"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056640">
                <a:tc>
                  <a:txBody>
                    <a:bodyPr/>
                    <a:lstStyle/>
                    <a:p>
                      <a:pPr indent="0">
                        <a:buNone/>
                      </a:pPr>
                      <a:r>
                        <a:rPr lang="en-US" sz="1200">
                          <a:latin typeface="Calibri" panose="020F0502020204030204" pitchFamily="34" charset="0"/>
                          <a:cs typeface="Calibri" panose="020F0502020204030204" pitchFamily="34" charset="0"/>
                          <a:sym typeface="+mn-ea"/>
                        </a:rPr>
                        <a:t>2.1.0</a:t>
                      </a:r>
                      <a:r>
                        <a:rPr lang="zh-CN" altLang="en-US" sz="1200">
                          <a:latin typeface="Calibri" panose="020F0502020204030204" pitchFamily="34" charset="0"/>
                          <a:cs typeface="Calibri" panose="020F0502020204030204" pitchFamily="34" charset="0"/>
                          <a:sym typeface="+mn-ea"/>
                        </a:rPr>
                        <a:t>版本之前返回</a:t>
                      </a:r>
                      <a:r>
                        <a:rPr lang="en-US" altLang="zh-CN" sz="1200">
                          <a:latin typeface="Calibri" panose="020F0502020204030204" pitchFamily="34" charset="0"/>
                          <a:cs typeface="Calibri" panose="020F0502020204030204" pitchFamily="34" charset="0"/>
                          <a:sym typeface="+mn-ea"/>
                        </a:rPr>
                        <a:t>string</a:t>
                      </a:r>
                      <a:endParaRPr lang="en-US" sz="1200" b="0">
                        <a:latin typeface="Calibri" panose="020F0502020204030204" pitchFamily="34" charset="0"/>
                        <a:cs typeface="Calibri" panose="020F0502020204030204" pitchFamily="34" charset="0"/>
                      </a:endParaRPr>
                    </a:p>
                    <a:p>
                      <a:pPr indent="0">
                        <a:buNone/>
                      </a:pPr>
                      <a:r>
                        <a:rPr lang="zh-CN" altLang="en-US" sz="1200">
                          <a:latin typeface="Calibri" panose="020F0502020204030204" pitchFamily="34" charset="0"/>
                          <a:cs typeface="Calibri" panose="020F0502020204030204" pitchFamily="34" charset="0"/>
                          <a:sym typeface="+mn-ea"/>
                        </a:rPr>
                        <a:t>现在版本返回</a:t>
                      </a:r>
                      <a:r>
                        <a:rPr lang="en-US" altLang="zh-CN" sz="1200">
                          <a:latin typeface="Calibri" panose="020F0502020204030204" pitchFamily="34" charset="0"/>
                          <a:cs typeface="Calibri" panose="020F0502020204030204" pitchFamily="34" charset="0"/>
                          <a:sym typeface="+mn-ea"/>
                        </a:rPr>
                        <a:t>date</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date_add(date/timestamp/string startdate, tinyint/smallint/int days)</a:t>
                      </a:r>
                    </a:p>
                    <a:p>
                      <a:pPr indent="0">
                        <a:buNone/>
                      </a:pPr>
                      <a:r>
                        <a:rPr lang="en-US" sz="1200" b="0">
                          <a:latin typeface="Calibri" panose="020F0502020204030204" pitchFamily="34" charset="0"/>
                          <a:cs typeface="Calibri" panose="020F0502020204030204" pitchFamily="34" charset="0"/>
                        </a:rPr>
                        <a:t>date_sub(date/timestamp/string startdate, tinyint/smallint/int days)</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Calibri" panose="020F0502020204030204" pitchFamily="34" charset="0"/>
                          <a:cs typeface="Calibri" panose="020F0502020204030204" pitchFamily="34" charset="0"/>
                        </a:rPr>
                        <a:t>日期相加: date_add('2008-12-31', 1) = '2009-01-01'.</a:t>
                      </a:r>
                    </a:p>
                    <a:p>
                      <a:pPr indent="0">
                        <a:buNone/>
                      </a:pPr>
                      <a:r>
                        <a:rPr lang="zh-CN" altLang="en-US" sz="1200" b="0">
                          <a:latin typeface="Calibri" panose="020F0502020204030204" pitchFamily="34" charset="0"/>
                          <a:cs typeface="Calibri" panose="020F0502020204030204" pitchFamily="34" charset="0"/>
                        </a:rPr>
                        <a:t>日期相减</a:t>
                      </a:r>
                      <a:r>
                        <a:rPr lang="en-US" altLang="zh-CN" sz="1200" b="0">
                          <a:latin typeface="Calibri" panose="020F0502020204030204" pitchFamily="34" charset="0"/>
                          <a:cs typeface="Calibri" panose="020F0502020204030204" pitchFamily="34" charset="0"/>
                        </a:rPr>
                        <a:t>: date_sub('2008-12-31', 1) = '2008-12-30'.</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ym typeface="+mn-ea"/>
              </a:rPr>
              <a:t>数据表操作</a:t>
            </a:r>
            <a:endParaRPr lang="zh-CN" altLang="en-US" dirty="0"/>
          </a:p>
          <a:p>
            <a:pPr algn="l"/>
            <a:r>
              <a:rPr lang="zh-CN" altLang="en-US" dirty="0">
                <a:sym typeface="+mn-ea"/>
              </a:rPr>
              <a:t>数据查询</a:t>
            </a:r>
            <a:endParaRPr lang="zh-CN" altLang="en-US" dirty="0"/>
          </a:p>
          <a:p>
            <a:r>
              <a:rPr lang="zh-CN" altLang="en-US" dirty="0">
                <a:solidFill>
                  <a:srgbClr val="FF0000"/>
                </a:solidFill>
                <a:sym typeface="+mn-ea"/>
              </a:rPr>
              <a:t>函数</a:t>
            </a:r>
            <a:endParaRPr lang="zh-CN" altLang="en-US" dirty="0">
              <a:solidFill>
                <a:srgbClr val="FF0000"/>
              </a:solidFill>
            </a:endParaRPr>
          </a:p>
          <a:p>
            <a:r>
              <a:rPr lang="zh-CN" altLang="en-US" dirty="0">
                <a:solidFill>
                  <a:schemeClr val="tx1">
                    <a:lumMod val="75000"/>
                    <a:lumOff val="25000"/>
                  </a:schemeClr>
                </a:solidFill>
                <a:sym typeface="+mn-ea"/>
              </a:rPr>
              <a:t>案例</a:t>
            </a:r>
          </a:p>
        </p:txBody>
      </p:sp>
      <p:pic>
        <p:nvPicPr>
          <p:cNvPr id="3" name="图形 2" descr="303b32313537333932333bbcfdcdb7"/>
          <p:cNvPicPr>
            <a:picLocks noChangeAspect="1"/>
          </p:cNvPicPr>
          <p:nvPr>
            <p:custDataLst>
              <p:tags r:id="rId1"/>
            </p:custDataLst>
          </p:nvPr>
        </p:nvPicPr>
        <p:blipFill>
          <a:blip r:embed="rId6"/>
          <a:stretch>
            <a:fillRect/>
          </a:stretch>
        </p:blipFill>
        <p:spPr>
          <a:xfrm>
            <a:off x="4655776" y="3501036"/>
            <a:ext cx="410210" cy="410210"/>
          </a:xfrm>
          <a:prstGeom prst="rect">
            <a:avLst/>
          </a:prstGeom>
        </p:spPr>
      </p:pic>
      <p:grpSp>
        <p:nvGrpSpPr>
          <p:cNvPr id="15" name="组合 14"/>
          <p:cNvGrpSpPr/>
          <p:nvPr/>
        </p:nvGrpSpPr>
        <p:grpSpPr>
          <a:xfrm>
            <a:off x="7103745" y="3351530"/>
            <a:ext cx="3429000" cy="810895"/>
            <a:chOff x="11527" y="1204"/>
            <a:chExt cx="5400" cy="1277"/>
          </a:xfrm>
        </p:grpSpPr>
        <p:sp>
          <p:nvSpPr>
            <p:cNvPr id="4" name="左大括号 3"/>
            <p:cNvSpPr/>
            <p:nvPr>
              <p:custDataLst>
                <p:tags r:id="rId2"/>
              </p:custDataLst>
            </p:nvPr>
          </p:nvSpPr>
          <p:spPr>
            <a:xfrm>
              <a:off x="11527" y="1439"/>
              <a:ext cx="1021" cy="795"/>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3"/>
              </p:custDataLst>
            </p:nvPr>
          </p:nvSpPr>
          <p:spPr>
            <a:xfrm>
              <a:off x="12661" y="1204"/>
              <a:ext cx="4266"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数字、集合、转换、日期函数</a:t>
              </a:r>
            </a:p>
          </p:txBody>
        </p:sp>
        <p:sp>
          <p:nvSpPr>
            <p:cNvPr id="7" name="文本框 6"/>
            <p:cNvSpPr txBox="1"/>
            <p:nvPr>
              <p:custDataLst>
                <p:tags r:id="rId4"/>
              </p:custDataLst>
            </p:nvPr>
          </p:nvSpPr>
          <p:spPr>
            <a:xfrm>
              <a:off x="12661" y="1998"/>
              <a:ext cx="4265" cy="483"/>
            </a:xfrm>
            <a:prstGeom prst="rect">
              <a:avLst/>
            </a:prstGeom>
            <a:noFill/>
          </p:spPr>
          <p:txBody>
            <a:bodyPr wrap="square" rtlCol="0">
              <a:spAutoFit/>
            </a:bodyPr>
            <a:lstStyle/>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sym typeface="+mn-ea"/>
                </a:rPr>
                <a:t>条件、字符串、脱敏、其它函数</a:t>
              </a:r>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了解基本的</a:t>
            </a:r>
            <a:r>
              <a:rPr lang="zh-CN" altLang="en-US" sz="1600">
                <a:solidFill>
                  <a:srgbClr val="FF0000"/>
                </a:solidFill>
                <a:sym typeface="+mn-ea"/>
              </a:rPr>
              <a:t>条件函数、字符串函数、脱敏函数、其它函数</a:t>
            </a:r>
            <a:r>
              <a:rPr lang="zh-CN" altLang="en-US" sz="1600" dirty="0">
                <a:solidFill>
                  <a:srgbClr val="FF0000"/>
                </a:solidFill>
              </a:rPr>
              <a:t>的使用</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6298565" cy="4722495"/>
          </a:xfrm>
        </p:spPr>
        <p:txBody>
          <a:bodyPr/>
          <a:lstStyle/>
          <a:p>
            <a:r>
              <a:rPr lang="zh-CN" sz="1600" dirty="0">
                <a:solidFill>
                  <a:srgbClr val="FF0000"/>
                </a:solidFill>
              </a:rPr>
              <a:t>掌握内部表和外部表的区别</a:t>
            </a:r>
          </a:p>
          <a:p>
            <a:r>
              <a:rPr lang="zh-CN" sz="1600" dirty="0">
                <a:solidFill>
                  <a:srgbClr val="FF0000"/>
                </a:solidFill>
              </a:rPr>
              <a:t>掌握自定义列分隔符的语法</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Conditional Functions</a:t>
            </a:r>
            <a:r>
              <a:t>条件函数</a:t>
            </a:r>
            <a:r>
              <a:rPr lang="en-US" altLang="zh-CN"/>
              <a:t> - </a:t>
            </a:r>
            <a:r>
              <a:t>全部</a:t>
            </a:r>
          </a:p>
        </p:txBody>
      </p:sp>
      <p:graphicFrame>
        <p:nvGraphicFramePr>
          <p:cNvPr id="3" name="表格 2"/>
          <p:cNvGraphicFramePr/>
          <p:nvPr>
            <p:custDataLst>
              <p:tags r:id="rId1"/>
            </p:custDataLst>
          </p:nvPr>
        </p:nvGraphicFramePr>
        <p:xfrm>
          <a:off x="839470" y="1557020"/>
          <a:ext cx="10881360" cy="4779010"/>
        </p:xfrm>
        <a:graphic>
          <a:graphicData uri="http://schemas.openxmlformats.org/drawingml/2006/table">
            <a:tbl>
              <a:tblPr/>
              <a:tblGrid>
                <a:gridCol w="1419860">
                  <a:extLst>
                    <a:ext uri="{9D8B030D-6E8A-4147-A177-3AD203B41FA5}">
                      <a16:colId xmlns:a16="http://schemas.microsoft.com/office/drawing/2014/main" val="20000"/>
                    </a:ext>
                  </a:extLst>
                </a:gridCol>
                <a:gridCol w="4127500">
                  <a:extLst>
                    <a:ext uri="{9D8B030D-6E8A-4147-A177-3AD203B41FA5}">
                      <a16:colId xmlns:a16="http://schemas.microsoft.com/office/drawing/2014/main" val="20001"/>
                    </a:ext>
                  </a:extLst>
                </a:gridCol>
                <a:gridCol w="5334000">
                  <a:extLst>
                    <a:ext uri="{9D8B030D-6E8A-4147-A177-3AD203B41FA5}">
                      <a16:colId xmlns:a16="http://schemas.microsoft.com/office/drawing/2014/main" val="20002"/>
                    </a:ext>
                  </a:extLst>
                </a:gridCol>
              </a:tblGrid>
              <a:tr h="316230">
                <a:tc>
                  <a:txBody>
                    <a:bodyPr/>
                    <a:lstStyle/>
                    <a:p>
                      <a:pPr indent="0">
                        <a:buNone/>
                      </a:pPr>
                      <a:r>
                        <a:rPr lang="en-US" sz="1200" b="1">
                          <a:solidFill>
                            <a:srgbClr val="172B4D"/>
                          </a:solidFill>
                          <a:latin typeface="Segoe UI" panose="020B0502040204020203" pitchFamily="34" charset="0"/>
                          <a:cs typeface="Segoe UI" panose="020B0502040204020203" pitchFamily="34" charset="0"/>
                        </a:rPr>
                        <a:t>Return Type</a:t>
                      </a:r>
                      <a:endParaRPr lang="en-US" altLang="en-US" sz="12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200" b="1">
                          <a:solidFill>
                            <a:srgbClr val="172B4D"/>
                          </a:solidFill>
                          <a:latin typeface="Segoe UI" panose="020B0502040204020203" pitchFamily="34" charset="0"/>
                          <a:cs typeface="Segoe UI" panose="020B0502040204020203" pitchFamily="34" charset="0"/>
                        </a:rPr>
                        <a:t>Name(Signature)</a:t>
                      </a:r>
                      <a:endParaRPr lang="en-US" altLang="en-US" sz="12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200" b="1">
                          <a:solidFill>
                            <a:srgbClr val="172B4D"/>
                          </a:solidFill>
                          <a:latin typeface="Segoe UI" panose="020B0502040204020203" pitchFamily="34" charset="0"/>
                          <a:cs typeface="Segoe UI" panose="020B0502040204020203" pitchFamily="34" charset="0"/>
                        </a:rPr>
                        <a:t>Description</a:t>
                      </a:r>
                      <a:endParaRPr lang="en-US" altLang="en-US" sz="12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extLst>
                  <a:ext uri="{0D108BD9-81ED-4DB2-BD59-A6C34878D82A}">
                    <a16:rowId xmlns:a16="http://schemas.microsoft.com/office/drawing/2014/main" val="10000"/>
                  </a:ext>
                </a:extLst>
              </a:tr>
              <a:tr h="335280">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if(boolean testCondition, T valueTrue, T valueFalseOrNull)</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如果 </a:t>
                      </a:r>
                      <a:r>
                        <a:rPr lang="en-US" sz="1200">
                          <a:solidFill>
                            <a:srgbClr val="172B4D"/>
                          </a:solidFill>
                          <a:latin typeface="Segoe UI" panose="020B0502040204020203" pitchFamily="34" charset="0"/>
                          <a:cs typeface="Segoe UI" panose="020B0502040204020203" pitchFamily="34" charset="0"/>
                          <a:sym typeface="+mn-ea"/>
                        </a:rPr>
                        <a:t>testCondition </a:t>
                      </a:r>
                      <a:r>
                        <a:rPr lang="en-US" sz="1200" b="0">
                          <a:solidFill>
                            <a:srgbClr val="172B4D"/>
                          </a:solidFill>
                          <a:latin typeface="Segoe UI" panose="020B0502040204020203" pitchFamily="34" charset="0"/>
                          <a:cs typeface="Segoe UI" panose="020B0502040204020203" pitchFamily="34" charset="0"/>
                        </a:rPr>
                        <a:t>为 true，则返回 valueTrue，否则返回 valueFalseOrNull。</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28295">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boolean</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isnull( a )</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如果 a </a:t>
                      </a:r>
                      <a:r>
                        <a:rPr lang="en-US" sz="1200" b="1">
                          <a:solidFill>
                            <a:srgbClr val="172B4D"/>
                          </a:solidFill>
                          <a:latin typeface="Segoe UI" panose="020B0502040204020203" pitchFamily="34" charset="0"/>
                          <a:cs typeface="Segoe UI" panose="020B0502040204020203" pitchFamily="34" charset="0"/>
                        </a:rPr>
                        <a:t>为</a:t>
                      </a:r>
                      <a:r>
                        <a:rPr lang="en-US" sz="1200" b="0">
                          <a:solidFill>
                            <a:srgbClr val="172B4D"/>
                          </a:solidFill>
                          <a:latin typeface="Segoe UI" panose="020B0502040204020203" pitchFamily="34" charset="0"/>
                          <a:cs typeface="Segoe UI" panose="020B0502040204020203" pitchFamily="34" charset="0"/>
                        </a:rPr>
                        <a:t> NULL，则返回 true，否则返回 false。</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49250">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boolean</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isnotnull ( a )</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如果 a </a:t>
                      </a:r>
                      <a:r>
                        <a:rPr lang="zh-CN" altLang="en-US" sz="1200" b="1">
                          <a:solidFill>
                            <a:srgbClr val="172B4D"/>
                          </a:solidFill>
                          <a:latin typeface="Segoe UI" panose="020B0502040204020203" pitchFamily="34" charset="0"/>
                          <a:cs typeface="Segoe UI" panose="020B0502040204020203" pitchFamily="34" charset="0"/>
                        </a:rPr>
                        <a:t>不</a:t>
                      </a:r>
                      <a:r>
                        <a:rPr lang="en-US" sz="1200" b="1">
                          <a:solidFill>
                            <a:srgbClr val="172B4D"/>
                          </a:solidFill>
                          <a:latin typeface="Segoe UI" panose="020B0502040204020203" pitchFamily="34" charset="0"/>
                          <a:cs typeface="Segoe UI" panose="020B0502040204020203" pitchFamily="34" charset="0"/>
                        </a:rPr>
                        <a:t>为</a:t>
                      </a:r>
                      <a:r>
                        <a:rPr lang="en-US" sz="1200" b="0">
                          <a:solidFill>
                            <a:srgbClr val="172B4D"/>
                          </a:solidFill>
                          <a:latin typeface="Segoe UI" panose="020B0502040204020203" pitchFamily="34" charset="0"/>
                          <a:cs typeface="Segoe UI" panose="020B0502040204020203" pitchFamily="34" charset="0"/>
                        </a:rPr>
                        <a:t> NULL，则返回 true，否则返回 false。</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499110">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nvl(T value, T default_value)</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如果value为 null，则返回default_value，否则value。</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99110">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COALESCE(T v1, T v2, ...)</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返回第一个不是 NULL 的 v，如果所有 v 都是 NULL，则返回 NULL。</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499110">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CASE a WHEN b THEN c [WHEN d THEN e]* [ELSE f] END</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当 a = b 时，返回 c;  [</a:t>
                      </a:r>
                      <a:r>
                        <a:rPr lang="en-US" sz="1200">
                          <a:solidFill>
                            <a:srgbClr val="172B4D"/>
                          </a:solidFill>
                          <a:latin typeface="Segoe UI" panose="020B0502040204020203" pitchFamily="34" charset="0"/>
                          <a:cs typeface="Segoe UI" panose="020B0502040204020203" pitchFamily="34" charset="0"/>
                          <a:sym typeface="+mn-ea"/>
                        </a:rPr>
                        <a:t>当 a = d 时，返回 e</a:t>
                      </a:r>
                      <a:r>
                        <a:rPr lang="en-US" sz="1200" b="0">
                          <a:solidFill>
                            <a:srgbClr val="172B4D"/>
                          </a:solidFill>
                          <a:latin typeface="Segoe UI" panose="020B0502040204020203" pitchFamily="34" charset="0"/>
                          <a:cs typeface="Segoe UI" panose="020B0502040204020203" pitchFamily="34" charset="0"/>
                        </a:rPr>
                        <a:t>]*  ;否则返回 f。</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499110">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CASE WHEN a THEN b [WHEN c THEN d]* [ELSE e] END</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When a = true, returns b; when c = true, returns d; else returns e.</a:t>
                      </a:r>
                    </a:p>
                    <a:p>
                      <a:pPr indent="0">
                        <a:buNone/>
                      </a:pPr>
                      <a:r>
                        <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rPr>
                        <a:t>a</a:t>
                      </a:r>
                      <a:r>
                        <a:rPr lang="zh-CN" altLang="en-US" sz="1200" b="0">
                          <a:solidFill>
                            <a:srgbClr val="172B4D"/>
                          </a:solidFill>
                          <a:latin typeface="Segoe UI" panose="020B0502040204020203" pitchFamily="34" charset="0"/>
                          <a:ea typeface="宋体" panose="02010600030101010101" pitchFamily="2" charset="-122"/>
                          <a:cs typeface="Segoe UI" panose="020B0502040204020203" pitchFamily="34" charset="0"/>
                        </a:rPr>
                        <a:t>可以是表达式，如</a:t>
                      </a:r>
                      <a:r>
                        <a:rPr lang="en-US" altLang="zh-CN" sz="1200" b="0">
                          <a:solidFill>
                            <a:srgbClr val="172B4D"/>
                          </a:solidFill>
                          <a:latin typeface="Segoe UI" panose="020B0502040204020203" pitchFamily="34" charset="0"/>
                          <a:ea typeface="宋体" panose="02010600030101010101" pitchFamily="2" charset="-122"/>
                          <a:cs typeface="Segoe UI" panose="020B0502040204020203" pitchFamily="34" charset="0"/>
                        </a:rPr>
                        <a:t>1=1</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681990">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T</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nullif( a, b )</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如果 a=b，则返回 NULL;否则返回a 。</a:t>
                      </a:r>
                    </a:p>
                    <a:p>
                      <a:pPr indent="0">
                        <a:buNone/>
                      </a:pPr>
                      <a:r>
                        <a:rPr lang="zh-CN" altLang="en-US" sz="1200" b="0">
                          <a:solidFill>
                            <a:srgbClr val="172B4D"/>
                          </a:solidFill>
                          <a:latin typeface="Segoe UI" panose="020B0502040204020203" pitchFamily="34" charset="0"/>
                          <a:cs typeface="Segoe UI" panose="020B0502040204020203" pitchFamily="34" charset="0"/>
                        </a:rPr>
                        <a:t>等价：</a:t>
                      </a:r>
                      <a:r>
                        <a:rPr lang="en-US" sz="1200" b="0">
                          <a:solidFill>
                            <a:srgbClr val="172B4D"/>
                          </a:solidFill>
                          <a:latin typeface="Segoe UI" panose="020B0502040204020203" pitchFamily="34" charset="0"/>
                          <a:cs typeface="Segoe UI" panose="020B0502040204020203" pitchFamily="34" charset="0"/>
                        </a:rPr>
                        <a:t>CASE WHEN a = b then NULL else a</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771525">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void</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172B4D"/>
                          </a:solidFill>
                          <a:latin typeface="Segoe UI" panose="020B0502040204020203" pitchFamily="34" charset="0"/>
                          <a:cs typeface="Segoe UI" panose="020B0502040204020203" pitchFamily="34" charset="0"/>
                        </a:rPr>
                        <a:t>assert_true(boolean condition)</a:t>
                      </a:r>
                      <a:endParaRPr lang="en-US" altLang="en-US" sz="12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altLang="en-US" sz="1200" b="0">
                          <a:solidFill>
                            <a:srgbClr val="172B4D"/>
                          </a:solidFill>
                          <a:latin typeface="Segoe UI" panose="020B0502040204020203" pitchFamily="34" charset="0"/>
                          <a:cs typeface="Segoe UI" panose="020B0502040204020203" pitchFamily="34" charset="0"/>
                        </a:rPr>
                        <a:t>如果</a:t>
                      </a:r>
                      <a:r>
                        <a:rPr lang="en-US" altLang="zh-CN" sz="1200" b="0">
                          <a:solidFill>
                            <a:srgbClr val="172B4D"/>
                          </a:solidFill>
                          <a:latin typeface="Segoe UI" panose="020B0502040204020203" pitchFamily="34" charset="0"/>
                          <a:cs typeface="Segoe UI" panose="020B0502040204020203" pitchFamily="34" charset="0"/>
                        </a:rPr>
                        <a:t>boolean_condition</a:t>
                      </a:r>
                      <a:r>
                        <a:rPr lang="zh-CN" altLang="en-US" sz="1200" b="0">
                          <a:solidFill>
                            <a:srgbClr val="172B4D"/>
                          </a:solidFill>
                          <a:latin typeface="Segoe UI" panose="020B0502040204020203" pitchFamily="34" charset="0"/>
                          <a:cs typeface="Segoe UI" panose="020B0502040204020203" pitchFamily="34" charset="0"/>
                        </a:rPr>
                        <a:t>结果不为</a:t>
                      </a:r>
                      <a:r>
                        <a:rPr lang="en-US" altLang="zh-CN" sz="1200" b="0">
                          <a:solidFill>
                            <a:srgbClr val="172B4D"/>
                          </a:solidFill>
                          <a:latin typeface="Segoe UI" panose="020B0502040204020203" pitchFamily="34" charset="0"/>
                          <a:cs typeface="Segoe UI" panose="020B0502040204020203" pitchFamily="34" charset="0"/>
                        </a:rPr>
                        <a:t>True</a:t>
                      </a:r>
                      <a:r>
                        <a:rPr lang="zh-CN" altLang="en-US" sz="1200" b="0">
                          <a:solidFill>
                            <a:srgbClr val="172B4D"/>
                          </a:solidFill>
                          <a:latin typeface="Segoe UI" panose="020B0502040204020203" pitchFamily="34" charset="0"/>
                          <a:cs typeface="Segoe UI" panose="020B0502040204020203" pitchFamily="34" charset="0"/>
                        </a:rPr>
                        <a:t>，则引发异常报错</a:t>
                      </a:r>
                    </a:p>
                    <a:p>
                      <a:pPr algn="l">
                        <a:buClrTx/>
                        <a:buSzTx/>
                        <a:buFontTx/>
                        <a:buNone/>
                      </a:pPr>
                      <a:r>
                        <a:rPr lang="zh-CN" altLang="en-US" sz="1200" b="0">
                          <a:solidFill>
                            <a:srgbClr val="172B4D"/>
                          </a:solidFill>
                          <a:latin typeface="Segoe UI" panose="020B0502040204020203" pitchFamily="34" charset="0"/>
                          <a:cs typeface="Segoe UI" panose="020B0502040204020203" pitchFamily="34" charset="0"/>
                        </a:rPr>
                        <a:t>比如：select assert_true (2&lt;1).</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String Functions</a:t>
            </a:r>
            <a:r>
              <a:t>字符串函数</a:t>
            </a:r>
            <a:r>
              <a:rPr lang="en-US" altLang="zh-CN"/>
              <a:t> - </a:t>
            </a:r>
            <a:r>
              <a:t>部分</a:t>
            </a:r>
          </a:p>
        </p:txBody>
      </p:sp>
      <p:graphicFrame>
        <p:nvGraphicFramePr>
          <p:cNvPr id="6" name="表格 5"/>
          <p:cNvGraphicFramePr/>
          <p:nvPr>
            <p:custDataLst>
              <p:tags r:id="rId1"/>
            </p:custDataLst>
          </p:nvPr>
        </p:nvGraphicFramePr>
        <p:xfrm>
          <a:off x="710565" y="1988820"/>
          <a:ext cx="10269855" cy="3551555"/>
        </p:xfrm>
        <a:graphic>
          <a:graphicData uri="http://schemas.openxmlformats.org/drawingml/2006/table">
            <a:tbl>
              <a:tblPr/>
              <a:tblGrid>
                <a:gridCol w="3423285">
                  <a:extLst>
                    <a:ext uri="{9D8B030D-6E8A-4147-A177-3AD203B41FA5}">
                      <a16:colId xmlns:a16="http://schemas.microsoft.com/office/drawing/2014/main" val="20000"/>
                    </a:ext>
                  </a:extLst>
                </a:gridCol>
                <a:gridCol w="3423285">
                  <a:extLst>
                    <a:ext uri="{9D8B030D-6E8A-4147-A177-3AD203B41FA5}">
                      <a16:colId xmlns:a16="http://schemas.microsoft.com/office/drawing/2014/main" val="20001"/>
                    </a:ext>
                  </a:extLst>
                </a:gridCol>
                <a:gridCol w="3423285">
                  <a:extLst>
                    <a:ext uri="{9D8B030D-6E8A-4147-A177-3AD203B41FA5}">
                      <a16:colId xmlns:a16="http://schemas.microsoft.com/office/drawing/2014/main" val="20002"/>
                    </a:ext>
                  </a:extLst>
                </a:gridCol>
              </a:tblGrid>
              <a:tr h="316230">
                <a:tc>
                  <a:txBody>
                    <a:bodyPr/>
                    <a:lstStyle/>
                    <a:p>
                      <a:pPr indent="0">
                        <a:buNone/>
                      </a:pPr>
                      <a:r>
                        <a:rPr lang="en-US" sz="1200" b="1">
                          <a:solidFill>
                            <a:srgbClr val="172B4D"/>
                          </a:solidFill>
                          <a:latin typeface="Calibri" panose="020F0502020204030204" pitchFamily="34" charset="0"/>
                          <a:cs typeface="Calibri" panose="020F0502020204030204" pitchFamily="34" charset="0"/>
                        </a:rPr>
                        <a:t>Return Type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200" b="1">
                          <a:solidFill>
                            <a:srgbClr val="172B4D"/>
                          </a:solidFill>
                          <a:latin typeface="Calibri" panose="020F0502020204030204" pitchFamily="34" charset="0"/>
                          <a:cs typeface="Calibri" panose="020F0502020204030204" pitchFamily="34" charset="0"/>
                        </a:rPr>
                        <a:t>Name(Signature)</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200" b="1">
                          <a:solidFill>
                            <a:srgbClr val="172B4D"/>
                          </a:solidFill>
                          <a:latin typeface="Calibri" panose="020F0502020204030204" pitchFamily="34" charset="0"/>
                          <a:cs typeface="Calibri" panose="020F0502020204030204" pitchFamily="34" charset="0"/>
                        </a:rPr>
                        <a:t>Description</a:t>
                      </a:r>
                      <a:endParaRPr lang="en-US" altLang="en-US" sz="1200" b="1">
                        <a:solidFill>
                          <a:srgbClr val="172B4D"/>
                        </a:solidFill>
                        <a:latin typeface="Calibri" panose="020F0502020204030204" pitchFamily="34" charset="0"/>
                        <a:ea typeface="Calibri" panose="020F0502020204030204" pitchFamily="34" charset="0"/>
                        <a:cs typeface="Calibri" panose="020F0502020204030204" pitchFamily="34" charset="0"/>
                      </a:endParaRPr>
                    </a:p>
                  </a:txBody>
                  <a:tcPr marL="95250" marR="142875"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extLst>
                  <a:ext uri="{0D108BD9-81ED-4DB2-BD59-A6C34878D82A}">
                    <a16:rowId xmlns:a16="http://schemas.microsoft.com/office/drawing/2014/main" val="10000"/>
                  </a:ext>
                </a:extLst>
              </a:tr>
              <a:tr h="499110">
                <a:tc>
                  <a:txBody>
                    <a:bodyPr/>
                    <a:lstStyle/>
                    <a:p>
                      <a:pPr indent="0">
                        <a:buNone/>
                      </a:pPr>
                      <a:r>
                        <a:rPr lang="en-US" sz="1200" b="0">
                          <a:latin typeface="Calibri" panose="020F0502020204030204" pitchFamily="34" charset="0"/>
                          <a:cs typeface="Calibri" panose="020F0502020204030204" pitchFamily="34" charset="0"/>
                        </a:rPr>
                        <a:t>string</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concat(string|binary A, string|binary B...)</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sz="1200" b="0">
                          <a:latin typeface="Calibri" panose="020F0502020204030204" pitchFamily="34" charset="0"/>
                          <a:cs typeface="Calibri" panose="020F0502020204030204" pitchFamily="34" charset="0"/>
                        </a:rPr>
                        <a:t>连接字符串</a:t>
                      </a:r>
                    </a:p>
                    <a:p>
                      <a:pPr indent="0">
                        <a:buNone/>
                      </a:pPr>
                      <a:r>
                        <a:rPr lang="zh-CN" sz="1200" b="0">
                          <a:latin typeface="Calibri" panose="020F0502020204030204" pitchFamily="34" charset="0"/>
                          <a:ea typeface="Calibri" panose="020F0502020204030204" pitchFamily="34" charset="0"/>
                          <a:cs typeface="Calibri" panose="020F0502020204030204" pitchFamily="34" charset="0"/>
                        </a:rPr>
                        <a:t>For example, concat('foo', 'bar') results in 'foobar'</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9110">
                <a:tc>
                  <a:txBody>
                    <a:bodyPr/>
                    <a:lstStyle/>
                    <a:p>
                      <a:pPr indent="0">
                        <a:buNone/>
                      </a:pPr>
                      <a:r>
                        <a:rPr lang="en-US" sz="1200">
                          <a:latin typeface="Calibri" panose="020F0502020204030204" pitchFamily="34" charset="0"/>
                          <a:cs typeface="Calibri" panose="020F0502020204030204" pitchFamily="34" charset="0"/>
                          <a:sym typeface="+mn-ea"/>
                        </a:rPr>
                        <a:t>string</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concat_ws(string SEP, string A, string B...)</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sz="1200">
                          <a:latin typeface="Calibri" panose="020F0502020204030204" pitchFamily="34" charset="0"/>
                          <a:cs typeface="Calibri" panose="020F0502020204030204" pitchFamily="34" charset="0"/>
                          <a:sym typeface="+mn-ea"/>
                        </a:rPr>
                        <a:t>同</a:t>
                      </a:r>
                      <a:r>
                        <a:rPr lang="en-US" altLang="zh-CN" sz="1200">
                          <a:latin typeface="Calibri" panose="020F0502020204030204" pitchFamily="34" charset="0"/>
                          <a:cs typeface="Calibri" panose="020F0502020204030204" pitchFamily="34" charset="0"/>
                          <a:sym typeface="+mn-ea"/>
                        </a:rPr>
                        <a:t>concat</a:t>
                      </a:r>
                      <a:r>
                        <a:rPr lang="zh-CN" altLang="en-US" sz="1200">
                          <a:latin typeface="Calibri" panose="020F0502020204030204" pitchFamily="34" charset="0"/>
                          <a:cs typeface="Calibri" panose="020F0502020204030204" pitchFamily="34" charset="0"/>
                          <a:sym typeface="+mn-ea"/>
                        </a:rPr>
                        <a:t>，但是可以自己定义字符串之间的分隔符（</a:t>
                      </a:r>
                      <a:r>
                        <a:rPr lang="en-US" altLang="zh-CN" sz="1200">
                          <a:latin typeface="Calibri" panose="020F0502020204030204" pitchFamily="34" charset="0"/>
                          <a:cs typeface="Calibri" panose="020F0502020204030204" pitchFamily="34" charset="0"/>
                          <a:sym typeface="+mn-ea"/>
                        </a:rPr>
                        <a:t>SEP</a:t>
                      </a:r>
                      <a:r>
                        <a:rPr lang="zh-CN" altLang="en-US" sz="1200">
                          <a:latin typeface="Calibri" panose="020F0502020204030204" pitchFamily="34" charset="0"/>
                          <a:cs typeface="Calibri" panose="020F0502020204030204" pitchFamily="34" charset="0"/>
                          <a:sym typeface="+mn-ea"/>
                        </a:rPr>
                        <a:t>）</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9260">
                <a:tc>
                  <a:txBody>
                    <a:bodyPr/>
                    <a:lstStyle/>
                    <a:p>
                      <a:pPr indent="0">
                        <a:buNone/>
                      </a:pPr>
                      <a:r>
                        <a:rPr lang="en-US" sz="1200" b="0">
                          <a:latin typeface="Calibri" panose="020F0502020204030204" pitchFamily="34" charset="0"/>
                          <a:cs typeface="Calibri" panose="020F0502020204030204" pitchFamily="34" charset="0"/>
                        </a:rPr>
                        <a:t>int</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length(string A)</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sz="1200" b="0">
                          <a:latin typeface="Calibri" panose="020F0502020204030204" pitchFamily="34" charset="0"/>
                          <a:cs typeface="Calibri" panose="020F0502020204030204" pitchFamily="34" charset="0"/>
                        </a:rPr>
                        <a:t>字符串长度</a:t>
                      </a:r>
                      <a:endParaRPr lang="zh-CN"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9110">
                <a:tc>
                  <a:txBody>
                    <a:bodyPr/>
                    <a:lstStyle/>
                    <a:p>
                      <a:pPr indent="0">
                        <a:buNone/>
                      </a:pPr>
                      <a:r>
                        <a:rPr lang="en-US" sz="1200" b="0">
                          <a:latin typeface="Calibri" panose="020F0502020204030204" pitchFamily="34" charset="0"/>
                          <a:cs typeface="Calibri" panose="020F0502020204030204" pitchFamily="34" charset="0"/>
                        </a:rPr>
                        <a:t>string</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algn="l">
                        <a:buClrTx/>
                        <a:buSzTx/>
                        <a:buFontTx/>
                        <a:buNone/>
                      </a:pPr>
                      <a:r>
                        <a:rPr lang="zh-CN" sz="1200" b="0">
                          <a:latin typeface="Calibri" panose="020F0502020204030204" pitchFamily="34" charset="0"/>
                          <a:cs typeface="Calibri" panose="020F0502020204030204" pitchFamily="34" charset="0"/>
                        </a:rPr>
                        <a:t>lower(string A)</a:t>
                      </a:r>
                    </a:p>
                    <a:p>
                      <a:pPr algn="l">
                        <a:buClrTx/>
                        <a:buSzTx/>
                        <a:buFontTx/>
                        <a:buNone/>
                      </a:pPr>
                      <a:r>
                        <a:rPr lang="zh-CN" sz="1200" b="0">
                          <a:latin typeface="Calibri" panose="020F0502020204030204" pitchFamily="34" charset="0"/>
                          <a:cs typeface="Calibri" panose="020F0502020204030204" pitchFamily="34" charset="0"/>
                        </a:rPr>
                        <a:t>upper(string a)</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algn="l">
                        <a:buClrTx/>
                        <a:buSzTx/>
                        <a:buFontTx/>
                        <a:buNone/>
                      </a:pPr>
                      <a:r>
                        <a:rPr lang="zh-CN" sz="1200">
                          <a:latin typeface="Calibri" panose="020F0502020204030204" pitchFamily="34" charset="0"/>
                          <a:cs typeface="Calibri" panose="020F0502020204030204" pitchFamily="34" charset="0"/>
                          <a:sym typeface="+mn-ea"/>
                        </a:rPr>
                        <a:t>全部转小写</a:t>
                      </a:r>
                    </a:p>
                    <a:p>
                      <a:pPr algn="l">
                        <a:buClrTx/>
                        <a:buSzTx/>
                        <a:buFontTx/>
                        <a:buNone/>
                      </a:pPr>
                      <a:r>
                        <a:rPr lang="zh-CN" sz="1200" b="0">
                          <a:latin typeface="Calibri" panose="020F0502020204030204" pitchFamily="34" charset="0"/>
                          <a:cs typeface="Calibri" panose="020F0502020204030204" pitchFamily="34" charset="0"/>
                        </a:rPr>
                        <a:t>全部转大写</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0225">
                <a:tc>
                  <a:txBody>
                    <a:bodyPr/>
                    <a:lstStyle/>
                    <a:p>
                      <a:pPr indent="0">
                        <a:buNone/>
                      </a:pPr>
                      <a:r>
                        <a:rPr lang="en-US" sz="1200">
                          <a:latin typeface="Calibri" panose="020F0502020204030204" pitchFamily="34" charset="0"/>
                          <a:cs typeface="Calibri" panose="020F0502020204030204" pitchFamily="34" charset="0"/>
                          <a:sym typeface="+mn-ea"/>
                        </a:rPr>
                        <a:t>string</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trim(string A)</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sz="1200" b="0">
                          <a:latin typeface="Calibri" panose="020F0502020204030204" pitchFamily="34" charset="0"/>
                          <a:cs typeface="Calibri" panose="020F0502020204030204" pitchFamily="34" charset="0"/>
                        </a:rPr>
                        <a:t>返回从 A 的两端裁剪空格得到的字符串。例如，</a:t>
                      </a:r>
                      <a:r>
                        <a:rPr lang="en-US" sz="1200" b="0">
                          <a:latin typeface="Calibri" panose="020F0502020204030204" pitchFamily="34" charset="0"/>
                          <a:cs typeface="Calibri" panose="020F0502020204030204" pitchFamily="34" charset="0"/>
                        </a:rPr>
                        <a:t>trim</a:t>
                      </a:r>
                      <a:r>
                        <a:rPr sz="1200" b="0">
                          <a:latin typeface="Calibri" panose="020F0502020204030204" pitchFamily="34" charset="0"/>
                          <a:cs typeface="Calibri" panose="020F0502020204030204" pitchFamily="34" charset="0"/>
                        </a:rPr>
                        <a:t>(‘ </a:t>
                      </a:r>
                      <a:r>
                        <a:rPr lang="en-US" sz="1200" b="0">
                          <a:latin typeface="Calibri" panose="020F0502020204030204" pitchFamily="34" charset="0"/>
                          <a:cs typeface="Calibri" panose="020F0502020204030204" pitchFamily="34" charset="0"/>
                        </a:rPr>
                        <a:t>   </a:t>
                      </a:r>
                      <a:r>
                        <a:rPr sz="1200" b="0">
                          <a:latin typeface="Calibri" panose="020F0502020204030204" pitchFamily="34" charset="0"/>
                          <a:cs typeface="Calibri" panose="020F0502020204030204" pitchFamily="34" charset="0"/>
                        </a:rPr>
                        <a:t>foobar</a:t>
                      </a:r>
                      <a:r>
                        <a:rPr lang="en-US" sz="1200" b="0">
                          <a:latin typeface="Calibri" panose="020F0502020204030204" pitchFamily="34" charset="0"/>
                          <a:cs typeface="Calibri" panose="020F0502020204030204" pitchFamily="34" charset="0"/>
                        </a:rPr>
                        <a:t>   </a:t>
                      </a:r>
                      <a:r>
                        <a:rPr sz="1200" b="0">
                          <a:latin typeface="Calibri" panose="020F0502020204030204" pitchFamily="34" charset="0"/>
                          <a:cs typeface="Calibri" panose="020F0502020204030204" pitchFamily="34" charset="0"/>
                        </a:rPr>
                        <a:t>’)的结果是‘ foobar’</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78510">
                <a:tc>
                  <a:txBody>
                    <a:bodyPr/>
                    <a:lstStyle/>
                    <a:p>
                      <a:pPr indent="0">
                        <a:buNone/>
                      </a:pPr>
                      <a:r>
                        <a:rPr lang="en-US" sz="1200" b="0">
                          <a:latin typeface="Calibri" panose="020F0502020204030204" pitchFamily="34" charset="0"/>
                          <a:cs typeface="Calibri" panose="020F0502020204030204" pitchFamily="34" charset="0"/>
                        </a:rPr>
                        <a:t>array</a:t>
                      </a:r>
                      <a:endParaRPr lang="en-US" altLang="en-US" sz="1200" b="0">
                        <a:latin typeface="Calibri" panose="020F0502020204030204" pitchFamily="34" charset="0"/>
                        <a:ea typeface="Calibri" panose="020F0502020204030204" pitchFamily="34" charset="0"/>
                        <a:cs typeface="Calibri" panose="020F0502020204030204"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en-US" sz="1200" b="0">
                          <a:latin typeface="Calibri" panose="020F0502020204030204" pitchFamily="34" charset="0"/>
                          <a:cs typeface="Calibri" panose="020F0502020204030204" pitchFamily="34" charset="0"/>
                        </a:rPr>
                        <a:t>split(string str, string pat)</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tc>
                  <a:txBody>
                    <a:bodyPr/>
                    <a:lstStyle/>
                    <a:p>
                      <a:pPr indent="0">
                        <a:buNone/>
                      </a:pPr>
                      <a:r>
                        <a:rPr lang="zh-CN" altLang="en-US" sz="1200" b="0">
                          <a:latin typeface="Calibri" panose="020F0502020204030204" pitchFamily="34" charset="0"/>
                          <a:cs typeface="Calibri" panose="020F0502020204030204" pitchFamily="34" charset="0"/>
                        </a:rPr>
                        <a:t>按照</a:t>
                      </a:r>
                      <a:r>
                        <a:rPr lang="en-US" altLang="zh-CN" sz="1200" b="0">
                          <a:latin typeface="Calibri" panose="020F0502020204030204" pitchFamily="34" charset="0"/>
                          <a:cs typeface="Calibri" panose="020F0502020204030204" pitchFamily="34" charset="0"/>
                        </a:rPr>
                        <a:t>pat</a:t>
                      </a:r>
                      <a:r>
                        <a:rPr lang="zh-CN" altLang="en-US" sz="1200" b="0">
                          <a:latin typeface="Calibri" panose="020F0502020204030204" pitchFamily="34" charset="0"/>
                          <a:cs typeface="Calibri" panose="020F0502020204030204" pitchFamily="34" charset="0"/>
                        </a:rPr>
                        <a:t>分隔字符串，</a:t>
                      </a:r>
                      <a:r>
                        <a:rPr lang="en-US" altLang="zh-CN" sz="1200" b="0">
                          <a:latin typeface="Calibri" panose="020F0502020204030204" pitchFamily="34" charset="0"/>
                          <a:cs typeface="Calibri" panose="020F0502020204030204" pitchFamily="34" charset="0"/>
                        </a:rPr>
                        <a:t>pat</a:t>
                      </a:r>
                      <a:r>
                        <a:rPr lang="zh-CN" altLang="en-US" sz="1200" b="0">
                          <a:latin typeface="Calibri" panose="020F0502020204030204" pitchFamily="34" charset="0"/>
                          <a:cs typeface="Calibri" panose="020F0502020204030204" pitchFamily="34" charset="0"/>
                        </a:rPr>
                        <a:t>是正则表达式</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ym typeface="+mn-ea"/>
              </a:rPr>
              <a:t>Data Masking Functions</a:t>
            </a:r>
            <a:r>
              <a:rPr lang="zh-CN" altLang="en-US"/>
              <a:t>数据脱敏函数</a:t>
            </a:r>
            <a:r>
              <a:rPr lang="en-US" altLang="zh-CN"/>
              <a:t> - </a:t>
            </a:r>
            <a:r>
              <a:t>部分</a:t>
            </a:r>
          </a:p>
        </p:txBody>
      </p:sp>
      <p:graphicFrame>
        <p:nvGraphicFramePr>
          <p:cNvPr id="5" name="表格 4"/>
          <p:cNvGraphicFramePr/>
          <p:nvPr>
            <p:custDataLst>
              <p:tags r:id="rId1"/>
            </p:custDataLst>
          </p:nvPr>
        </p:nvGraphicFramePr>
        <p:xfrm>
          <a:off x="1055370" y="2420620"/>
          <a:ext cx="10138410" cy="998220"/>
        </p:xfrm>
        <a:graphic>
          <a:graphicData uri="http://schemas.openxmlformats.org/drawingml/2006/table">
            <a:tbl>
              <a:tblPr/>
              <a:tblGrid>
                <a:gridCol w="3379470">
                  <a:extLst>
                    <a:ext uri="{9D8B030D-6E8A-4147-A177-3AD203B41FA5}">
                      <a16:colId xmlns:a16="http://schemas.microsoft.com/office/drawing/2014/main" val="20000"/>
                    </a:ext>
                  </a:extLst>
                </a:gridCol>
                <a:gridCol w="3379470">
                  <a:extLst>
                    <a:ext uri="{9D8B030D-6E8A-4147-A177-3AD203B41FA5}">
                      <a16:colId xmlns:a16="http://schemas.microsoft.com/office/drawing/2014/main" val="20001"/>
                    </a:ext>
                  </a:extLst>
                </a:gridCol>
                <a:gridCol w="3379470">
                  <a:extLst>
                    <a:ext uri="{9D8B030D-6E8A-4147-A177-3AD203B41FA5}">
                      <a16:colId xmlns:a16="http://schemas.microsoft.com/office/drawing/2014/main" val="20002"/>
                    </a:ext>
                  </a:extLst>
                </a:gridCol>
              </a:tblGrid>
              <a:tr h="377190">
                <a:tc>
                  <a:txBody>
                    <a:bodyPr/>
                    <a:lstStyle/>
                    <a:p>
                      <a:pPr indent="0">
                        <a:buNone/>
                      </a:pPr>
                      <a:r>
                        <a:rPr lang="en-US" sz="1600" b="1">
                          <a:solidFill>
                            <a:srgbClr val="172B4D"/>
                          </a:solidFill>
                          <a:latin typeface="Segoe UI" panose="020B0502040204020203" pitchFamily="34" charset="0"/>
                          <a:cs typeface="Segoe UI" panose="020B0502040204020203" pitchFamily="34" charset="0"/>
                        </a:rPr>
                        <a:t>Return Type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600" b="1">
                          <a:solidFill>
                            <a:srgbClr val="172B4D"/>
                          </a:solidFill>
                          <a:latin typeface="Segoe UI" panose="020B0502040204020203" pitchFamily="34" charset="0"/>
                          <a:cs typeface="Segoe UI" panose="020B0502040204020203" pitchFamily="34" charset="0"/>
                        </a:rPr>
                        <a:t>Name(Signature)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600" b="1">
                          <a:solidFill>
                            <a:srgbClr val="172B4D"/>
                          </a:solidFill>
                          <a:latin typeface="Segoe UI" panose="020B0502040204020203" pitchFamily="34" charset="0"/>
                          <a:cs typeface="Segoe UI" panose="020B0502040204020203" pitchFamily="34" charset="0"/>
                        </a:rPr>
                        <a:t>Description</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extLst>
                  <a:ext uri="{0D108BD9-81ED-4DB2-BD59-A6C34878D82A}">
                    <a16:rowId xmlns:a16="http://schemas.microsoft.com/office/drawing/2014/main" val="10000"/>
                  </a:ext>
                </a:extLst>
              </a:tr>
              <a:tr h="377190">
                <a:tc>
                  <a:txBody>
                    <a:bodyPr/>
                    <a:lstStyle/>
                    <a:p>
                      <a:pPr indent="0">
                        <a:buNone/>
                      </a:pPr>
                      <a:r>
                        <a:rPr lang="en-US" sz="1600" b="0">
                          <a:solidFill>
                            <a:srgbClr val="172B4D"/>
                          </a:solidFill>
                          <a:latin typeface="Segoe UI" panose="020B0502040204020203" pitchFamily="34" charset="0"/>
                          <a:cs typeface="Segoe UI" panose="020B0502040204020203" pitchFamily="34" charset="0"/>
                        </a:rPr>
                        <a:t>string</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600" b="0">
                          <a:solidFill>
                            <a:srgbClr val="172B4D"/>
                          </a:solidFill>
                          <a:latin typeface="Segoe UI" panose="020B0502040204020203" pitchFamily="34" charset="0"/>
                          <a:cs typeface="Segoe UI" panose="020B0502040204020203" pitchFamily="34" charset="0"/>
                        </a:rPr>
                        <a:t>mask_hash(string|char|varchar str)</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altLang="en-US" sz="1600" b="0">
                          <a:solidFill>
                            <a:srgbClr val="172B4D"/>
                          </a:solidFill>
                          <a:latin typeface="Segoe UI" panose="020B0502040204020203" pitchFamily="34" charset="0"/>
                          <a:cs typeface="Segoe UI" panose="020B0502040204020203" pitchFamily="34" charset="0"/>
                        </a:rPr>
                        <a:t>对字符串进行</a:t>
                      </a:r>
                      <a:r>
                        <a:rPr lang="en-US" altLang="zh-CN" sz="1600" b="0">
                          <a:solidFill>
                            <a:srgbClr val="172B4D"/>
                          </a:solidFill>
                          <a:latin typeface="Segoe UI" panose="020B0502040204020203" pitchFamily="34" charset="0"/>
                          <a:cs typeface="Segoe UI" panose="020B0502040204020203" pitchFamily="34" charset="0"/>
                        </a:rPr>
                        <a:t>hash</a:t>
                      </a:r>
                      <a:r>
                        <a:rPr lang="zh-CN" altLang="en-US" sz="1600" b="0">
                          <a:solidFill>
                            <a:srgbClr val="172B4D"/>
                          </a:solidFill>
                          <a:latin typeface="Segoe UI" panose="020B0502040204020203" pitchFamily="34" charset="0"/>
                          <a:cs typeface="Segoe UI" panose="020B0502040204020203" pitchFamily="34" charset="0"/>
                        </a:rPr>
                        <a:t>加密</a:t>
                      </a:r>
                    </a:p>
                    <a:p>
                      <a:pPr indent="0">
                        <a:buNone/>
                      </a:pPr>
                      <a:r>
                        <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rPr>
                        <a:t>非字符串加密会得到</a:t>
                      </a:r>
                      <a:r>
                        <a:rPr lang="en-US" altLang="zh-CN" sz="1600" b="0">
                          <a:solidFill>
                            <a:srgbClr val="172B4D"/>
                          </a:solidFill>
                          <a:latin typeface="Segoe UI" panose="020B0502040204020203" pitchFamily="34" charset="0"/>
                          <a:ea typeface="Segoe UI" panose="020B0502040204020203" pitchFamily="34" charset="0"/>
                          <a:cs typeface="Segoe UI" panose="020B0502040204020203" pitchFamily="34" charset="0"/>
                        </a:rPr>
                        <a:t>NULL</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Misc. Functions</a:t>
            </a:r>
            <a:r>
              <a:t>其它函数</a:t>
            </a:r>
            <a:r>
              <a:rPr lang="en-US" altLang="zh-CN"/>
              <a:t> - </a:t>
            </a:r>
            <a:r>
              <a:t>部分</a:t>
            </a:r>
          </a:p>
        </p:txBody>
      </p:sp>
      <p:graphicFrame>
        <p:nvGraphicFramePr>
          <p:cNvPr id="5" name="表格 4"/>
          <p:cNvGraphicFramePr/>
          <p:nvPr>
            <p:custDataLst>
              <p:tags r:id="rId1"/>
            </p:custDataLst>
          </p:nvPr>
        </p:nvGraphicFramePr>
        <p:xfrm>
          <a:off x="1055370" y="2420620"/>
          <a:ext cx="10138410" cy="2263140"/>
        </p:xfrm>
        <a:graphic>
          <a:graphicData uri="http://schemas.openxmlformats.org/drawingml/2006/table">
            <a:tbl>
              <a:tblPr/>
              <a:tblGrid>
                <a:gridCol w="3379470">
                  <a:extLst>
                    <a:ext uri="{9D8B030D-6E8A-4147-A177-3AD203B41FA5}">
                      <a16:colId xmlns:a16="http://schemas.microsoft.com/office/drawing/2014/main" val="20000"/>
                    </a:ext>
                  </a:extLst>
                </a:gridCol>
                <a:gridCol w="3379470">
                  <a:extLst>
                    <a:ext uri="{9D8B030D-6E8A-4147-A177-3AD203B41FA5}">
                      <a16:colId xmlns:a16="http://schemas.microsoft.com/office/drawing/2014/main" val="20001"/>
                    </a:ext>
                  </a:extLst>
                </a:gridCol>
                <a:gridCol w="3379470">
                  <a:extLst>
                    <a:ext uri="{9D8B030D-6E8A-4147-A177-3AD203B41FA5}">
                      <a16:colId xmlns:a16="http://schemas.microsoft.com/office/drawing/2014/main" val="20002"/>
                    </a:ext>
                  </a:extLst>
                </a:gridCol>
              </a:tblGrid>
              <a:tr h="377190">
                <a:tc>
                  <a:txBody>
                    <a:bodyPr/>
                    <a:lstStyle/>
                    <a:p>
                      <a:pPr indent="0">
                        <a:buNone/>
                      </a:pPr>
                      <a:r>
                        <a:rPr lang="en-US" sz="1600" b="1">
                          <a:solidFill>
                            <a:srgbClr val="172B4D"/>
                          </a:solidFill>
                          <a:latin typeface="Segoe UI" panose="020B0502040204020203" pitchFamily="34" charset="0"/>
                          <a:cs typeface="Segoe UI" panose="020B0502040204020203" pitchFamily="34" charset="0"/>
                        </a:rPr>
                        <a:t>Return Type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600" b="1">
                          <a:solidFill>
                            <a:srgbClr val="172B4D"/>
                          </a:solidFill>
                          <a:latin typeface="Segoe UI" panose="020B0502040204020203" pitchFamily="34" charset="0"/>
                          <a:cs typeface="Segoe UI" panose="020B0502040204020203" pitchFamily="34" charset="0"/>
                        </a:rPr>
                        <a:t>Name(Signature)</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tc>
                  <a:txBody>
                    <a:bodyPr/>
                    <a:lstStyle/>
                    <a:p>
                      <a:pPr indent="0">
                        <a:buNone/>
                      </a:pPr>
                      <a:r>
                        <a:rPr lang="en-US" sz="1600" b="1">
                          <a:solidFill>
                            <a:srgbClr val="172B4D"/>
                          </a:solidFill>
                          <a:latin typeface="Segoe UI" panose="020B0502040204020203" pitchFamily="34" charset="0"/>
                          <a:cs typeface="Segoe UI" panose="020B0502040204020203" pitchFamily="34" charset="0"/>
                        </a:rPr>
                        <a:t>Description</a:t>
                      </a:r>
                      <a:endParaRPr lang="en-US" altLang="en-US" sz="1600" b="1">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4F5F7"/>
                    </a:solidFill>
                  </a:tcPr>
                </a:tc>
                <a:extLst>
                  <a:ext uri="{0D108BD9-81ED-4DB2-BD59-A6C34878D82A}">
                    <a16:rowId xmlns:a16="http://schemas.microsoft.com/office/drawing/2014/main" val="10000"/>
                  </a:ext>
                </a:extLst>
              </a:tr>
              <a:tr h="377190">
                <a:tc>
                  <a:txBody>
                    <a:bodyPr/>
                    <a:lstStyle/>
                    <a:p>
                      <a:pPr indent="0">
                        <a:buNone/>
                      </a:pPr>
                      <a:r>
                        <a:rPr lang="en-US" sz="1600" b="0">
                          <a:solidFill>
                            <a:srgbClr val="172B4D"/>
                          </a:solidFill>
                          <a:latin typeface="Segoe UI" panose="020B0502040204020203" pitchFamily="34" charset="0"/>
                          <a:cs typeface="Segoe UI" panose="020B0502040204020203" pitchFamily="34" charset="0"/>
                        </a:rPr>
                        <a:t>int</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600" b="0">
                          <a:solidFill>
                            <a:srgbClr val="172B4D"/>
                          </a:solidFill>
                          <a:latin typeface="Segoe UI" panose="020B0502040204020203" pitchFamily="34" charset="0"/>
                          <a:cs typeface="Segoe UI" panose="020B0502040204020203" pitchFamily="34" charset="0"/>
                        </a:rPr>
                        <a:t>hash(a1[, a2...]))</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sz="1600" b="0">
                          <a:solidFill>
                            <a:srgbClr val="172B4D"/>
                          </a:solidFill>
                          <a:latin typeface="Segoe UI" panose="020B0502040204020203" pitchFamily="34" charset="0"/>
                          <a:cs typeface="Segoe UI" panose="020B0502040204020203" pitchFamily="34" charset="0"/>
                        </a:rPr>
                        <a:t>返回参数的</a:t>
                      </a:r>
                      <a:r>
                        <a:rPr lang="en-US" altLang="zh-CN" sz="1600" b="0">
                          <a:solidFill>
                            <a:srgbClr val="172B4D"/>
                          </a:solidFill>
                          <a:latin typeface="Segoe UI" panose="020B0502040204020203" pitchFamily="34" charset="0"/>
                          <a:cs typeface="Segoe UI" panose="020B0502040204020203" pitchFamily="34" charset="0"/>
                        </a:rPr>
                        <a:t>hash</a:t>
                      </a:r>
                      <a:r>
                        <a:rPr lang="zh-CN" altLang="en-US" sz="1600" b="0">
                          <a:solidFill>
                            <a:srgbClr val="172B4D"/>
                          </a:solidFill>
                          <a:latin typeface="Segoe UI" panose="020B0502040204020203" pitchFamily="34" charset="0"/>
                          <a:cs typeface="Segoe UI" panose="020B0502040204020203" pitchFamily="34" charset="0"/>
                        </a:rPr>
                        <a:t>数字</a:t>
                      </a:r>
                      <a:endPar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77190">
                <a:tc>
                  <a:txBody>
                    <a:bodyPr/>
                    <a:lstStyle/>
                    <a:p>
                      <a:pPr indent="0">
                        <a:buNone/>
                      </a:pPr>
                      <a:r>
                        <a:rPr lang="en-US" altLang="en-US" sz="1600" b="0">
                          <a:solidFill>
                            <a:srgbClr val="172B4D"/>
                          </a:solidFill>
                          <a:latin typeface="Segoe UI" panose="020B0502040204020203" pitchFamily="34" charset="0"/>
                          <a:cs typeface="Segoe UI" panose="020B0502040204020203" pitchFamily="34" charset="0"/>
                        </a:rPr>
                        <a:t>string</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altLang="en-US" sz="1600" b="0">
                          <a:solidFill>
                            <a:srgbClr val="172B4D"/>
                          </a:solidFill>
                          <a:latin typeface="Segoe UI" panose="020B0502040204020203" pitchFamily="34" charset="0"/>
                          <a:cs typeface="Segoe UI" panose="020B0502040204020203" pitchFamily="34" charset="0"/>
                        </a:rPr>
                        <a:t>current_user()</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rPr>
                        <a:t>返回当前登录用户</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77190">
                <a:tc>
                  <a:txBody>
                    <a:bodyPr/>
                    <a:lstStyle/>
                    <a:p>
                      <a:pPr indent="0">
                        <a:buNone/>
                      </a:pPr>
                      <a:r>
                        <a:rPr lang="en-US" altLang="en-US" sz="1600" b="0">
                          <a:solidFill>
                            <a:srgbClr val="172B4D"/>
                          </a:solidFill>
                          <a:latin typeface="Segoe UI" panose="020B0502040204020203" pitchFamily="34" charset="0"/>
                          <a:cs typeface="Segoe UI" panose="020B0502040204020203" pitchFamily="34" charset="0"/>
                        </a:rPr>
                        <a:t>string</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altLang="en-US" sz="1600" b="0">
                          <a:solidFill>
                            <a:srgbClr val="172B4D"/>
                          </a:solidFill>
                          <a:latin typeface="Segoe UI" panose="020B0502040204020203" pitchFamily="34" charset="0"/>
                          <a:cs typeface="Segoe UI" panose="020B0502040204020203" pitchFamily="34" charset="0"/>
                        </a:rPr>
                        <a:t>current_database()</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rPr>
                        <a:t>返回当前选择的数据库</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77190">
                <a:tc>
                  <a:txBody>
                    <a:bodyPr/>
                    <a:lstStyle/>
                    <a:p>
                      <a:pPr indent="0">
                        <a:buNone/>
                      </a:pPr>
                      <a:r>
                        <a:rPr lang="en-US" altLang="en-US" sz="1600" b="0">
                          <a:solidFill>
                            <a:srgbClr val="172B4D"/>
                          </a:solidFill>
                          <a:latin typeface="Segoe UI" panose="020B0502040204020203" pitchFamily="34" charset="0"/>
                          <a:cs typeface="Segoe UI" panose="020B0502040204020203" pitchFamily="34" charset="0"/>
                        </a:rPr>
                        <a:t>string</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altLang="en-US" sz="1600" b="0">
                          <a:solidFill>
                            <a:srgbClr val="172B4D"/>
                          </a:solidFill>
                          <a:latin typeface="Segoe UI" panose="020B0502040204020203" pitchFamily="34" charset="0"/>
                          <a:cs typeface="Segoe UI" panose="020B0502040204020203" pitchFamily="34" charset="0"/>
                        </a:rPr>
                        <a:t>version()</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altLang="en-US" sz="1600" b="0">
                          <a:solidFill>
                            <a:srgbClr val="172B4D"/>
                          </a:solidFill>
                          <a:latin typeface="Segoe UI" panose="020B0502040204020203" pitchFamily="34" charset="0"/>
                          <a:ea typeface="Segoe UI" panose="020B0502040204020203" pitchFamily="34" charset="0"/>
                          <a:cs typeface="Segoe UI" panose="020B0502040204020203" pitchFamily="34" charset="0"/>
                        </a:rPr>
                        <a:t>返回当前</a:t>
                      </a:r>
                      <a:r>
                        <a:rPr lang="en-US" altLang="zh-CN" sz="1600" b="0">
                          <a:solidFill>
                            <a:srgbClr val="172B4D"/>
                          </a:solidFill>
                          <a:latin typeface="Segoe UI" panose="020B0502040204020203" pitchFamily="34" charset="0"/>
                          <a:ea typeface="Segoe UI" panose="020B0502040204020203" pitchFamily="34" charset="0"/>
                          <a:cs typeface="Segoe UI" panose="020B0502040204020203" pitchFamily="34" charset="0"/>
                        </a:rPr>
                        <a:t>hive</a:t>
                      </a:r>
                      <a:r>
                        <a:rPr lang="zh-CN" altLang="en-US" sz="1600" b="0">
                          <a:solidFill>
                            <a:srgbClr val="172B4D"/>
                          </a:solidFill>
                          <a:latin typeface="Segoe UI" panose="020B0502040204020203" pitchFamily="34" charset="0"/>
                          <a:ea typeface="宋体" panose="02010600030101010101" pitchFamily="2" charset="-122"/>
                          <a:cs typeface="Segoe UI" panose="020B0502040204020203" pitchFamily="34" charset="0"/>
                        </a:rPr>
                        <a:t>版本</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377190">
                <a:tc>
                  <a:txBody>
                    <a:bodyPr/>
                    <a:lstStyle/>
                    <a:p>
                      <a:pPr indent="0">
                        <a:buNone/>
                      </a:pPr>
                      <a:r>
                        <a:rPr lang="en-US" altLang="en-US" sz="1600">
                          <a:solidFill>
                            <a:srgbClr val="172B4D"/>
                          </a:solidFill>
                          <a:latin typeface="Segoe UI" panose="020B0502040204020203" pitchFamily="34" charset="0"/>
                          <a:cs typeface="Segoe UI" panose="020B0502040204020203" pitchFamily="34" charset="0"/>
                          <a:sym typeface="+mn-ea"/>
                        </a:rPr>
                        <a:t>string</a:t>
                      </a:r>
                      <a:endParaRPr lang="en-US" altLang="en-US" sz="1600" b="0">
                        <a:solidFill>
                          <a:srgbClr val="172B4D"/>
                        </a:solidFill>
                        <a:latin typeface="Segoe UI" panose="020B0502040204020203" pitchFamily="34" charset="0"/>
                        <a:cs typeface="Segoe UI" panose="020B0502040204020203" pitchFamily="34" charset="0"/>
                      </a:endParaRP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altLang="en-US" sz="1600" b="0">
                          <a:solidFill>
                            <a:srgbClr val="172B4D"/>
                          </a:solidFill>
                          <a:latin typeface="Segoe UI" panose="020B0502040204020203" pitchFamily="34" charset="0"/>
                          <a:cs typeface="Segoe UI" panose="020B0502040204020203" pitchFamily="34" charset="0"/>
                        </a:rPr>
                        <a:t>md5(string/binary)</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tc>
                  <a:txBody>
                    <a:bodyPr/>
                    <a:lstStyle/>
                    <a:p>
                      <a:pPr indent="0">
                        <a:buNone/>
                      </a:pPr>
                      <a:r>
                        <a:rPr lang="zh-CN" altLang="en-US" sz="1600" b="0">
                          <a:solidFill>
                            <a:srgbClr val="172B4D"/>
                          </a:solidFill>
                          <a:latin typeface="Segoe UI" panose="020B0502040204020203" pitchFamily="34" charset="0"/>
                          <a:ea typeface="宋体" panose="02010600030101010101" pitchFamily="2" charset="-122"/>
                          <a:cs typeface="Segoe UI" panose="020B0502040204020203" pitchFamily="34" charset="0"/>
                        </a:rPr>
                        <a:t>返回给定参数的</a:t>
                      </a:r>
                      <a:r>
                        <a:rPr lang="en-US" altLang="zh-CN" sz="1600" b="0">
                          <a:solidFill>
                            <a:srgbClr val="172B4D"/>
                          </a:solidFill>
                          <a:latin typeface="Segoe UI" panose="020B0502040204020203" pitchFamily="34" charset="0"/>
                          <a:ea typeface="宋体" panose="02010600030101010101" pitchFamily="2" charset="-122"/>
                          <a:cs typeface="Segoe UI" panose="020B0502040204020203" pitchFamily="34" charset="0"/>
                        </a:rPr>
                        <a:t>md5</a:t>
                      </a:r>
                      <a:r>
                        <a:rPr lang="zh-CN" altLang="en-US" sz="1600" b="0">
                          <a:solidFill>
                            <a:srgbClr val="172B4D"/>
                          </a:solidFill>
                          <a:latin typeface="Segoe UI" panose="020B0502040204020203" pitchFamily="34" charset="0"/>
                          <a:ea typeface="宋体" panose="02010600030101010101" pitchFamily="2" charset="-122"/>
                          <a:cs typeface="Segoe UI" panose="020B0502040204020203" pitchFamily="34" charset="0"/>
                        </a:rPr>
                        <a:t>值</a:t>
                      </a:r>
                    </a:p>
                  </a:txBody>
                  <a:tcPr marL="95250" marR="95250" marT="66675" marB="66675">
                    <a:lnL w="12700" cap="flat" cmpd="sng">
                      <a:solidFill>
                        <a:srgbClr val="C1C7D0"/>
                      </a:solidFill>
                      <a:prstDash val="solid"/>
                      <a:headEnd type="none" w="med" len="med"/>
                      <a:tailEnd type="none" w="med" len="med"/>
                    </a:lnL>
                    <a:lnR w="12700" cap="flat" cmpd="sng">
                      <a:solidFill>
                        <a:srgbClr val="C1C7D0"/>
                      </a:solidFill>
                      <a:prstDash val="solid"/>
                      <a:headEnd type="none" w="med" len="med"/>
                      <a:tailEnd type="none" w="med" len="med"/>
                    </a:lnR>
                    <a:lnT w="12700" cap="flat" cmpd="sng">
                      <a:solidFill>
                        <a:srgbClr val="C1C7D0"/>
                      </a:solidFill>
                      <a:prstDash val="solid"/>
                      <a:headEnd type="none" w="med" len="med"/>
                      <a:tailEnd type="none" w="med" len="med"/>
                    </a:lnT>
                    <a:lnB w="12700" cap="flat" cmpd="sng">
                      <a:solidFill>
                        <a:srgbClr val="C1C7D0"/>
                      </a:solidFill>
                      <a:prstDash val="soli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p>
          <a:p>
            <a:pPr algn="l"/>
            <a:r>
              <a:rPr lang="zh-CN" altLang="en-US" dirty="0"/>
              <a:t>数据表操作</a:t>
            </a:r>
          </a:p>
          <a:p>
            <a:pPr algn="l"/>
            <a:r>
              <a:rPr lang="zh-CN" altLang="en-US" dirty="0"/>
              <a:t>数据查询</a:t>
            </a:r>
          </a:p>
          <a:p>
            <a:r>
              <a:rPr lang="zh-CN" altLang="en-US" dirty="0">
                <a:sym typeface="+mn-ea"/>
              </a:rPr>
              <a:t>函数</a:t>
            </a:r>
            <a:endParaRPr lang="zh-CN" altLang="en-US" dirty="0">
              <a:solidFill>
                <a:srgbClr val="FF0000"/>
              </a:solidFill>
            </a:endParaRPr>
          </a:p>
          <a:p>
            <a:r>
              <a:rPr lang="zh-CN" altLang="en-US" dirty="0">
                <a:solidFill>
                  <a:srgbClr val="FF0000"/>
                </a:solidFill>
                <a:sym typeface="+mn-ea"/>
              </a:rPr>
              <a:t>案例</a:t>
            </a:r>
          </a:p>
        </p:txBody>
      </p:sp>
      <p:pic>
        <p:nvPicPr>
          <p:cNvPr id="3" name="图形 2" descr="303b32313537333932333bbcfdcdb7"/>
          <p:cNvPicPr>
            <a:picLocks noChangeAspect="1"/>
          </p:cNvPicPr>
          <p:nvPr>
            <p:custDataLst>
              <p:tags r:id="rId1"/>
            </p:custDataLst>
          </p:nvPr>
        </p:nvPicPr>
        <p:blipFill>
          <a:blip r:embed="rId8"/>
          <a:stretch>
            <a:fillRect/>
          </a:stretch>
        </p:blipFill>
        <p:spPr>
          <a:xfrm>
            <a:off x="4655776" y="4077616"/>
            <a:ext cx="410210" cy="410210"/>
          </a:xfrm>
          <a:prstGeom prst="rect">
            <a:avLst/>
          </a:prstGeom>
        </p:spPr>
      </p:pic>
      <p:grpSp>
        <p:nvGrpSpPr>
          <p:cNvPr id="15" name="组合 14"/>
          <p:cNvGrpSpPr/>
          <p:nvPr/>
        </p:nvGrpSpPr>
        <p:grpSpPr>
          <a:xfrm>
            <a:off x="7103110" y="3507105"/>
            <a:ext cx="3429000" cy="1819275"/>
            <a:chOff x="11527" y="1204"/>
            <a:chExt cx="5400" cy="2865"/>
          </a:xfrm>
        </p:grpSpPr>
        <p:sp>
          <p:nvSpPr>
            <p:cNvPr id="4" name="左大括号 3"/>
            <p:cNvSpPr/>
            <p:nvPr>
              <p:custDataLst>
                <p:tags r:id="rId2"/>
              </p:custDataLst>
            </p:nvPr>
          </p:nvSpPr>
          <p:spPr>
            <a:xfrm>
              <a:off x="11527" y="1439"/>
              <a:ext cx="1021" cy="2376"/>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3"/>
              </p:custDataLst>
            </p:nvPr>
          </p:nvSpPr>
          <p:spPr>
            <a:xfrm>
              <a:off x="12661" y="1204"/>
              <a:ext cx="4266" cy="483"/>
            </a:xfrm>
            <a:prstGeom prst="rect">
              <a:avLst/>
            </a:prstGeom>
            <a:noFill/>
          </p:spPr>
          <p:txBody>
            <a:bodyPr wrap="square" rtlCol="0">
              <a:spAutoFit/>
            </a:bodyPr>
            <a:lstStyle/>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rPr>
                <a:t>需求分析</a:t>
              </a:r>
            </a:p>
          </p:txBody>
        </p:sp>
        <p:sp>
          <p:nvSpPr>
            <p:cNvPr id="7" name="文本框 6"/>
            <p:cNvSpPr txBox="1"/>
            <p:nvPr>
              <p:custDataLst>
                <p:tags r:id="rId4"/>
              </p:custDataLst>
            </p:nvPr>
          </p:nvSpPr>
          <p:spPr>
            <a:xfrm>
              <a:off x="12661" y="1998"/>
              <a:ext cx="4265" cy="483"/>
            </a:xfrm>
            <a:prstGeom prst="rect">
              <a:avLst/>
            </a:prstGeom>
            <a:noFill/>
          </p:spPr>
          <p:txBody>
            <a:bodyPr wrap="square" rtlCol="0">
              <a:spAutoFit/>
            </a:bodyPr>
            <a:lstStyle/>
            <a:p>
              <a:pPr algn="l">
                <a:buClrTx/>
                <a:buSzTx/>
                <a:buFontTx/>
              </a:pPr>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ETL</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数据清洗</a:t>
              </a:r>
            </a:p>
          </p:txBody>
        </p:sp>
        <p:sp>
          <p:nvSpPr>
            <p:cNvPr id="6" name="文本框 5"/>
            <p:cNvSpPr txBox="1"/>
            <p:nvPr>
              <p:custDataLst>
                <p:tags r:id="rId5"/>
              </p:custDataLst>
            </p:nvPr>
          </p:nvSpPr>
          <p:spPr>
            <a:xfrm>
              <a:off x="12662" y="2792"/>
              <a:ext cx="4265"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指标计算</a:t>
              </a:r>
            </a:p>
          </p:txBody>
        </p:sp>
        <p:sp>
          <p:nvSpPr>
            <p:cNvPr id="8" name="文本框 7"/>
            <p:cNvSpPr txBox="1"/>
            <p:nvPr>
              <p:custDataLst>
                <p:tags r:id="rId6"/>
              </p:custDataLst>
            </p:nvPr>
          </p:nvSpPr>
          <p:spPr>
            <a:xfrm>
              <a:off x="12661" y="3586"/>
              <a:ext cx="4265"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可视化展现</a:t>
              </a:r>
            </a:p>
          </p:txBody>
        </p:sp>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掌握案例的基础背景和需求</a:t>
            </a:r>
          </a:p>
          <a:p>
            <a:r>
              <a:rPr lang="zh-CN" altLang="en-US" sz="1600" dirty="0">
                <a:solidFill>
                  <a:srgbClr val="FF0000"/>
                </a:solidFill>
              </a:rPr>
              <a:t>完成案例数据的导入</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背景介绍</a:t>
            </a:r>
          </a:p>
        </p:txBody>
      </p:sp>
      <p:sp>
        <p:nvSpPr>
          <p:cNvPr id="11" name="文本框 10"/>
          <p:cNvSpPr txBox="1"/>
          <p:nvPr/>
        </p:nvSpPr>
        <p:spPr>
          <a:xfrm>
            <a:off x="710880" y="1654261"/>
            <a:ext cx="10902000" cy="1568450"/>
          </a:xfrm>
          <a:prstGeom prst="rect">
            <a:avLst/>
          </a:prstGeom>
          <a:noFill/>
        </p:spPr>
        <p:txBody>
          <a:bodyPr wrap="square" rtlCol="0">
            <a:spAutoFit/>
          </a:bodyPr>
          <a:lstStyle/>
          <a:p>
            <a:pPr fontAlgn="auto">
              <a:lnSpc>
                <a:spcPct val="200000"/>
              </a:lnSpc>
              <a:spcBef>
                <a:spcPts val="0"/>
              </a:spcBef>
              <a:spcAft>
                <a:spcPts val="0"/>
              </a:spcAft>
            </a:pPr>
            <a:r>
              <a:rPr lang="zh-CN" altLang="en-US" sz="1600" dirty="0">
                <a:solidFill>
                  <a:srgbClr val="262626"/>
                </a:solidFill>
                <a:ea typeface="Alibaba PuHuiTi R" pitchFamily="18" charset="-122"/>
              </a:rPr>
              <a:t>         聊天平台每天都会有大量的用户在线，会出现大量的聊天数据，通过对</a:t>
            </a:r>
            <a:r>
              <a:rPr lang="zh-CN" altLang="en-US" sz="1600" b="1" dirty="0">
                <a:solidFill>
                  <a:srgbClr val="92D050"/>
                </a:solidFill>
                <a:ea typeface="Alibaba PuHuiTi R" pitchFamily="18" charset="-122"/>
              </a:rPr>
              <a:t>聊天数据的统计分析</a:t>
            </a:r>
            <a:r>
              <a:rPr lang="zh-CN" altLang="en-US" sz="1600" dirty="0">
                <a:solidFill>
                  <a:srgbClr val="262626"/>
                </a:solidFill>
                <a:ea typeface="Alibaba PuHuiTi R" pitchFamily="18" charset="-122"/>
              </a:rPr>
              <a:t>，可以更好的对用户构建</a:t>
            </a:r>
            <a:r>
              <a:rPr lang="zh-CN" altLang="en-US" sz="1600" b="1" dirty="0">
                <a:solidFill>
                  <a:srgbClr val="262626"/>
                </a:solidFill>
                <a:ea typeface="Alibaba PuHuiTi R" pitchFamily="18" charset="-122"/>
              </a:rPr>
              <a:t>精准的</a:t>
            </a:r>
            <a:r>
              <a:rPr lang="zh-CN" altLang="en-US" sz="1600" b="1" dirty="0">
                <a:solidFill>
                  <a:srgbClr val="92D050"/>
                </a:solidFill>
                <a:ea typeface="Alibaba PuHuiTi R" pitchFamily="18" charset="-122"/>
              </a:rPr>
              <a:t>用户画像</a:t>
            </a:r>
            <a:r>
              <a:rPr lang="zh-CN" altLang="en-US" sz="1600" dirty="0">
                <a:solidFill>
                  <a:srgbClr val="262626"/>
                </a:solidFill>
                <a:ea typeface="Alibaba PuHuiTi R" pitchFamily="18" charset="-122"/>
              </a:rPr>
              <a:t>，为用户提供更好的服务以及实现</a:t>
            </a:r>
            <a:r>
              <a:rPr lang="zh-CN" altLang="en-US" sz="1600" b="1" dirty="0">
                <a:solidFill>
                  <a:srgbClr val="C00000"/>
                </a:solidFill>
                <a:ea typeface="Alibaba PuHuiTi R" pitchFamily="18" charset="-122"/>
              </a:rPr>
              <a:t>高</a:t>
            </a:r>
            <a:r>
              <a:rPr lang="en-US" altLang="zh-CN" sz="1600" b="1" dirty="0">
                <a:solidFill>
                  <a:srgbClr val="C00000"/>
                </a:solidFill>
                <a:ea typeface="Alibaba PuHuiTi R" pitchFamily="18" charset="-122"/>
              </a:rPr>
              <a:t>ROI</a:t>
            </a:r>
            <a:r>
              <a:rPr lang="zh-CN" altLang="en-US" sz="1600" b="1" dirty="0">
                <a:solidFill>
                  <a:srgbClr val="262626"/>
                </a:solidFill>
                <a:ea typeface="Alibaba PuHuiTi R" pitchFamily="18" charset="-122"/>
              </a:rPr>
              <a:t>的平台运营推广</a:t>
            </a:r>
            <a:r>
              <a:rPr lang="zh-CN" altLang="en-US" sz="1600" dirty="0">
                <a:solidFill>
                  <a:srgbClr val="262626"/>
                </a:solidFill>
                <a:ea typeface="Alibaba PuHuiTi R" pitchFamily="18" charset="-122"/>
              </a:rPr>
              <a:t>，给公司的发展决策提供精确的数据支撑。</a:t>
            </a:r>
          </a:p>
          <a:p>
            <a:pPr fontAlgn="auto">
              <a:lnSpc>
                <a:spcPct val="200000"/>
              </a:lnSpc>
              <a:spcBef>
                <a:spcPts val="0"/>
              </a:spcBef>
              <a:spcAft>
                <a:spcPts val="0"/>
              </a:spcAft>
            </a:pPr>
            <a:r>
              <a:rPr lang="zh-CN" altLang="en-US" sz="1600" dirty="0">
                <a:solidFill>
                  <a:srgbClr val="262626"/>
                </a:solidFill>
                <a:ea typeface="Alibaba PuHuiTi R" pitchFamily="18" charset="-122"/>
              </a:rPr>
              <a:t>我们将基于一个社交平台</a:t>
            </a:r>
            <a:r>
              <a:rPr lang="en-US" altLang="zh-CN" sz="1600" dirty="0">
                <a:solidFill>
                  <a:srgbClr val="262626"/>
                </a:solidFill>
                <a:ea typeface="Alibaba PuHuiTi R" pitchFamily="18" charset="-122"/>
              </a:rPr>
              <a:t>App</a:t>
            </a:r>
            <a:r>
              <a:rPr lang="zh-CN" altLang="en-US" sz="1600" dirty="0">
                <a:solidFill>
                  <a:srgbClr val="262626"/>
                </a:solidFill>
                <a:ea typeface="Alibaba PuHuiTi R" pitchFamily="18" charset="-122"/>
              </a:rPr>
              <a:t>的用户数据，完成相关指标的统计分析并结合</a:t>
            </a:r>
            <a:r>
              <a:rPr lang="en-US" altLang="zh-CN" sz="1600" dirty="0">
                <a:solidFill>
                  <a:srgbClr val="262626"/>
                </a:solidFill>
                <a:ea typeface="Alibaba PuHuiTi R" pitchFamily="18" charset="-122"/>
              </a:rPr>
              <a:t>BI</a:t>
            </a:r>
            <a:r>
              <a:rPr lang="zh-CN" altLang="en-US" sz="1600" dirty="0">
                <a:solidFill>
                  <a:srgbClr val="262626"/>
                </a:solidFill>
                <a:ea typeface="Alibaba PuHuiTi R" pitchFamily="18" charset="-122"/>
              </a:rPr>
              <a:t>工具对指标进行可视化展现。</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t="13442"/>
          <a:stretch>
            <a:fillRect/>
          </a:stretch>
        </p:blipFill>
        <p:spPr>
          <a:xfrm>
            <a:off x="2269490" y="3429151"/>
            <a:ext cx="7804785" cy="3100554"/>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body" sz="quarter" idx="10"/>
          </p:nvPr>
        </p:nvSpPr>
        <p:spPr bwMode="auto">
          <a:xfrm>
            <a:off x="710880" y="101401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pPr>
            <a:r>
              <a:rPr kumimoji="0" lang="zh-CN" altLang="en-US" i="0" u="none" strike="noStrike" cap="none" normalizeH="0" baseline="0" dirty="0">
                <a:ln>
                  <a:noFill/>
                </a:ln>
                <a:solidFill>
                  <a:schemeClr val="tx1"/>
                </a:solidFill>
                <a:effectLst/>
              </a:rPr>
              <a:t>目标</a:t>
            </a:r>
            <a:endParaRPr kumimoji="0" lang="en-US" altLang="zh-CN" i="0" u="none" strike="noStrike" cap="none" normalizeH="0" baseline="0" dirty="0">
              <a:ln>
                <a:noFill/>
              </a:ln>
              <a:solidFill>
                <a:schemeClr val="tx1"/>
              </a:solidFill>
              <a:effectLst/>
            </a:endParaRPr>
          </a:p>
        </p:txBody>
      </p:sp>
      <p:sp>
        <p:nvSpPr>
          <p:cNvPr id="15" name="文本占位符 14"/>
          <p:cNvSpPr>
            <a:spLocks noGrp="1"/>
          </p:cNvSpPr>
          <p:nvPr>
            <p:ph type="body" sz="quarter" idx="11"/>
          </p:nvPr>
        </p:nvSpPr>
        <p:spPr/>
        <p:txBody>
          <a:bodyPr/>
          <a:lstStyle/>
          <a:p>
            <a:pPr marL="0" lvl="0" indent="0">
              <a:buNone/>
            </a:pPr>
            <a:r>
              <a:rPr lang="zh-CN" altLang="zh-CN" dirty="0">
                <a:solidFill>
                  <a:srgbClr val="333333"/>
                </a:solidFill>
                <a:latin typeface="Open Sans" panose="020B0606030504020204" pitchFamily="34" charset="0"/>
                <a:cs typeface="Open Sans" panose="020B0606030504020204" pitchFamily="34" charset="0"/>
              </a:rPr>
              <a:t>基于Hadoop和Hive实现聊天数据统计分析，构建</a:t>
            </a:r>
            <a:r>
              <a:rPr lang="zh-CN" altLang="zh-CN" dirty="0">
                <a:solidFill>
                  <a:srgbClr val="C00000"/>
                </a:solidFill>
                <a:latin typeface="Open Sans" panose="020B0606030504020204" pitchFamily="34" charset="0"/>
                <a:cs typeface="Open Sans" panose="020B0606030504020204" pitchFamily="34" charset="0"/>
              </a:rPr>
              <a:t>聊天数据分析报表</a:t>
            </a:r>
            <a:r>
              <a:rPr lang="zh-CN" altLang="zh-CN" dirty="0">
                <a:solidFill>
                  <a:srgbClr val="C00000"/>
                </a:solidFill>
              </a:rPr>
              <a:t> </a:t>
            </a:r>
            <a:endParaRPr lang="en-US" altLang="zh-CN" dirty="0">
              <a:solidFill>
                <a:srgbClr val="C00000"/>
              </a:solidFill>
            </a:endParaRPr>
          </a:p>
          <a:p>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rcRect t="8291"/>
          <a:stretch>
            <a:fillRect/>
          </a:stretch>
        </p:blipFill>
        <p:spPr>
          <a:xfrm>
            <a:off x="2762885" y="2349121"/>
            <a:ext cx="6644005" cy="4013579"/>
          </a:xfrm>
          <a:prstGeom prst="rect">
            <a:avLst/>
          </a:prstGeom>
        </p:spPr>
      </p:pic>
      <p:sp>
        <p:nvSpPr>
          <p:cNvPr id="14" name="文本占位符 3"/>
          <p:cNvSpPr txBox="1"/>
          <p:nvPr/>
        </p:nvSpPr>
        <p:spPr>
          <a:xfrm>
            <a:off x="710880" y="940081"/>
            <a:ext cx="10749599" cy="517190"/>
          </a:xfrm>
          <a:prstGeom prst="rect">
            <a:avLst/>
          </a:prstGeom>
        </p:spPr>
        <p:txBody>
          <a:bodyPr/>
          <a:lst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endParaRPr kumimoji="1" lang="zh-CN" alt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body" sz="quarter" idx="10"/>
          </p:nvPr>
        </p:nvSpPr>
        <p:spPr bwMode="auto">
          <a:xfrm>
            <a:off x="710880" y="101401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pPr>
            <a:r>
              <a:rPr kumimoji="0" lang="zh-CN" altLang="en-US" i="0" u="none" strike="noStrike" cap="none" normalizeH="0" baseline="0" dirty="0">
                <a:ln>
                  <a:noFill/>
                </a:ln>
                <a:solidFill>
                  <a:schemeClr val="tx1"/>
                </a:solidFill>
                <a:effectLst/>
              </a:rPr>
              <a:t>需求</a:t>
            </a:r>
            <a:endParaRPr kumimoji="0" lang="en-US" altLang="zh-CN" i="0" u="none" strike="noStrike" cap="none" normalizeH="0" baseline="0" dirty="0">
              <a:ln>
                <a:noFill/>
              </a:ln>
              <a:solidFill>
                <a:schemeClr val="tx1"/>
              </a:solidFill>
              <a:effectLst/>
            </a:endParaRPr>
          </a:p>
        </p:txBody>
      </p:sp>
      <p:sp>
        <p:nvSpPr>
          <p:cNvPr id="14" name="文本占位符 3"/>
          <p:cNvSpPr txBox="1"/>
          <p:nvPr/>
        </p:nvSpPr>
        <p:spPr>
          <a:xfrm>
            <a:off x="710880" y="940081"/>
            <a:ext cx="10749599" cy="517190"/>
          </a:xfrm>
          <a:prstGeom prst="rect">
            <a:avLst/>
          </a:prstGeom>
        </p:spPr>
        <p:txBody>
          <a:bodyPr/>
          <a:lst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endParaRPr kumimoji="1" lang="zh-CN" altLang="en-US" dirty="0"/>
          </a:p>
        </p:txBody>
      </p:sp>
      <p:sp>
        <p:nvSpPr>
          <p:cNvPr id="2" name="文本占位符 1"/>
          <p:cNvSpPr>
            <a:spLocks noGrp="1"/>
          </p:cNvSpPr>
          <p:nvPr>
            <p:ph type="body" sz="quarter" idx="11"/>
          </p:nvPr>
        </p:nvSpPr>
        <p:spPr/>
        <p:txBody>
          <a:bodyPr/>
          <a:lstStyle/>
          <a:p>
            <a:r>
              <a:rPr lang="zh-CN" altLang="en-US" dirty="0"/>
              <a:t>统计今日</a:t>
            </a:r>
            <a:r>
              <a:rPr lang="zh-CN" altLang="en-US" dirty="0">
                <a:solidFill>
                  <a:srgbClr val="92D050"/>
                </a:solidFill>
              </a:rPr>
              <a:t>总消息量</a:t>
            </a:r>
          </a:p>
          <a:p>
            <a:r>
              <a:rPr lang="zh-CN" altLang="en-US" dirty="0"/>
              <a:t>统计今日</a:t>
            </a:r>
            <a:r>
              <a:rPr lang="zh-CN" altLang="en-US" dirty="0">
                <a:solidFill>
                  <a:srgbClr val="92D050"/>
                </a:solidFill>
              </a:rPr>
              <a:t>每小时</a:t>
            </a:r>
            <a:r>
              <a:rPr lang="zh-CN" altLang="en-US" dirty="0"/>
              <a:t>消息量、发送和接收用户数</a:t>
            </a:r>
          </a:p>
          <a:p>
            <a:r>
              <a:rPr lang="zh-CN" altLang="en-US" dirty="0"/>
              <a:t>统计今日</a:t>
            </a:r>
            <a:r>
              <a:rPr lang="zh-CN" altLang="en-US" dirty="0">
                <a:solidFill>
                  <a:srgbClr val="92D050"/>
                </a:solidFill>
              </a:rPr>
              <a:t>各地区</a:t>
            </a:r>
            <a:r>
              <a:rPr lang="zh-CN" altLang="en-US" dirty="0"/>
              <a:t>发送消息数据量</a:t>
            </a:r>
          </a:p>
          <a:p>
            <a:r>
              <a:rPr lang="zh-CN" altLang="en-US" dirty="0"/>
              <a:t>统计今日发送消息和接收消息的</a:t>
            </a:r>
            <a:r>
              <a:rPr lang="zh-CN" altLang="en-US" dirty="0">
                <a:solidFill>
                  <a:srgbClr val="92D050"/>
                </a:solidFill>
              </a:rPr>
              <a:t>用户数</a:t>
            </a:r>
          </a:p>
          <a:p>
            <a:r>
              <a:rPr lang="zh-CN" altLang="en-US" dirty="0"/>
              <a:t>统计今日</a:t>
            </a:r>
            <a:r>
              <a:rPr lang="zh-CN" altLang="en-US" dirty="0">
                <a:solidFill>
                  <a:srgbClr val="92D050"/>
                </a:solidFill>
              </a:rPr>
              <a:t>发送消息最多的</a:t>
            </a:r>
            <a:r>
              <a:rPr lang="en-US" altLang="zh-CN" dirty="0">
                <a:solidFill>
                  <a:srgbClr val="92D050"/>
                </a:solidFill>
              </a:rPr>
              <a:t>Top10</a:t>
            </a:r>
            <a:r>
              <a:rPr lang="zh-CN" altLang="en-US" dirty="0">
                <a:solidFill>
                  <a:srgbClr val="92D050"/>
                </a:solidFill>
              </a:rPr>
              <a:t>用户</a:t>
            </a:r>
          </a:p>
          <a:p>
            <a:r>
              <a:rPr lang="zh-CN" altLang="en-US" dirty="0"/>
              <a:t>统计今日</a:t>
            </a:r>
            <a:r>
              <a:rPr lang="zh-CN" altLang="en-US" dirty="0">
                <a:solidFill>
                  <a:srgbClr val="92D050"/>
                </a:solidFill>
              </a:rPr>
              <a:t>接收消息最多的</a:t>
            </a:r>
            <a:r>
              <a:rPr lang="en-US" altLang="zh-CN" dirty="0">
                <a:solidFill>
                  <a:srgbClr val="92D050"/>
                </a:solidFill>
              </a:rPr>
              <a:t>Top10</a:t>
            </a:r>
            <a:r>
              <a:rPr lang="zh-CN" altLang="en-US" dirty="0">
                <a:solidFill>
                  <a:srgbClr val="92D050"/>
                </a:solidFill>
              </a:rPr>
              <a:t>用户</a:t>
            </a:r>
          </a:p>
          <a:p>
            <a:r>
              <a:rPr lang="zh-CN" altLang="en-US" dirty="0"/>
              <a:t>统计发送人的</a:t>
            </a:r>
            <a:r>
              <a:rPr lang="zh-CN" altLang="en-US" dirty="0">
                <a:solidFill>
                  <a:srgbClr val="92D050"/>
                </a:solidFill>
              </a:rPr>
              <a:t>手机型号分布情况</a:t>
            </a:r>
          </a:p>
          <a:p>
            <a:r>
              <a:rPr lang="zh-CN" altLang="en-US" dirty="0"/>
              <a:t>统计发送人的</a:t>
            </a:r>
            <a:r>
              <a:rPr lang="zh-CN" altLang="en-US" dirty="0">
                <a:solidFill>
                  <a:srgbClr val="92D050"/>
                </a:solidFill>
              </a:rPr>
              <a:t>设备操作系统分布情况</a:t>
            </a:r>
          </a:p>
          <a:p>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t="7914"/>
          <a:stretch>
            <a:fillRect/>
          </a:stretch>
        </p:blipFill>
        <p:spPr>
          <a:xfrm>
            <a:off x="6085205" y="2119329"/>
            <a:ext cx="5244465" cy="3181016"/>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数据内容</a:t>
            </a:r>
            <a:endParaRPr lang="en-US" altLang="zh-CN" dirty="0"/>
          </a:p>
        </p:txBody>
      </p:sp>
      <p:sp>
        <p:nvSpPr>
          <p:cNvPr id="3" name="文本占位符 2"/>
          <p:cNvSpPr>
            <a:spLocks noGrp="1"/>
          </p:cNvSpPr>
          <p:nvPr>
            <p:ph type="body" sz="quarter" idx="11"/>
          </p:nvPr>
        </p:nvSpPr>
        <p:spPr>
          <a:xfrm>
            <a:off x="710880" y="1834393"/>
            <a:ext cx="10952201" cy="1312220"/>
          </a:xfrm>
        </p:spPr>
        <p:txBody>
          <a:bodyPr/>
          <a:lstStyle/>
          <a:p>
            <a:r>
              <a:rPr lang="zh-CN" altLang="en-US" dirty="0"/>
              <a:t>数据大小：</a:t>
            </a:r>
            <a:r>
              <a:rPr lang="en-US" altLang="zh-CN" dirty="0"/>
              <a:t>30</a:t>
            </a:r>
            <a:r>
              <a:rPr lang="zh-CN" altLang="en-US" dirty="0"/>
              <a:t>万条数据</a:t>
            </a:r>
            <a:endParaRPr lang="en-US" altLang="zh-CN" dirty="0"/>
          </a:p>
          <a:p>
            <a:r>
              <a:rPr lang="zh-CN" altLang="en-US" dirty="0"/>
              <a:t>列分隔符：</a:t>
            </a:r>
            <a:r>
              <a:rPr lang="en-US" altLang="zh-CN" dirty="0">
                <a:solidFill>
                  <a:srgbClr val="92D050"/>
                </a:solidFill>
              </a:rPr>
              <a:t>Hive</a:t>
            </a:r>
            <a:r>
              <a:rPr dirty="0">
                <a:solidFill>
                  <a:srgbClr val="92D050"/>
                </a:solidFill>
              </a:rPr>
              <a:t>默认分隔符</a:t>
            </a:r>
            <a:r>
              <a:rPr lang="en-US" altLang="zh-CN" dirty="0">
                <a:solidFill>
                  <a:srgbClr val="92D050"/>
                </a:solidFill>
              </a:rPr>
              <a:t>’\001’</a:t>
            </a:r>
            <a:endParaRPr lang="en-US" altLang="zh-CN" b="1" dirty="0">
              <a:solidFill>
                <a:srgbClr val="92D050"/>
              </a:solidFill>
            </a:endParaRPr>
          </a:p>
          <a:p>
            <a:r>
              <a:rPr lang="zh-CN" altLang="en-US" dirty="0"/>
              <a:t>数据字典及样例数据</a:t>
            </a:r>
          </a:p>
        </p:txBody>
      </p:sp>
      <p:graphicFrame>
        <p:nvGraphicFramePr>
          <p:cNvPr id="7" name="表格 6"/>
          <p:cNvGraphicFramePr>
            <a:graphicFrameLocks noGrp="1"/>
          </p:cNvGraphicFramePr>
          <p:nvPr/>
        </p:nvGraphicFramePr>
        <p:xfrm>
          <a:off x="533400" y="3523735"/>
          <a:ext cx="11335871" cy="1758074"/>
        </p:xfrm>
        <a:graphic>
          <a:graphicData uri="http://schemas.openxmlformats.org/drawingml/2006/table">
            <a:tbl>
              <a:tblPr>
                <a:tableStyleId>{5C22544A-7EE6-4342-B048-85BDC9FD1C3A}</a:tableStyleId>
              </a:tblPr>
              <a:tblGrid>
                <a:gridCol w="811306">
                  <a:extLst>
                    <a:ext uri="{9D8B030D-6E8A-4147-A177-3AD203B41FA5}">
                      <a16:colId xmlns:a16="http://schemas.microsoft.com/office/drawing/2014/main" val="20000"/>
                    </a:ext>
                  </a:extLst>
                </a:gridCol>
                <a:gridCol w="502023">
                  <a:extLst>
                    <a:ext uri="{9D8B030D-6E8A-4147-A177-3AD203B41FA5}">
                      <a16:colId xmlns:a16="http://schemas.microsoft.com/office/drawing/2014/main" val="20001"/>
                    </a:ext>
                  </a:extLst>
                </a:gridCol>
                <a:gridCol w="528918">
                  <a:extLst>
                    <a:ext uri="{9D8B030D-6E8A-4147-A177-3AD203B41FA5}">
                      <a16:colId xmlns:a16="http://schemas.microsoft.com/office/drawing/2014/main" val="20002"/>
                    </a:ext>
                  </a:extLst>
                </a:gridCol>
                <a:gridCol w="519953">
                  <a:extLst>
                    <a:ext uri="{9D8B030D-6E8A-4147-A177-3AD203B41FA5}">
                      <a16:colId xmlns:a16="http://schemas.microsoft.com/office/drawing/2014/main" val="20003"/>
                    </a:ext>
                  </a:extLst>
                </a:gridCol>
                <a:gridCol w="528918">
                  <a:extLst>
                    <a:ext uri="{9D8B030D-6E8A-4147-A177-3AD203B41FA5}">
                      <a16:colId xmlns:a16="http://schemas.microsoft.com/office/drawing/2014/main" val="20004"/>
                    </a:ext>
                  </a:extLst>
                </a:gridCol>
                <a:gridCol w="537882">
                  <a:extLst>
                    <a:ext uri="{9D8B030D-6E8A-4147-A177-3AD203B41FA5}">
                      <a16:colId xmlns:a16="http://schemas.microsoft.com/office/drawing/2014/main" val="20005"/>
                    </a:ext>
                  </a:extLst>
                </a:gridCol>
                <a:gridCol w="412376">
                  <a:extLst>
                    <a:ext uri="{9D8B030D-6E8A-4147-A177-3AD203B41FA5}">
                      <a16:colId xmlns:a16="http://schemas.microsoft.com/office/drawing/2014/main" val="20006"/>
                    </a:ext>
                  </a:extLst>
                </a:gridCol>
                <a:gridCol w="546848">
                  <a:extLst>
                    <a:ext uri="{9D8B030D-6E8A-4147-A177-3AD203B41FA5}">
                      <a16:colId xmlns:a16="http://schemas.microsoft.com/office/drawing/2014/main" val="20007"/>
                    </a:ext>
                  </a:extLst>
                </a:gridCol>
                <a:gridCol w="519952">
                  <a:extLst>
                    <a:ext uri="{9D8B030D-6E8A-4147-A177-3AD203B41FA5}">
                      <a16:colId xmlns:a16="http://schemas.microsoft.com/office/drawing/2014/main" val="20008"/>
                    </a:ext>
                  </a:extLst>
                </a:gridCol>
                <a:gridCol w="555812">
                  <a:extLst>
                    <a:ext uri="{9D8B030D-6E8A-4147-A177-3AD203B41FA5}">
                      <a16:colId xmlns:a16="http://schemas.microsoft.com/office/drawing/2014/main" val="20009"/>
                    </a:ext>
                  </a:extLst>
                </a:gridCol>
                <a:gridCol w="564777">
                  <a:extLst>
                    <a:ext uri="{9D8B030D-6E8A-4147-A177-3AD203B41FA5}">
                      <a16:colId xmlns:a16="http://schemas.microsoft.com/office/drawing/2014/main" val="20010"/>
                    </a:ext>
                  </a:extLst>
                </a:gridCol>
                <a:gridCol w="564776">
                  <a:extLst>
                    <a:ext uri="{9D8B030D-6E8A-4147-A177-3AD203B41FA5}">
                      <a16:colId xmlns:a16="http://schemas.microsoft.com/office/drawing/2014/main" val="20011"/>
                    </a:ext>
                  </a:extLst>
                </a:gridCol>
                <a:gridCol w="493059">
                  <a:extLst>
                    <a:ext uri="{9D8B030D-6E8A-4147-A177-3AD203B41FA5}">
                      <a16:colId xmlns:a16="http://schemas.microsoft.com/office/drawing/2014/main" val="20012"/>
                    </a:ext>
                  </a:extLst>
                </a:gridCol>
                <a:gridCol w="421341">
                  <a:extLst>
                    <a:ext uri="{9D8B030D-6E8A-4147-A177-3AD203B41FA5}">
                      <a16:colId xmlns:a16="http://schemas.microsoft.com/office/drawing/2014/main" val="20013"/>
                    </a:ext>
                  </a:extLst>
                </a:gridCol>
                <a:gridCol w="582706">
                  <a:extLst>
                    <a:ext uri="{9D8B030D-6E8A-4147-A177-3AD203B41FA5}">
                      <a16:colId xmlns:a16="http://schemas.microsoft.com/office/drawing/2014/main" val="20014"/>
                    </a:ext>
                  </a:extLst>
                </a:gridCol>
                <a:gridCol w="546847">
                  <a:extLst>
                    <a:ext uri="{9D8B030D-6E8A-4147-A177-3AD203B41FA5}">
                      <a16:colId xmlns:a16="http://schemas.microsoft.com/office/drawing/2014/main" val="20015"/>
                    </a:ext>
                  </a:extLst>
                </a:gridCol>
                <a:gridCol w="493059">
                  <a:extLst>
                    <a:ext uri="{9D8B030D-6E8A-4147-A177-3AD203B41FA5}">
                      <a16:colId xmlns:a16="http://schemas.microsoft.com/office/drawing/2014/main" val="20016"/>
                    </a:ext>
                  </a:extLst>
                </a:gridCol>
                <a:gridCol w="421341">
                  <a:extLst>
                    <a:ext uri="{9D8B030D-6E8A-4147-A177-3AD203B41FA5}">
                      <a16:colId xmlns:a16="http://schemas.microsoft.com/office/drawing/2014/main" val="20017"/>
                    </a:ext>
                  </a:extLst>
                </a:gridCol>
                <a:gridCol w="609600">
                  <a:extLst>
                    <a:ext uri="{9D8B030D-6E8A-4147-A177-3AD203B41FA5}">
                      <a16:colId xmlns:a16="http://schemas.microsoft.com/office/drawing/2014/main" val="20018"/>
                    </a:ext>
                  </a:extLst>
                </a:gridCol>
                <a:gridCol w="1174377">
                  <a:extLst>
                    <a:ext uri="{9D8B030D-6E8A-4147-A177-3AD203B41FA5}">
                      <a16:colId xmlns:a16="http://schemas.microsoft.com/office/drawing/2014/main" val="20019"/>
                    </a:ext>
                  </a:extLst>
                </a:gridCol>
              </a:tblGrid>
              <a:tr h="879037">
                <a:tc>
                  <a:txBody>
                    <a:bodyPr/>
                    <a:lstStyle/>
                    <a:p>
                      <a:pPr algn="ctr" fontAlgn="ctr"/>
                      <a:r>
                        <a:rPr lang="zh-CN" altLang="en-US" sz="1200" u="none" strike="noStrike" dirty="0">
                          <a:effectLst/>
                        </a:rPr>
                        <a:t>消息时间</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发件人昵称</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发件人账号</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发件人性别</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a:t>
                      </a:r>
                      <a:r>
                        <a:rPr lang="en-US" sz="1200" u="none" strike="noStrike">
                          <a:effectLst/>
                        </a:rPr>
                        <a:t>IP</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发件人系统</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dirty="0">
                          <a:effectLst/>
                        </a:rPr>
                        <a:t>发件人手机型号</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dirty="0">
                          <a:effectLst/>
                        </a:rPr>
                        <a:t>发件人网络制式</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发件人</a:t>
                      </a:r>
                      <a:r>
                        <a:rPr lang="en-US" sz="1200" u="none" strike="noStrike">
                          <a:effectLst/>
                        </a:rPr>
                        <a:t>GPS</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收件人昵称</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a:t>
                      </a:r>
                      <a:r>
                        <a:rPr lang="en-US" sz="1200" u="none" strike="noStrike">
                          <a:effectLst/>
                        </a:rPr>
                        <a:t>IP</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收件人账号</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收件人系统</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收件人手机型号</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收件人网络制式</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a:t>
                      </a:r>
                      <a:r>
                        <a:rPr lang="en-US" sz="1200" u="none" strike="noStrike">
                          <a:effectLst/>
                        </a:rPr>
                        <a:t>GPS</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收件人性别</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消息类型</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双方距离</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消息</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extLst>
                  <a:ext uri="{0D108BD9-81ED-4DB2-BD59-A6C34878D82A}">
                    <a16:rowId xmlns:a16="http://schemas.microsoft.com/office/drawing/2014/main" val="10000"/>
                  </a:ext>
                </a:extLst>
              </a:tr>
              <a:tr h="879037">
                <a:tc>
                  <a:txBody>
                    <a:bodyPr/>
                    <a:lstStyle/>
                    <a:p>
                      <a:pPr algn="ctr" fontAlgn="ctr"/>
                      <a:r>
                        <a:rPr lang="en-US" altLang="zh-CN" sz="1200" u="none" strike="noStrike" dirty="0">
                          <a:effectLst/>
                        </a:rPr>
                        <a:t>2021-11-01 15:11:33</a:t>
                      </a:r>
                      <a:endParaRPr lang="en-US" altLang="zh-CN"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古博易</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dirty="0">
                          <a:effectLst/>
                        </a:rPr>
                        <a:t>14747877194</a:t>
                      </a:r>
                      <a:endParaRPr lang="en-US" altLang="zh-CN"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男</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a:effectLst/>
                        </a:rPr>
                        <a:t>48.147.134.255</a:t>
                      </a:r>
                      <a:endParaRPr lang="en-US" altLang="zh-CN"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Android 8.0</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小米 </a:t>
                      </a:r>
                      <a:r>
                        <a:rPr lang="en-US" sz="1200" u="none" strike="noStrike">
                          <a:effectLst/>
                        </a:rPr>
                        <a:t>Redmi K30</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4G</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a:effectLst/>
                        </a:rPr>
                        <a:t>94.704577,36.247553</a:t>
                      </a:r>
                      <a:endParaRPr lang="en-US" altLang="zh-CN"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莱优</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a:effectLst/>
                        </a:rPr>
                        <a:t>97.61.25.52</a:t>
                      </a:r>
                      <a:endParaRPr lang="en-US" altLang="zh-CN"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a:effectLst/>
                        </a:rPr>
                        <a:t>17832829395</a:t>
                      </a:r>
                      <a:endParaRPr lang="en-US" altLang="zh-CN"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IOS 10.0</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Apple iPhone 10</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4G</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altLang="zh-CN" sz="1200" u="none" strike="noStrike">
                          <a:effectLst/>
                        </a:rPr>
                        <a:t>84.034145,41.423804 </a:t>
                      </a:r>
                      <a:endParaRPr lang="en-US" altLang="zh-CN"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a:effectLst/>
                        </a:rPr>
                        <a:t>女</a:t>
                      </a:r>
                      <a:endParaRPr lang="zh-CN" alt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TEXT</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en-US" sz="1200" u="none" strike="noStrike">
                          <a:effectLst/>
                        </a:rPr>
                        <a:t>77.82KM</a:t>
                      </a:r>
                      <a:endParaRPr lang="en-US" sz="1200" b="0" i="0" u="none" strike="noStrike">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tc>
                  <a:txBody>
                    <a:bodyPr/>
                    <a:lstStyle/>
                    <a:p>
                      <a:pPr algn="ctr" fontAlgn="ctr"/>
                      <a:r>
                        <a:rPr lang="zh-CN" altLang="en-US" sz="1200" u="none" strike="noStrike" dirty="0">
                          <a:effectLst/>
                        </a:rPr>
                        <a:t>天涯海角惆怅渡，牛郎织女隔天河。佛祖座前长顿首，只求共度一百年。</a:t>
                      </a:r>
                      <a:endParaRPr lang="zh-CN" altLang="en-US" sz="1200" b="0" i="0" u="none" strike="noStrike" dirty="0">
                        <a:solidFill>
                          <a:srgbClr val="000000"/>
                        </a:solidFill>
                        <a:effectLst/>
                        <a:latin typeface="微软雅黑 Light" panose="020B0502040204020203" pitchFamily="34" charset="-122"/>
                        <a:ea typeface="微软雅黑 Light" panose="020B0502040204020203" pitchFamily="34" charset="-122"/>
                      </a:endParaRPr>
                    </a:p>
                  </a:txBody>
                  <a:tcPr marL="0" marR="0" marT="0" marB="0"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表分类</a:t>
            </a:r>
          </a:p>
        </p:txBody>
      </p:sp>
      <p:sp>
        <p:nvSpPr>
          <p:cNvPr id="3" name="文本占位符 2"/>
          <p:cNvSpPr>
            <a:spLocks noGrp="1"/>
          </p:cNvSpPr>
          <p:nvPr>
            <p:ph type="body" sz="quarter" idx="11"/>
          </p:nvPr>
        </p:nvSpPr>
        <p:spPr/>
        <p:txBody>
          <a:bodyPr/>
          <a:lstStyle/>
          <a:p>
            <a:r>
              <a:rPr lang="en-US" altLang="zh-CN"/>
              <a:t>Hive</a:t>
            </a:r>
            <a:r>
              <a:rPr lang="zh-CN" altLang="en-US"/>
              <a:t>中可以创建的表有好几种类型，</a:t>
            </a:r>
            <a:r>
              <a:rPr lang="en-US" altLang="zh-CN"/>
              <a:t> </a:t>
            </a:r>
            <a:r>
              <a:rPr lang="zh-CN" altLang="en-US"/>
              <a:t>分别是：</a:t>
            </a:r>
          </a:p>
          <a:p>
            <a:pPr marL="285750" indent="-285750">
              <a:buFont typeface="Arial" panose="020B0604020202020204" pitchFamily="34" charset="0"/>
              <a:buChar char="•"/>
            </a:pPr>
            <a:r>
              <a:rPr lang="zh-CN" altLang="en-US"/>
              <a:t>内部表</a:t>
            </a:r>
          </a:p>
          <a:p>
            <a:pPr marL="285750" indent="-285750">
              <a:buFont typeface="Arial" panose="020B0604020202020204" pitchFamily="34" charset="0"/>
              <a:buChar char="•"/>
            </a:pPr>
            <a:r>
              <a:rPr lang="zh-CN" altLang="en-US"/>
              <a:t>外部表</a:t>
            </a:r>
          </a:p>
          <a:p>
            <a:pPr marL="285750" indent="-285750">
              <a:buFont typeface="Arial" panose="020B0604020202020204" pitchFamily="34" charset="0"/>
              <a:buChar char="•"/>
            </a:pPr>
            <a:r>
              <a:rPr lang="zh-CN" altLang="en-US"/>
              <a:t>分区表</a:t>
            </a:r>
          </a:p>
          <a:p>
            <a:pPr marL="285750" indent="-285750">
              <a:buFont typeface="Arial" panose="020B0604020202020204" pitchFamily="34" charset="0"/>
              <a:buChar char="•"/>
            </a:pPr>
            <a:r>
              <a:rPr lang="zh-CN" altLang="en-US"/>
              <a:t>分桶表</a:t>
            </a:r>
          </a:p>
          <a:p>
            <a:pPr>
              <a:buFont typeface="Arial" panose="020B0604020202020204" pitchFamily="34" charset="0"/>
            </a:pPr>
            <a:endParaRPr lang="zh-CN" altLang="en-US"/>
          </a:p>
          <a:p>
            <a:pPr>
              <a:buFont typeface="Arial" panose="020B0604020202020204" pitchFamily="34" charset="0"/>
            </a:pPr>
            <a:r>
              <a:rPr lang="zh-CN" altLang="en-US"/>
              <a:t>不同类型的表有各自的用途。</a:t>
            </a:r>
          </a:p>
          <a:p>
            <a:pPr>
              <a:buFont typeface="Arial" panose="020B0604020202020204" pitchFamily="34" charset="0"/>
            </a:pPr>
            <a:r>
              <a:rPr lang="zh-CN" altLang="en-US"/>
              <a:t>我们首先学习内部表和外部表的区别。</a:t>
            </a:r>
          </a:p>
        </p:txBody>
      </p:sp>
      <p:pic>
        <p:nvPicPr>
          <p:cNvPr id="18" name="图片 17" descr="01 (99)"/>
          <p:cNvPicPr>
            <a:picLocks noChangeAspect="1"/>
          </p:cNvPicPr>
          <p:nvPr>
            <p:custDataLst>
              <p:tags r:id="rId1"/>
            </p:custDataLst>
          </p:nvPr>
        </p:nvPicPr>
        <p:blipFill>
          <a:blip r:embed="rId3"/>
          <a:stretch>
            <a:fillRect/>
          </a:stretch>
        </p:blipFill>
        <p:spPr>
          <a:xfrm>
            <a:off x="10595610" y="5038725"/>
            <a:ext cx="1838325" cy="183832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建库建表</a:t>
            </a:r>
          </a:p>
        </p:txBody>
      </p:sp>
      <p:sp>
        <p:nvSpPr>
          <p:cNvPr id="7" name="Rectangle 4"/>
          <p:cNvSpPr>
            <a:spLocks noChangeArrowheads="1"/>
          </p:cNvSpPr>
          <p:nvPr/>
        </p:nvSpPr>
        <p:spPr bwMode="auto">
          <a:xfrm>
            <a:off x="710880" y="1457271"/>
            <a:ext cx="3950120" cy="30038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1" u="none" strike="noStrike" cap="none" normalizeH="0" baseline="0" dirty="0">
                <a:ln>
                  <a:noFill/>
                </a:ln>
                <a:solidFill>
                  <a:srgbClr val="8C8C8C"/>
                </a:solidFill>
                <a:effectLst/>
                <a:latin typeface="Arial Unicode MS" panose="020B0604020202020204" pitchFamily="34" charset="-122"/>
                <a:ea typeface="JetBrains Mono"/>
              </a:rPr>
              <a:t>--</a:t>
            </a:r>
            <a:r>
              <a:rPr kumimoji="0" lang="zh-CN" sz="1600" b="0" i="1" u="none" strike="noStrike" cap="none" normalizeH="0" baseline="0" dirty="0">
                <a:ln>
                  <a:noFill/>
                </a:ln>
                <a:solidFill>
                  <a:srgbClr val="8C8C8C"/>
                </a:solidFill>
                <a:effectLst/>
                <a:latin typeface="宋体" panose="02010600030101010101" pitchFamily="2" charset="-122"/>
                <a:ea typeface="宋体" panose="02010600030101010101" pitchFamily="2" charset="-122"/>
              </a:rPr>
              <a:t>如果数据库已存在就删除</a:t>
            </a:r>
            <a:br>
              <a:rPr kumimoji="0" lang="zh-CN" sz="1600" b="0" i="1" u="none" strike="noStrike" cap="none" normalizeH="0" baseline="0" dirty="0">
                <a:ln>
                  <a:noFill/>
                </a:ln>
                <a:solidFill>
                  <a:srgbClr val="8C8C8C"/>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drop database if exists </a:t>
            </a:r>
            <a:r>
              <a:rPr kumimoji="0" lang="zh-CN" altLang="zh-CN" sz="1600" b="0" i="0" u="none" strike="noStrike" cap="none" normalizeH="0" baseline="0" dirty="0">
                <a:ln>
                  <a:noFill/>
                </a:ln>
                <a:solidFill>
                  <a:srgbClr val="000000"/>
                </a:solidFill>
                <a:effectLst/>
                <a:latin typeface="Arial Unicode MS" panose="020B0604020202020204" pitchFamily="34" charset="-122"/>
                <a:ea typeface="JetBrains Mono"/>
              </a:rPr>
              <a:t>db_msg </a:t>
            </a: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cascade </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1" u="none" strike="noStrike" cap="none" normalizeH="0" baseline="0" dirty="0">
                <a:ln>
                  <a:noFill/>
                </a:ln>
                <a:solidFill>
                  <a:srgbClr val="8C8C8C"/>
                </a:solidFill>
                <a:effectLst/>
                <a:latin typeface="Arial Unicode MS" panose="020B0604020202020204" pitchFamily="34" charset="-122"/>
                <a:ea typeface="JetBrains Mono"/>
              </a:rPr>
              <a:t>--</a:t>
            </a:r>
            <a:r>
              <a:rPr kumimoji="0" lang="zh-CN" sz="1600" b="0" i="1" u="none" strike="noStrike" cap="none" normalizeH="0" baseline="0" dirty="0">
                <a:ln>
                  <a:noFill/>
                </a:ln>
                <a:solidFill>
                  <a:srgbClr val="8C8C8C"/>
                </a:solidFill>
                <a:effectLst/>
                <a:latin typeface="宋体" panose="02010600030101010101" pitchFamily="2" charset="-122"/>
                <a:ea typeface="宋体" panose="02010600030101010101" pitchFamily="2" charset="-122"/>
              </a:rPr>
              <a:t>创建数据库</a:t>
            </a:r>
            <a:br>
              <a:rPr kumimoji="0" lang="zh-CN" sz="1600" b="0" i="1" u="none" strike="noStrike" cap="none" normalizeH="0" baseline="0" dirty="0">
                <a:ln>
                  <a:noFill/>
                </a:ln>
                <a:solidFill>
                  <a:srgbClr val="8C8C8C"/>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create database </a:t>
            </a:r>
            <a:r>
              <a:rPr kumimoji="0" lang="zh-CN" altLang="zh-CN" sz="1600" b="0" i="0" u="none" strike="noStrike" cap="none" normalizeH="0" baseline="0" dirty="0">
                <a:ln>
                  <a:noFill/>
                </a:ln>
                <a:solidFill>
                  <a:srgbClr val="000000"/>
                </a:solidFill>
                <a:effectLst/>
                <a:latin typeface="Arial Unicode MS" panose="020B0604020202020204" pitchFamily="34" charset="-122"/>
                <a:ea typeface="JetBrains Mono"/>
              </a:rPr>
              <a:t>db_msg </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1" u="none" strike="noStrike" cap="none" normalizeH="0" baseline="0" dirty="0">
                <a:ln>
                  <a:noFill/>
                </a:ln>
                <a:solidFill>
                  <a:srgbClr val="8C8C8C"/>
                </a:solidFill>
                <a:effectLst/>
                <a:latin typeface="Arial Unicode MS" panose="020B0604020202020204" pitchFamily="34" charset="-122"/>
                <a:ea typeface="JetBrains Mono"/>
              </a:rPr>
              <a:t>--</a:t>
            </a:r>
            <a:r>
              <a:rPr kumimoji="0" lang="zh-CN" sz="1600" b="0" i="1" u="none" strike="noStrike" cap="none" normalizeH="0" baseline="0" dirty="0">
                <a:ln>
                  <a:noFill/>
                </a:ln>
                <a:solidFill>
                  <a:srgbClr val="8C8C8C"/>
                </a:solidFill>
                <a:effectLst/>
                <a:latin typeface="宋体" panose="02010600030101010101" pitchFamily="2" charset="-122"/>
                <a:ea typeface="宋体" panose="02010600030101010101" pitchFamily="2" charset="-122"/>
              </a:rPr>
              <a:t>切换数据库</a:t>
            </a:r>
            <a:br>
              <a:rPr kumimoji="0" lang="zh-CN" sz="1600" b="0" i="1" u="none" strike="noStrike" cap="none" normalizeH="0" baseline="0" dirty="0">
                <a:ln>
                  <a:noFill/>
                </a:ln>
                <a:solidFill>
                  <a:srgbClr val="8C8C8C"/>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use </a:t>
            </a:r>
            <a:r>
              <a:rPr kumimoji="0" lang="zh-CN" altLang="zh-CN" sz="1600" b="0" i="0" u="none" strike="noStrike" cap="none" normalizeH="0" baseline="0" dirty="0">
                <a:ln>
                  <a:noFill/>
                </a:ln>
                <a:solidFill>
                  <a:srgbClr val="000000"/>
                </a:solidFill>
                <a:effectLst/>
                <a:latin typeface="Arial Unicode MS" panose="020B0604020202020204" pitchFamily="34" charset="-122"/>
                <a:ea typeface="JetBrains Mono"/>
              </a:rPr>
              <a:t>db_msg </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1" u="none" strike="noStrike" cap="none" normalizeH="0" baseline="0" dirty="0">
                <a:ln>
                  <a:noFill/>
                </a:ln>
                <a:solidFill>
                  <a:srgbClr val="8C8C8C"/>
                </a:solidFill>
                <a:effectLst/>
                <a:latin typeface="Arial Unicode MS" panose="020B0604020202020204" pitchFamily="34" charset="-122"/>
                <a:ea typeface="JetBrains Mono"/>
              </a:rPr>
              <a:t>--</a:t>
            </a:r>
            <a:r>
              <a:rPr kumimoji="0" lang="zh-CN" sz="1600" b="0" i="1" u="none" strike="noStrike" cap="none" normalizeH="0" baseline="0" dirty="0">
                <a:ln>
                  <a:noFill/>
                </a:ln>
                <a:solidFill>
                  <a:srgbClr val="8C8C8C"/>
                </a:solidFill>
                <a:effectLst/>
                <a:latin typeface="宋体" panose="02010600030101010101" pitchFamily="2" charset="-122"/>
                <a:ea typeface="宋体" panose="02010600030101010101" pitchFamily="2" charset="-122"/>
              </a:rPr>
              <a:t>列举数据库</a:t>
            </a:r>
            <a:br>
              <a:rPr kumimoji="0" lang="zh-CN" sz="1600" b="0" i="1" u="none" strike="noStrike" cap="none" normalizeH="0" baseline="0" dirty="0">
                <a:ln>
                  <a:noFill/>
                </a:ln>
                <a:solidFill>
                  <a:srgbClr val="8C8C8C"/>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show databases </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pic>
        <p:nvPicPr>
          <p:cNvPr id="8" name="图片 7"/>
          <p:cNvPicPr>
            <a:picLocks noChangeAspect="1"/>
          </p:cNvPicPr>
          <p:nvPr/>
        </p:nvPicPr>
        <p:blipFill>
          <a:blip r:embed="rId2"/>
          <a:stretch>
            <a:fillRect/>
          </a:stretch>
        </p:blipFill>
        <p:spPr>
          <a:xfrm>
            <a:off x="6746781" y="1925726"/>
            <a:ext cx="3526772" cy="2414226"/>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建库建表</a:t>
            </a:r>
          </a:p>
        </p:txBody>
      </p:sp>
      <p:pic>
        <p:nvPicPr>
          <p:cNvPr id="3" name="图片 2"/>
          <p:cNvPicPr>
            <a:picLocks noChangeAspect="1"/>
          </p:cNvPicPr>
          <p:nvPr/>
        </p:nvPicPr>
        <p:blipFill>
          <a:blip r:embed="rId2"/>
          <a:stretch>
            <a:fillRect/>
          </a:stretch>
        </p:blipFill>
        <p:spPr>
          <a:xfrm>
            <a:off x="6527800" y="2151380"/>
            <a:ext cx="5574030" cy="3721100"/>
          </a:xfrm>
          <a:prstGeom prst="rect">
            <a:avLst/>
          </a:prstGeom>
        </p:spPr>
      </p:pic>
      <p:sp>
        <p:nvSpPr>
          <p:cNvPr id="5" name="文本框 4"/>
          <p:cNvSpPr txBox="1"/>
          <p:nvPr/>
        </p:nvSpPr>
        <p:spPr>
          <a:xfrm>
            <a:off x="710565" y="1700530"/>
            <a:ext cx="5760720" cy="4707890"/>
          </a:xfrm>
          <a:prstGeom prst="rect">
            <a:avLst/>
          </a:prstGeom>
          <a:noFill/>
          <a:ln w="9525">
            <a:noFill/>
          </a:ln>
        </p:spPr>
        <p:txBody>
          <a:bodyPr wrap="square">
            <a:spAutoFit/>
          </a:bodyPr>
          <a:lstStyle/>
          <a:p>
            <a:pPr marL="0" indent="0"/>
            <a:r>
              <a:rPr lang="zh-CN" sz="1200" b="0">
                <a:solidFill>
                  <a:srgbClr val="808080"/>
                </a:solidFill>
                <a:latin typeface="Consolas" panose="020B0609020204030204" charset="0"/>
                <a:ea typeface="宋体" panose="02010600030101010101" pitchFamily="2" charset="-122"/>
                <a:cs typeface="Consolas" panose="020B0609020204030204" charset="0"/>
              </a:rPr>
              <a:t>--如果表已存在就删除</a:t>
            </a:r>
            <a:endParaRPr lang="en-US" sz="12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200" b="1">
                <a:solidFill>
                  <a:srgbClr val="800000"/>
                </a:solidFill>
                <a:latin typeface="Consolas" panose="020B0609020204030204" charset="0"/>
                <a:ea typeface="宋体" panose="02010600030101010101" pitchFamily="2" charset="-122"/>
                <a:cs typeface="Consolas" panose="020B0609020204030204" charset="0"/>
              </a:rPr>
              <a:t>drop</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table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if</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exists</a:t>
            </a:r>
            <a:r>
              <a:rPr lang="en-US" sz="1200" b="0">
                <a:solidFill>
                  <a:srgbClr val="000000"/>
                </a:solidFill>
                <a:latin typeface="Consolas" panose="020B0609020204030204" charset="0"/>
                <a:ea typeface="宋体" panose="02010600030101010101" pitchFamily="2" charset="-122"/>
                <a:cs typeface="Consolas" panose="020B0609020204030204" charset="0"/>
              </a:rPr>
              <a:t> db_msg.tb_msg_source </a:t>
            </a:r>
            <a:r>
              <a:rPr lang="en-US" sz="1200" b="0">
                <a:solidFill>
                  <a:srgbClr val="FF0000"/>
                </a:solidFill>
                <a:latin typeface="Consolas" panose="020B0609020204030204" charset="0"/>
                <a:ea typeface="宋体" panose="02010600030101010101" pitchFamily="2" charset="-122"/>
                <a:cs typeface="Consolas" panose="020B0609020204030204" charset="0"/>
              </a:rPr>
              <a:t>;</a:t>
            </a:r>
            <a:endParaRPr lang="zh-CN" sz="1200" b="0">
              <a:solidFill>
                <a:srgbClr val="808080"/>
              </a:solidFill>
              <a:latin typeface="Consolas" panose="020B0609020204030204" charset="0"/>
              <a:ea typeface="宋体" panose="02010600030101010101" pitchFamily="2" charset="-122"/>
              <a:cs typeface="Consolas" panose="020B0609020204030204" charset="0"/>
            </a:endParaRPr>
          </a:p>
          <a:p>
            <a:pPr marL="0" indent="0"/>
            <a:r>
              <a:rPr lang="zh-CN" sz="1200" b="0">
                <a:solidFill>
                  <a:srgbClr val="808080"/>
                </a:solidFill>
                <a:latin typeface="Consolas" panose="020B0609020204030204" charset="0"/>
                <a:ea typeface="宋体" panose="02010600030101010101" pitchFamily="2" charset="-122"/>
                <a:cs typeface="Consolas" panose="020B0609020204030204" charset="0"/>
              </a:rPr>
              <a:t>--建表</a:t>
            </a:r>
            <a:endParaRPr lang="en-US" sz="12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200" b="1">
                <a:solidFill>
                  <a:srgbClr val="800000"/>
                </a:solidFill>
                <a:latin typeface="Consolas" panose="020B0609020204030204" charset="0"/>
                <a:ea typeface="宋体" panose="02010600030101010101" pitchFamily="2" charset="-122"/>
                <a:cs typeface="Consolas" panose="020B0609020204030204" charset="0"/>
              </a:rPr>
              <a:t>create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table</a:t>
            </a:r>
            <a:r>
              <a:rPr lang="en-US" sz="1200" b="0">
                <a:solidFill>
                  <a:srgbClr val="000000"/>
                </a:solidFill>
                <a:latin typeface="Consolas" panose="020B0609020204030204" charset="0"/>
                <a:ea typeface="宋体" panose="02010600030101010101" pitchFamily="2" charset="-122"/>
                <a:cs typeface="Consolas" panose="020B0609020204030204" charset="0"/>
              </a:rPr>
              <a:t> db_msg.tb_msg_source(</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msg_time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"消息发送时间"</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sender_name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"发送人昵称"</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sender_account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"发送人账号"</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sender_sex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"发送人性别"</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sender_ip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"发送人ip地址"</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sender_os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"发送人操作系统"</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sender_phonetype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"发送人手机型号"</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sender_network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"发送人网络类型"</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sender_gps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"发送人的GPS定位"</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receiver_name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"接收人昵称"</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receiver_ip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"接收人IP"</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receiver_account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"接收人账号"</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receiver_os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"接收人操作系统"</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receiver_phonetype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"接收人手机型号"</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receiver_network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"接收人网络类型"</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receiver_gps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"接收人的GPS定位"</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receiver_sex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"接收人性别"</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msg_type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"消息类型"</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distance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"双方距离"</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message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"消息内容"</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a:t>
            </a:r>
            <a:r>
              <a:rPr lang="en-US" sz="12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2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565" y="1645920"/>
            <a:ext cx="9432290" cy="4219575"/>
          </a:xfrm>
        </p:spPr>
        <p:txBody>
          <a:bodyPr/>
          <a:lstStyle/>
          <a:p>
            <a:pPr>
              <a:lnSpc>
                <a:spcPct val="200000"/>
              </a:lnSpc>
            </a:pPr>
            <a:r>
              <a:rPr lang="zh-CN" altLang="en-US" dirty="0"/>
              <a:t>上传文件到</a:t>
            </a:r>
            <a:r>
              <a:rPr dirty="0"/>
              <a:t>Linux</a:t>
            </a:r>
            <a:r>
              <a:rPr lang="zh-CN" altLang="en-US" dirty="0"/>
              <a:t>系统</a:t>
            </a:r>
          </a:p>
          <a:p>
            <a:pPr>
              <a:lnSpc>
                <a:spcPct val="200000"/>
              </a:lnSpc>
            </a:pPr>
            <a:r>
              <a:rPr dirty="0">
                <a:solidFill>
                  <a:schemeClr val="accent3">
                    <a:lumMod val="50000"/>
                  </a:schemeClr>
                </a:solidFill>
              </a:rPr>
              <a:t>load</a:t>
            </a:r>
            <a:r>
              <a:rPr lang="zh-CN" altLang="en-US" dirty="0">
                <a:solidFill>
                  <a:schemeClr val="accent3">
                    <a:lumMod val="50000"/>
                  </a:schemeClr>
                </a:solidFill>
              </a:rPr>
              <a:t>数据到表</a:t>
            </a:r>
          </a:p>
          <a:p>
            <a:pPr marL="0" indent="0">
              <a:lnSpc>
                <a:spcPct val="200000"/>
              </a:lnSpc>
              <a:buNone/>
            </a:pPr>
            <a:r>
              <a:rPr lang="zh-CN" altLang="en-US" dirty="0">
                <a:solidFill>
                  <a:schemeClr val="accent3">
                    <a:lumMod val="50000"/>
                  </a:schemeClr>
                </a:solidFill>
              </a:rPr>
              <a:t>load data local inpath '/home/hadoop/chat_data-30W.csv' </a:t>
            </a:r>
            <a:r>
              <a:rPr dirty="0">
                <a:solidFill>
                  <a:schemeClr val="accent3">
                    <a:lumMod val="50000"/>
                  </a:schemeClr>
                </a:solidFill>
              </a:rPr>
              <a:t>overwrite </a:t>
            </a:r>
            <a:r>
              <a:rPr lang="zh-CN" altLang="en-US" dirty="0">
                <a:solidFill>
                  <a:schemeClr val="accent3">
                    <a:lumMod val="50000"/>
                  </a:schemeClr>
                </a:solidFill>
              </a:rPr>
              <a:t>into table tb_msg_source;</a:t>
            </a:r>
          </a:p>
        </p:txBody>
      </p:sp>
      <p:sp>
        <p:nvSpPr>
          <p:cNvPr id="4" name="文本占位符 3"/>
          <p:cNvSpPr>
            <a:spLocks noGrp="1"/>
          </p:cNvSpPr>
          <p:nvPr>
            <p:ph type="body" sz="quarter" idx="10"/>
          </p:nvPr>
        </p:nvSpPr>
        <p:spPr/>
        <p:txBody>
          <a:bodyPr/>
          <a:lstStyle/>
          <a:p>
            <a:r>
              <a:rPr kumimoji="1" lang="zh-CN" altLang="en-US" dirty="0"/>
              <a:t>加载数据</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880" y="1646133"/>
            <a:ext cx="10299241" cy="4219575"/>
          </a:xfrm>
        </p:spPr>
        <p:txBody>
          <a:bodyPr/>
          <a:lstStyle/>
          <a:p>
            <a:pPr>
              <a:lnSpc>
                <a:spcPct val="200000"/>
              </a:lnSpc>
            </a:pPr>
            <a:r>
              <a:rPr lang="zh-CN" altLang="en-US" dirty="0"/>
              <a:t>验证结果</a:t>
            </a:r>
            <a:endParaRPr lang="en-US" altLang="zh-CN" dirty="0"/>
          </a:p>
          <a:p>
            <a:pPr marL="360680" lvl="1" indent="0">
              <a:lnSpc>
                <a:spcPct val="200000"/>
              </a:lnSpc>
              <a:buNone/>
            </a:pPr>
            <a:r>
              <a:rPr lang="en-US" altLang="zh-CN" dirty="0"/>
              <a:t>        </a:t>
            </a:r>
            <a:endParaRPr lang="zh-CN" altLang="en-US" b="1" dirty="0"/>
          </a:p>
        </p:txBody>
      </p:sp>
      <p:sp>
        <p:nvSpPr>
          <p:cNvPr id="4" name="文本占位符 3"/>
          <p:cNvSpPr>
            <a:spLocks noGrp="1"/>
          </p:cNvSpPr>
          <p:nvPr>
            <p:ph type="body" sz="quarter" idx="10"/>
          </p:nvPr>
        </p:nvSpPr>
        <p:spPr/>
        <p:txBody>
          <a:bodyPr/>
          <a:lstStyle/>
          <a:p>
            <a:r>
              <a:rPr kumimoji="1" lang="zh-CN" altLang="en-US" dirty="0"/>
              <a:t>加载数据</a:t>
            </a:r>
          </a:p>
        </p:txBody>
      </p:sp>
      <p:sp>
        <p:nvSpPr>
          <p:cNvPr id="5" name="Rectangle 1"/>
          <p:cNvSpPr>
            <a:spLocks noChangeArrowheads="1"/>
          </p:cNvSpPr>
          <p:nvPr/>
        </p:nvSpPr>
        <p:spPr bwMode="auto">
          <a:xfrm>
            <a:off x="1063689" y="2187953"/>
            <a:ext cx="9123680" cy="11988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a:ln>
                  <a:noFill/>
                </a:ln>
                <a:effectLst/>
                <a:latin typeface="Arial Unicode MS" panose="020B0604020202020204" pitchFamily="34" charset="-122"/>
                <a:ea typeface="JetBrains Mono"/>
              </a:rPr>
              <a:t>select </a:t>
            </a: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a:ln>
                  <a:noFill/>
                </a:ln>
                <a:effectLst/>
                <a:latin typeface="Arial Unicode MS" panose="020B0604020202020204" pitchFamily="34" charset="-122"/>
                <a:ea typeface="JetBrains Mono"/>
              </a:rPr>
              <a:t> </a:t>
            </a:r>
            <a:r>
              <a:rPr kumimoji="0" lang="en-US" altLang="zh-CN" sz="1600" b="0" i="0" u="none" strike="noStrike" cap="none" normalizeH="0" baseline="0" dirty="0">
                <a:ln>
                  <a:noFill/>
                </a:ln>
                <a:effectLst/>
                <a:latin typeface="Arial Unicode MS" panose="020B0604020202020204" pitchFamily="34" charset="-122"/>
                <a:ea typeface="JetBrains Mono"/>
              </a:rPr>
              <a:t>   </a:t>
            </a:r>
            <a:r>
              <a:rPr kumimoji="0" lang="zh-CN" altLang="zh-CN" sz="1600" b="0" i="0" u="none" strike="noStrike" cap="none" normalizeH="0" baseline="0" dirty="0">
                <a:ln>
                  <a:noFill/>
                </a:ln>
                <a:effectLst/>
                <a:latin typeface="Arial Unicode MS" panose="020B0604020202020204" pitchFamily="34" charset="-122"/>
                <a:ea typeface="JetBrains Mono"/>
              </a:rPr>
              <a:t>msg_time, sender_name, sender_ip, sender_phonetype, receiver_name, receiver_network </a:t>
            </a: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a:ln>
                  <a:noFill/>
                </a:ln>
                <a:effectLst/>
                <a:latin typeface="Arial Unicode MS" panose="020B0604020202020204" pitchFamily="34" charset="-122"/>
                <a:ea typeface="JetBrains Mono"/>
              </a:rPr>
              <a:t>from tb_msg_source limit 10;</a:t>
            </a:r>
          </a:p>
        </p:txBody>
      </p:sp>
      <p:pic>
        <p:nvPicPr>
          <p:cNvPr id="7" name="图片 6"/>
          <p:cNvPicPr>
            <a:picLocks noChangeAspect="1"/>
          </p:cNvPicPr>
          <p:nvPr/>
        </p:nvPicPr>
        <p:blipFill>
          <a:blip r:embed="rId2"/>
          <a:stretch>
            <a:fillRect/>
          </a:stretch>
        </p:blipFill>
        <p:spPr>
          <a:xfrm>
            <a:off x="1063689" y="3459275"/>
            <a:ext cx="8763349" cy="3084961"/>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p>
          <a:p>
            <a:pPr algn="l"/>
            <a:r>
              <a:rPr lang="zh-CN" altLang="en-US" dirty="0"/>
              <a:t>数据表操作</a:t>
            </a:r>
          </a:p>
          <a:p>
            <a:pPr algn="l"/>
            <a:r>
              <a:rPr lang="zh-CN" altLang="en-US" dirty="0"/>
              <a:t>数据查询</a:t>
            </a:r>
          </a:p>
          <a:p>
            <a:r>
              <a:rPr lang="zh-CN" altLang="en-US" dirty="0">
                <a:sym typeface="+mn-ea"/>
              </a:rPr>
              <a:t>函数</a:t>
            </a:r>
            <a:endParaRPr lang="zh-CN" altLang="en-US" dirty="0">
              <a:solidFill>
                <a:srgbClr val="FF0000"/>
              </a:solidFill>
            </a:endParaRPr>
          </a:p>
          <a:p>
            <a:r>
              <a:rPr lang="zh-CN" altLang="en-US" dirty="0">
                <a:solidFill>
                  <a:srgbClr val="FF0000"/>
                </a:solidFill>
                <a:sym typeface="+mn-ea"/>
              </a:rPr>
              <a:t>案例</a:t>
            </a:r>
          </a:p>
        </p:txBody>
      </p:sp>
      <p:pic>
        <p:nvPicPr>
          <p:cNvPr id="3" name="图形 2" descr="303b32313537333932333bbcfdcdb7"/>
          <p:cNvPicPr>
            <a:picLocks noChangeAspect="1"/>
          </p:cNvPicPr>
          <p:nvPr>
            <p:custDataLst>
              <p:tags r:id="rId1"/>
            </p:custDataLst>
          </p:nvPr>
        </p:nvPicPr>
        <p:blipFill>
          <a:blip r:embed="rId8"/>
          <a:stretch>
            <a:fillRect/>
          </a:stretch>
        </p:blipFill>
        <p:spPr>
          <a:xfrm>
            <a:off x="4655776" y="4077616"/>
            <a:ext cx="410210" cy="410210"/>
          </a:xfrm>
          <a:prstGeom prst="rect">
            <a:avLst/>
          </a:prstGeom>
        </p:spPr>
      </p:pic>
      <p:grpSp>
        <p:nvGrpSpPr>
          <p:cNvPr id="15" name="组合 14"/>
          <p:cNvGrpSpPr/>
          <p:nvPr/>
        </p:nvGrpSpPr>
        <p:grpSpPr>
          <a:xfrm>
            <a:off x="7103110" y="3507105"/>
            <a:ext cx="3429000" cy="1819275"/>
            <a:chOff x="11527" y="1204"/>
            <a:chExt cx="5400" cy="2865"/>
          </a:xfrm>
        </p:grpSpPr>
        <p:sp>
          <p:nvSpPr>
            <p:cNvPr id="4" name="左大括号 3"/>
            <p:cNvSpPr/>
            <p:nvPr>
              <p:custDataLst>
                <p:tags r:id="rId2"/>
              </p:custDataLst>
            </p:nvPr>
          </p:nvSpPr>
          <p:spPr>
            <a:xfrm>
              <a:off x="11527" y="1439"/>
              <a:ext cx="1021" cy="2376"/>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3"/>
              </p:custDataLst>
            </p:nvPr>
          </p:nvSpPr>
          <p:spPr>
            <a:xfrm>
              <a:off x="12661" y="1204"/>
              <a:ext cx="4266"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需求分析</a:t>
              </a:r>
            </a:p>
          </p:txBody>
        </p:sp>
        <p:sp>
          <p:nvSpPr>
            <p:cNvPr id="7" name="文本框 6"/>
            <p:cNvSpPr txBox="1"/>
            <p:nvPr>
              <p:custDataLst>
                <p:tags r:id="rId4"/>
              </p:custDataLst>
            </p:nvPr>
          </p:nvSpPr>
          <p:spPr>
            <a:xfrm>
              <a:off x="12661" y="1998"/>
              <a:ext cx="4265" cy="483"/>
            </a:xfrm>
            <a:prstGeom prst="rect">
              <a:avLst/>
            </a:prstGeom>
            <a:noFill/>
          </p:spPr>
          <p:txBody>
            <a:bodyPr wrap="square" rtlCol="0">
              <a:spAutoFit/>
            </a:bodyPr>
            <a:lstStyle/>
            <a:p>
              <a:pPr algn="l">
                <a:buClrTx/>
                <a:buSzTx/>
                <a:buFontTx/>
              </a:pPr>
              <a:r>
                <a:rPr lang="en-US" altLang="zh-CN" sz="1400">
                  <a:solidFill>
                    <a:srgbClr val="FF0000"/>
                  </a:solidFill>
                  <a:latin typeface="阿里巴巴普惠体" panose="00020600040101010101" pitchFamily="18" charset="-122"/>
                  <a:ea typeface="阿里巴巴普惠体" panose="00020600040101010101" pitchFamily="18" charset="-122"/>
                  <a:sym typeface="+mn-ea"/>
                </a:rPr>
                <a:t>ETL</a:t>
              </a:r>
              <a:r>
                <a:rPr lang="zh-CN" altLang="en-US" sz="1400">
                  <a:solidFill>
                    <a:srgbClr val="FF0000"/>
                  </a:solidFill>
                  <a:latin typeface="阿里巴巴普惠体" panose="00020600040101010101" pitchFamily="18" charset="-122"/>
                  <a:ea typeface="阿里巴巴普惠体" panose="00020600040101010101" pitchFamily="18" charset="-122"/>
                  <a:sym typeface="+mn-ea"/>
                </a:rPr>
                <a:t>数据清洗</a:t>
              </a:r>
            </a:p>
          </p:txBody>
        </p:sp>
        <p:sp>
          <p:nvSpPr>
            <p:cNvPr id="6" name="文本框 5"/>
            <p:cNvSpPr txBox="1"/>
            <p:nvPr>
              <p:custDataLst>
                <p:tags r:id="rId5"/>
              </p:custDataLst>
            </p:nvPr>
          </p:nvSpPr>
          <p:spPr>
            <a:xfrm>
              <a:off x="12662" y="2792"/>
              <a:ext cx="4265"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指标计算</a:t>
              </a:r>
            </a:p>
          </p:txBody>
        </p:sp>
        <p:sp>
          <p:nvSpPr>
            <p:cNvPr id="8" name="文本框 7"/>
            <p:cNvSpPr txBox="1"/>
            <p:nvPr>
              <p:custDataLst>
                <p:tags r:id="rId6"/>
              </p:custDataLst>
            </p:nvPr>
          </p:nvSpPr>
          <p:spPr>
            <a:xfrm>
              <a:off x="12661" y="3586"/>
              <a:ext cx="4265"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可视化展现</a:t>
              </a:r>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完成数据源的清洗工作</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880" y="1646133"/>
            <a:ext cx="10299241" cy="4219575"/>
          </a:xfrm>
        </p:spPr>
        <p:txBody>
          <a:bodyPr/>
          <a:lstStyle/>
          <a:p>
            <a:pPr>
              <a:lnSpc>
                <a:spcPct val="200000"/>
              </a:lnSpc>
            </a:pPr>
            <a:r>
              <a:rPr lang="zh-CN" altLang="en-US" dirty="0"/>
              <a:t>数据问题</a:t>
            </a:r>
            <a:r>
              <a:rPr lang="en-US" altLang="zh-CN" dirty="0"/>
              <a:t> </a:t>
            </a:r>
          </a:p>
          <a:p>
            <a:pPr lvl="1">
              <a:lnSpc>
                <a:spcPct val="200000"/>
              </a:lnSpc>
            </a:pPr>
            <a:r>
              <a:rPr lang="zh-CN" altLang="en-US" dirty="0"/>
              <a:t>问题</a:t>
            </a:r>
            <a:r>
              <a:rPr lang="en-US" altLang="zh-CN" dirty="0"/>
              <a:t>1</a:t>
            </a:r>
            <a:r>
              <a:rPr lang="zh-CN" altLang="en-US" dirty="0"/>
              <a:t>：当前数据中，有一些数据的字段为空，不是合法数据</a:t>
            </a:r>
          </a:p>
        </p:txBody>
      </p:sp>
      <p:sp>
        <p:nvSpPr>
          <p:cNvPr id="4" name="文本占位符 3"/>
          <p:cNvSpPr>
            <a:spLocks noGrp="1"/>
          </p:cNvSpPr>
          <p:nvPr>
            <p:ph type="body" sz="quarter" idx="10"/>
          </p:nvPr>
        </p:nvSpPr>
        <p:spPr/>
        <p:txBody>
          <a:bodyPr/>
          <a:lstStyle/>
          <a:p>
            <a:r>
              <a:rPr kumimoji="1" lang="zh-CN" altLang="en-US" dirty="0"/>
              <a:t>数据清洗</a:t>
            </a:r>
          </a:p>
        </p:txBody>
      </p:sp>
      <p:sp>
        <p:nvSpPr>
          <p:cNvPr id="9" name="Rectangle 4"/>
          <p:cNvSpPr>
            <a:spLocks noChangeArrowheads="1"/>
          </p:cNvSpPr>
          <p:nvPr/>
        </p:nvSpPr>
        <p:spPr bwMode="auto">
          <a:xfrm>
            <a:off x="1380565" y="2932855"/>
            <a:ext cx="3254188"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select</a:t>
            </a:r>
            <a:b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msg_time,</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sender_name,</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   sender_gps</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from </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db_msg.tb_msg_source</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where </a:t>
            </a:r>
            <a:r>
              <a:rPr kumimoji="0" lang="zh-CN" altLang="zh-CN" sz="1600" b="0" i="1" u="none" strike="noStrike" cap="none" normalizeH="0" baseline="0" dirty="0">
                <a:ln>
                  <a:noFill/>
                </a:ln>
                <a:solidFill>
                  <a:srgbClr val="080808"/>
                </a:solidFill>
                <a:effectLst/>
                <a:latin typeface="Arial Unicode MS" panose="020B0604020202020204" pitchFamily="34" charset="-122"/>
                <a:ea typeface="JetBrains Mono"/>
              </a:rPr>
              <a:t>length</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(sender_gps) =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0</a:t>
            </a:r>
            <a:b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limit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10</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pic>
        <p:nvPicPr>
          <p:cNvPr id="10" name="图片 9"/>
          <p:cNvPicPr>
            <a:picLocks noChangeAspect="1"/>
          </p:cNvPicPr>
          <p:nvPr/>
        </p:nvPicPr>
        <p:blipFill>
          <a:blip r:embed="rId2"/>
          <a:stretch>
            <a:fillRect/>
          </a:stretch>
        </p:blipFill>
        <p:spPr>
          <a:xfrm>
            <a:off x="4820685" y="2932855"/>
            <a:ext cx="6859121" cy="2710918"/>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880" y="1646133"/>
            <a:ext cx="10299241" cy="4219575"/>
          </a:xfrm>
        </p:spPr>
        <p:txBody>
          <a:bodyPr/>
          <a:lstStyle/>
          <a:p>
            <a:pPr>
              <a:lnSpc>
                <a:spcPct val="200000"/>
              </a:lnSpc>
            </a:pPr>
            <a:r>
              <a:rPr lang="zh-CN" altLang="en-US" dirty="0"/>
              <a:t>数据问题</a:t>
            </a:r>
            <a:r>
              <a:rPr lang="en-US" altLang="zh-CN" dirty="0"/>
              <a:t> </a:t>
            </a:r>
          </a:p>
          <a:p>
            <a:pPr lvl="1">
              <a:lnSpc>
                <a:spcPct val="200000"/>
              </a:lnSpc>
            </a:pPr>
            <a:r>
              <a:rPr lang="zh-CN" altLang="en-US" dirty="0"/>
              <a:t>问题</a:t>
            </a:r>
            <a:r>
              <a:rPr lang="en-US" altLang="zh-CN" dirty="0"/>
              <a:t>2</a:t>
            </a:r>
            <a:r>
              <a:rPr lang="zh-CN" altLang="en-US" dirty="0"/>
              <a:t>：需求中，需要统计每天、每个小时的消息量，但是数据中没有天和小时字段，只有整体时间字段，不好处理</a:t>
            </a:r>
          </a:p>
        </p:txBody>
      </p:sp>
      <p:sp>
        <p:nvSpPr>
          <p:cNvPr id="4" name="文本占位符 3"/>
          <p:cNvSpPr>
            <a:spLocks noGrp="1"/>
          </p:cNvSpPr>
          <p:nvPr>
            <p:ph type="body" sz="quarter" idx="10"/>
          </p:nvPr>
        </p:nvSpPr>
        <p:spPr/>
        <p:txBody>
          <a:bodyPr/>
          <a:lstStyle/>
          <a:p>
            <a:r>
              <a:rPr kumimoji="1" lang="zh-CN" altLang="en-US" dirty="0"/>
              <a:t>数据清洗</a:t>
            </a:r>
          </a:p>
        </p:txBody>
      </p:sp>
      <p:sp>
        <p:nvSpPr>
          <p:cNvPr id="2" name="Rectangle 1"/>
          <p:cNvSpPr>
            <a:spLocks noChangeArrowheads="1"/>
          </p:cNvSpPr>
          <p:nvPr/>
        </p:nvSpPr>
        <p:spPr bwMode="auto">
          <a:xfrm>
            <a:off x="1443317" y="2992666"/>
            <a:ext cx="2810385" cy="15265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select</a:t>
            </a:r>
            <a:b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msg_time</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from </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db_msg.tb_msg_source</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limit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10</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a:stretch>
            <a:fillRect/>
          </a:stretch>
        </p:blipFill>
        <p:spPr>
          <a:xfrm>
            <a:off x="5453062" y="2752286"/>
            <a:ext cx="3724275" cy="353377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880" y="1646133"/>
            <a:ext cx="10299241" cy="4219575"/>
          </a:xfrm>
        </p:spPr>
        <p:txBody>
          <a:bodyPr/>
          <a:lstStyle/>
          <a:p>
            <a:pPr>
              <a:lnSpc>
                <a:spcPct val="200000"/>
              </a:lnSpc>
            </a:pPr>
            <a:r>
              <a:rPr lang="zh-CN" altLang="en-US" dirty="0"/>
              <a:t>数据问题</a:t>
            </a:r>
            <a:r>
              <a:rPr lang="en-US" altLang="zh-CN" dirty="0"/>
              <a:t> </a:t>
            </a:r>
          </a:p>
          <a:p>
            <a:pPr lvl="1">
              <a:lnSpc>
                <a:spcPct val="200000"/>
              </a:lnSpc>
            </a:pPr>
            <a:r>
              <a:rPr lang="zh-CN" altLang="en-US" dirty="0"/>
              <a:t>问题</a:t>
            </a:r>
            <a:r>
              <a:rPr lang="en-US" altLang="zh-CN" dirty="0"/>
              <a:t>3</a:t>
            </a:r>
            <a:r>
              <a:rPr lang="zh-CN" altLang="en-US" dirty="0"/>
              <a:t>：需求中，需要对经度和维度构建地区的可视化地图，但是数据中</a:t>
            </a:r>
            <a:r>
              <a:rPr lang="en-US" altLang="zh-CN" dirty="0"/>
              <a:t>GPS</a:t>
            </a:r>
            <a:r>
              <a:rPr lang="zh-CN" altLang="en-US" dirty="0"/>
              <a:t>经纬度为一个字段，不好处理</a:t>
            </a:r>
          </a:p>
        </p:txBody>
      </p:sp>
      <p:sp>
        <p:nvSpPr>
          <p:cNvPr id="4" name="文本占位符 3"/>
          <p:cNvSpPr>
            <a:spLocks noGrp="1"/>
          </p:cNvSpPr>
          <p:nvPr>
            <p:ph type="body" sz="quarter" idx="10"/>
          </p:nvPr>
        </p:nvSpPr>
        <p:spPr/>
        <p:txBody>
          <a:bodyPr/>
          <a:lstStyle/>
          <a:p>
            <a:r>
              <a:rPr kumimoji="1" lang="zh-CN" altLang="en-US" dirty="0"/>
              <a:t>数据清洗</a:t>
            </a:r>
          </a:p>
        </p:txBody>
      </p:sp>
      <p:sp>
        <p:nvSpPr>
          <p:cNvPr id="6" name="Rectangle 1"/>
          <p:cNvSpPr>
            <a:spLocks noChangeArrowheads="1"/>
          </p:cNvSpPr>
          <p:nvPr/>
        </p:nvSpPr>
        <p:spPr bwMode="auto">
          <a:xfrm>
            <a:off x="1407459" y="2992666"/>
            <a:ext cx="2810385" cy="15265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select</a:t>
            </a:r>
            <a:b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   </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sender_gps</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from </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db_msg.tb_msg_source</a:t>
            </a:r>
            <a:b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600" b="0" i="0" u="none" strike="noStrike" cap="none" normalizeH="0" baseline="0" dirty="0">
                <a:ln>
                  <a:noFill/>
                </a:ln>
                <a:solidFill>
                  <a:srgbClr val="0033B3"/>
                </a:solidFill>
                <a:effectLst/>
                <a:latin typeface="Arial Unicode MS" panose="020B0604020202020204" pitchFamily="34" charset="-122"/>
                <a:ea typeface="JetBrains Mono"/>
              </a:rPr>
              <a:t>limit </a:t>
            </a:r>
            <a:r>
              <a:rPr kumimoji="0" lang="zh-CN" altLang="zh-CN" sz="1600" b="0" i="0" u="none" strike="noStrike" cap="none" normalizeH="0" baseline="0" dirty="0">
                <a:ln>
                  <a:noFill/>
                </a:ln>
                <a:solidFill>
                  <a:srgbClr val="1750EB"/>
                </a:solidFill>
                <a:effectLst/>
                <a:latin typeface="Arial Unicode MS" panose="020B0604020202020204" pitchFamily="34" charset="-122"/>
                <a:ea typeface="JetBrains Mono"/>
              </a:rPr>
              <a:t>10</a:t>
            </a:r>
            <a:r>
              <a:rPr kumimoji="0" lang="zh-CN" altLang="zh-CN" sz="1600" b="0" i="0" u="none" strike="noStrike" cap="none" normalizeH="0" baseline="0" dirty="0">
                <a:ln>
                  <a:noFill/>
                </a:ln>
                <a:solidFill>
                  <a:srgbClr val="080808"/>
                </a:solidFill>
                <a:effectLst/>
                <a:latin typeface="Arial Unicode MS" panose="020B0604020202020204" pitchFamily="34" charset="-122"/>
                <a:ea typeface="JetBrains Mono"/>
              </a:rPr>
              <a:t>;</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a:stretch>
            <a:fillRect/>
          </a:stretch>
        </p:blipFill>
        <p:spPr>
          <a:xfrm>
            <a:off x="5317191" y="2704661"/>
            <a:ext cx="3924300" cy="362902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10880" y="1646133"/>
            <a:ext cx="10299241" cy="3320314"/>
          </a:xfrm>
        </p:spPr>
        <p:txBody>
          <a:bodyPr/>
          <a:lstStyle/>
          <a:p>
            <a:pPr>
              <a:lnSpc>
                <a:spcPct val="200000"/>
              </a:lnSpc>
            </a:pPr>
            <a:r>
              <a:rPr lang="zh-CN" altLang="en-US" dirty="0"/>
              <a:t>需求</a:t>
            </a:r>
          </a:p>
          <a:p>
            <a:pPr lvl="1">
              <a:lnSpc>
                <a:spcPct val="200000"/>
              </a:lnSpc>
            </a:pPr>
            <a:r>
              <a:rPr lang="zh-CN" altLang="en-US" dirty="0"/>
              <a:t>需求</a:t>
            </a:r>
            <a:r>
              <a:rPr lang="en-US" altLang="zh-CN" dirty="0"/>
              <a:t>1</a:t>
            </a:r>
            <a:r>
              <a:rPr lang="zh-CN" altLang="en-US" dirty="0"/>
              <a:t>：对字段为空的不合法数据进行过滤</a:t>
            </a:r>
            <a:endParaRPr lang="en-US" altLang="zh-CN" dirty="0"/>
          </a:p>
          <a:p>
            <a:pPr lvl="2">
              <a:lnSpc>
                <a:spcPct val="200000"/>
              </a:lnSpc>
            </a:pPr>
            <a:r>
              <a:rPr lang="en-US" altLang="zh-CN" dirty="0"/>
              <a:t>where</a:t>
            </a:r>
            <a:r>
              <a:rPr lang="zh-CN" altLang="en-US" dirty="0"/>
              <a:t>过滤</a:t>
            </a:r>
          </a:p>
          <a:p>
            <a:pPr lvl="1">
              <a:lnSpc>
                <a:spcPct val="200000"/>
              </a:lnSpc>
            </a:pPr>
            <a:r>
              <a:rPr lang="zh-CN" altLang="en-US" dirty="0"/>
              <a:t>需求</a:t>
            </a:r>
            <a:r>
              <a:rPr lang="en-US" altLang="zh-CN" dirty="0"/>
              <a:t>2</a:t>
            </a:r>
            <a:r>
              <a:rPr lang="zh-CN" altLang="en-US" dirty="0"/>
              <a:t>：通过时间字段构建天和小时字段</a:t>
            </a:r>
            <a:endParaRPr lang="en-US" altLang="zh-CN" dirty="0"/>
          </a:p>
          <a:p>
            <a:pPr lvl="2">
              <a:lnSpc>
                <a:spcPct val="200000"/>
              </a:lnSpc>
            </a:pPr>
            <a:r>
              <a:rPr lang="en-US" altLang="zh-CN" dirty="0" err="1"/>
              <a:t>date hour</a:t>
            </a:r>
            <a:r>
              <a:rPr lang="zh-CN" altLang="en-US" dirty="0"/>
              <a:t>函数</a:t>
            </a:r>
          </a:p>
          <a:p>
            <a:pPr lvl="1">
              <a:lnSpc>
                <a:spcPct val="200000"/>
              </a:lnSpc>
            </a:pPr>
            <a:r>
              <a:rPr lang="zh-CN" altLang="en-US" dirty="0"/>
              <a:t>需求</a:t>
            </a:r>
            <a:r>
              <a:rPr lang="en-US" altLang="zh-CN" dirty="0"/>
              <a:t>3</a:t>
            </a:r>
            <a:r>
              <a:rPr lang="zh-CN" altLang="en-US" dirty="0"/>
              <a:t>：从</a:t>
            </a:r>
            <a:r>
              <a:rPr lang="en-US" altLang="zh-CN" dirty="0"/>
              <a:t>GPS</a:t>
            </a:r>
            <a:r>
              <a:rPr lang="zh-CN" altLang="en-US" dirty="0"/>
              <a:t>的经纬度中提取经度和维度</a:t>
            </a:r>
            <a:endParaRPr lang="en-US" altLang="zh-CN" dirty="0"/>
          </a:p>
          <a:p>
            <a:pPr lvl="2">
              <a:lnSpc>
                <a:spcPct val="200000"/>
              </a:lnSpc>
            </a:pPr>
            <a:r>
              <a:rPr lang="en-US" altLang="zh-CN" dirty="0"/>
              <a:t>split</a:t>
            </a:r>
            <a:r>
              <a:rPr lang="zh-CN" altLang="en-US" dirty="0"/>
              <a:t>函数</a:t>
            </a:r>
          </a:p>
          <a:p>
            <a:pPr lvl="1">
              <a:lnSpc>
                <a:spcPct val="200000"/>
              </a:lnSpc>
            </a:pPr>
            <a:r>
              <a:rPr lang="zh-CN" altLang="en-US" dirty="0"/>
              <a:t>需求</a:t>
            </a:r>
            <a:r>
              <a:rPr lang="en-US" altLang="zh-CN" dirty="0"/>
              <a:t>4</a:t>
            </a:r>
            <a:r>
              <a:rPr lang="zh-CN" altLang="en-US" dirty="0"/>
              <a:t>：将</a:t>
            </a:r>
            <a:r>
              <a:rPr lang="en-US" altLang="zh-CN" dirty="0"/>
              <a:t>ETL</a:t>
            </a:r>
            <a:r>
              <a:rPr lang="zh-CN" altLang="en-US" dirty="0"/>
              <a:t>以后的结果保存到一张新的</a:t>
            </a:r>
            <a:r>
              <a:rPr lang="en-US" altLang="zh-CN" dirty="0"/>
              <a:t>Hive</a:t>
            </a:r>
            <a:r>
              <a:rPr lang="zh-CN" altLang="en-US" dirty="0"/>
              <a:t>表中</a:t>
            </a:r>
            <a:endParaRPr lang="zh-CN" altLang="en-US" b="1" dirty="0">
              <a:solidFill>
                <a:srgbClr val="C00000"/>
              </a:solidFill>
            </a:endParaRPr>
          </a:p>
        </p:txBody>
      </p:sp>
      <p:sp>
        <p:nvSpPr>
          <p:cNvPr id="4" name="文本占位符 3"/>
          <p:cNvSpPr>
            <a:spLocks noGrp="1"/>
          </p:cNvSpPr>
          <p:nvPr>
            <p:ph type="body" sz="quarter" idx="10"/>
          </p:nvPr>
        </p:nvSpPr>
        <p:spPr/>
        <p:txBody>
          <a:bodyPr/>
          <a:lstStyle/>
          <a:p>
            <a:r>
              <a:rPr kumimoji="1" lang="zh-CN" altLang="en-US" dirty="0"/>
              <a:t>数据清洗</a:t>
            </a:r>
          </a:p>
        </p:txBody>
      </p:sp>
      <p:sp>
        <p:nvSpPr>
          <p:cNvPr id="100" name="文本框 99"/>
          <p:cNvSpPr txBox="1"/>
          <p:nvPr/>
        </p:nvSpPr>
        <p:spPr>
          <a:xfrm>
            <a:off x="5951855" y="1457325"/>
            <a:ext cx="5080000" cy="4892675"/>
          </a:xfrm>
          <a:prstGeom prst="rect">
            <a:avLst/>
          </a:prstGeom>
          <a:noFill/>
          <a:ln w="9525">
            <a:noFill/>
          </a:ln>
        </p:spPr>
        <p:txBody>
          <a:bodyPr>
            <a:spAutoFit/>
          </a:bodyPr>
          <a:lstStyle/>
          <a:p>
            <a:pPr marL="0" indent="0"/>
            <a:r>
              <a:rPr lang="en-US" sz="1200" b="1">
                <a:solidFill>
                  <a:srgbClr val="800000"/>
                </a:solidFill>
                <a:latin typeface="Consolas" panose="020B0609020204030204" charset="0"/>
                <a:ea typeface="宋体" panose="02010600030101010101" pitchFamily="2" charset="-122"/>
                <a:cs typeface="Consolas" panose="020B0609020204030204" charset="0"/>
              </a:rPr>
              <a:t>create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table</a:t>
            </a:r>
            <a:r>
              <a:rPr lang="en-US" sz="1200" b="0">
                <a:solidFill>
                  <a:srgbClr val="000000"/>
                </a:solidFill>
                <a:latin typeface="Consolas" panose="020B0609020204030204" charset="0"/>
                <a:ea typeface="宋体" panose="02010600030101010101" pitchFamily="2" charset="-122"/>
                <a:cs typeface="Consolas" panose="020B0609020204030204" charset="0"/>
              </a:rPr>
              <a:t> db_msg.tb_msg_etl(</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msg_time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"消息发送时间"</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sender_name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"发送人昵称"</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sender_account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"发送人账号"</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sender_sex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"发送人性别"</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sender_ip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"发送人ip地址"</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sender_os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"发送人操作系统"</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sender_phonetype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"发送人手机型号"</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sender_network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"发送人网络类型"</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sender_gps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"发送人的GPS定位"</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receiver_name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"接收人昵称"</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receiver_ip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"接收人IP"</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receiver_account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"接收人账号"</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receiver_os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"接收人操作系统"</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receiver_phonetype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"接收人手机型号"</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receiver_network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"接收人网络类型"</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receiver_gps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"接收人的GPS定位"</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receiver_sex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"接收人性别"</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msg_type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"消息类型"</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distance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"双方距离"</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message </a:t>
            </a:r>
            <a:r>
              <a:rPr lang="en-US" sz="1200" b="1">
                <a:solidFill>
                  <a:srgbClr val="000080"/>
                </a:solidFill>
                <a:latin typeface="Consolas" panose="020B0609020204030204" charset="0"/>
                <a:ea typeface="宋体" panose="02010600030101010101" pitchFamily="2" charset="-122"/>
                <a:cs typeface="Consolas" panose="020B0609020204030204" charset="0"/>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"消息内容"</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msg_day </a:t>
            </a:r>
            <a:r>
              <a:rPr lang="en-US" sz="1200" b="1">
                <a:solidFill>
                  <a:srgbClr val="000080"/>
                </a:solidFill>
                <a:latin typeface="Consolas" panose="020B0609020204030204" charset="0"/>
                <a:cs typeface="Consolas" panose="020B0609020204030204" charset="0"/>
                <a:sym typeface="+mn-ea"/>
              </a:rPr>
              <a:t>string</a:t>
            </a:r>
            <a:r>
              <a:rPr lang="en-US" sz="1200" b="1">
                <a:solidFill>
                  <a:srgbClr val="00008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"消息日"</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msg_hour </a:t>
            </a:r>
            <a:r>
              <a:rPr lang="en-US" sz="1200" b="1">
                <a:solidFill>
                  <a:srgbClr val="000080"/>
                </a:solidFill>
                <a:latin typeface="Consolas" panose="020B0609020204030204" charset="0"/>
                <a:cs typeface="Consolas" panose="020B0609020204030204" charset="0"/>
                <a:sym typeface="+mn-ea"/>
              </a:rPr>
              <a:t>string</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"消息小时"</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sender_lng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"经度"</a:t>
            </a:r>
            <a:r>
              <a:rPr lang="en-US" sz="1200" b="0">
                <a:solidFill>
                  <a:srgbClr val="000000"/>
                </a:solidFill>
                <a:latin typeface="Consolas" panose="020B0609020204030204" charset="0"/>
                <a:ea typeface="宋体" panose="02010600030101010101" pitchFamily="2" charset="-122"/>
                <a:cs typeface="Consolas" panose="020B0609020204030204" charset="0"/>
              </a:rPr>
              <a:t>,</a:t>
            </a: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sender_lat </a:t>
            </a:r>
            <a:r>
              <a:rPr lang="en-US" sz="1200" b="1">
                <a:solidFill>
                  <a:srgbClr val="000080"/>
                </a:solidFill>
                <a:latin typeface="Consolas" panose="020B0609020204030204" charset="0"/>
                <a:ea typeface="宋体" panose="02010600030101010101" pitchFamily="2" charset="-122"/>
                <a:cs typeface="Consolas" panose="020B0609020204030204" charset="0"/>
              </a:rPr>
              <a:t>double</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en-US" sz="1200" b="1">
                <a:solidFill>
                  <a:srgbClr val="800000"/>
                </a:solidFill>
                <a:latin typeface="Consolas" panose="020B0609020204030204" charset="0"/>
                <a:ea typeface="宋体" panose="02010600030101010101" pitchFamily="2" charset="-122"/>
                <a:cs typeface="Consolas" panose="020B0609020204030204" charset="0"/>
              </a:rPr>
              <a:t>comment</a:t>
            </a:r>
            <a:r>
              <a:rPr lang="en-US" sz="1200" b="0">
                <a:solidFill>
                  <a:srgbClr val="000000"/>
                </a:solidFill>
                <a:latin typeface="Consolas" panose="020B0609020204030204" charset="0"/>
                <a:ea typeface="宋体" panose="02010600030101010101" pitchFamily="2" charset="-122"/>
                <a:cs typeface="Consolas" panose="020B0609020204030204" charset="0"/>
              </a:rPr>
              <a:t> </a:t>
            </a:r>
            <a:r>
              <a:rPr lang="zh-CN" sz="1200" b="0">
                <a:solidFill>
                  <a:srgbClr val="000080"/>
                </a:solidFill>
                <a:latin typeface="Consolas" panose="020B0609020204030204" charset="0"/>
                <a:ea typeface="宋体" panose="02010600030101010101" pitchFamily="2" charset="-122"/>
                <a:cs typeface="Consolas" panose="020B0609020204030204" charset="0"/>
              </a:rPr>
              <a:t>"纬度"</a:t>
            </a:r>
            <a:endParaRPr lang="en-US" sz="12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200" b="0">
                <a:solidFill>
                  <a:srgbClr val="000000"/>
                </a:solidFill>
                <a:latin typeface="Consolas" panose="020B0609020204030204" charset="0"/>
                <a:ea typeface="宋体" panose="02010600030101010101" pitchFamily="2" charset="-122"/>
                <a:cs typeface="Consolas" panose="020B0609020204030204" charset="0"/>
              </a:rPr>
              <a:t>)</a:t>
            </a:r>
            <a:r>
              <a:rPr lang="en-US" sz="1200" b="0">
                <a:solidFill>
                  <a:srgbClr val="FF0000"/>
                </a:solidFill>
                <a:latin typeface="Consolas" panose="020B0609020204030204" charset="0"/>
                <a:ea typeface="宋体" panose="02010600030101010101" pitchFamily="2" charset="-122"/>
                <a:cs typeface="Consolas" panose="020B0609020204030204" charset="0"/>
              </a:rPr>
              <a:t>;</a:t>
            </a:r>
            <a:endParaRPr lang="en-US" altLang="en-US" sz="12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内部表和外部表</a:t>
            </a:r>
          </a:p>
        </p:txBody>
      </p:sp>
      <p:sp>
        <p:nvSpPr>
          <p:cNvPr id="3" name="文本占位符 2"/>
          <p:cNvSpPr>
            <a:spLocks noGrp="1"/>
          </p:cNvSpPr>
          <p:nvPr>
            <p:ph type="body" sz="quarter" idx="11"/>
          </p:nvPr>
        </p:nvSpPr>
        <p:spPr>
          <a:xfrm>
            <a:off x="710880" y="1656000"/>
            <a:ext cx="10698800" cy="4725328"/>
          </a:xfrm>
        </p:spPr>
        <p:txBody>
          <a:bodyPr/>
          <a:lstStyle/>
          <a:p>
            <a:pPr marL="285750" indent="-285750">
              <a:buFont typeface="Arial" panose="020B0604020202020204" pitchFamily="34" charset="0"/>
              <a:buChar char="•"/>
            </a:pPr>
            <a:r>
              <a:rPr lang="zh-CN" altLang="en-US" dirty="0"/>
              <a:t>内部表（</a:t>
            </a:r>
            <a:r>
              <a:rPr lang="en-US" altLang="zh-CN" dirty="0">
                <a:solidFill>
                  <a:schemeClr val="accent6">
                    <a:lumMod val="50000"/>
                  </a:schemeClr>
                </a:solidFill>
                <a:latin typeface="Consolas" panose="020B0609020204030204" charset="0"/>
                <a:cs typeface="Consolas" panose="020B0609020204030204" charset="0"/>
                <a:sym typeface="+mn-ea"/>
              </a:rPr>
              <a:t>CREATE TABLE </a:t>
            </a:r>
            <a:r>
              <a:rPr lang="en-US" altLang="zh-CN" dirty="0" err="1">
                <a:solidFill>
                  <a:schemeClr val="accent6">
                    <a:lumMod val="50000"/>
                  </a:schemeClr>
                </a:solidFill>
                <a:latin typeface="Consolas" panose="020B0609020204030204" charset="0"/>
                <a:cs typeface="Consolas" panose="020B0609020204030204" charset="0"/>
                <a:sym typeface="+mn-ea"/>
              </a:rPr>
              <a:t>table_name</a:t>
            </a:r>
            <a:r>
              <a:rPr lang="en-US" altLang="zh-CN" dirty="0">
                <a:solidFill>
                  <a:schemeClr val="accent6">
                    <a:lumMod val="50000"/>
                  </a:schemeClr>
                </a:solidFill>
                <a:latin typeface="Consolas" panose="020B0609020204030204" charset="0"/>
                <a:cs typeface="Consolas" panose="020B0609020204030204" charset="0"/>
                <a:sym typeface="+mn-ea"/>
              </a:rPr>
              <a:t> ......</a:t>
            </a:r>
            <a:r>
              <a:rPr lang="zh-CN" altLang="en-US" dirty="0">
                <a:solidFill>
                  <a:schemeClr val="accent6">
                    <a:lumMod val="50000"/>
                  </a:schemeClr>
                </a:solidFill>
                <a:latin typeface="Consolas" panose="020B0609020204030204" charset="0"/>
                <a:cs typeface="Consolas" panose="020B0609020204030204" charset="0"/>
                <a:sym typeface="+mn-ea"/>
              </a:rPr>
              <a:t>）</a:t>
            </a:r>
            <a:endParaRPr lang="zh-CN" altLang="en-US" dirty="0"/>
          </a:p>
          <a:p>
            <a:pPr>
              <a:buFont typeface="Arial" panose="020B0604020202020204" pitchFamily="34" charset="0"/>
            </a:pPr>
            <a:r>
              <a:rPr lang="zh-CN" altLang="en-US" dirty="0"/>
              <a:t>未被</a:t>
            </a:r>
            <a:r>
              <a:rPr lang="en-US" altLang="zh-CN" dirty="0"/>
              <a:t>external</a:t>
            </a:r>
            <a:r>
              <a:rPr lang="zh-CN" altLang="en-US" dirty="0"/>
              <a:t>关键字修饰的即是内部表，</a:t>
            </a:r>
            <a:r>
              <a:rPr lang="en-US" altLang="zh-CN" dirty="0"/>
              <a:t> </a:t>
            </a:r>
            <a:r>
              <a:rPr lang="zh-CN" altLang="en-US" dirty="0"/>
              <a:t>即</a:t>
            </a:r>
            <a:r>
              <a:rPr lang="zh-CN" altLang="en-US" dirty="0">
                <a:solidFill>
                  <a:srgbClr val="FF0000"/>
                </a:solidFill>
              </a:rPr>
              <a:t>普通表</a:t>
            </a:r>
            <a:r>
              <a:rPr lang="zh-CN" altLang="en-US" dirty="0"/>
              <a:t>。</a:t>
            </a:r>
            <a:r>
              <a:rPr lang="en-US" altLang="zh-CN" dirty="0"/>
              <a:t> </a:t>
            </a:r>
            <a:r>
              <a:rPr lang="zh-CN" altLang="en-US" dirty="0"/>
              <a:t>内部表又称管理表,内部表数据存储的位置由hive.metastore.warehouse.dir参数决定（默认：/user/hive/warehouse），删除内部表会直接</a:t>
            </a:r>
            <a:r>
              <a:rPr lang="zh-CN" altLang="en-US" dirty="0">
                <a:solidFill>
                  <a:srgbClr val="FF0000"/>
                </a:solidFill>
              </a:rPr>
              <a:t>删除元数据（metadata）及存储数据</a:t>
            </a:r>
            <a:r>
              <a:rPr lang="zh-CN" altLang="en-US" dirty="0"/>
              <a:t>，因此</a:t>
            </a:r>
            <a:r>
              <a:rPr lang="zh-CN" altLang="en-US" dirty="0">
                <a:solidFill>
                  <a:srgbClr val="FF0000"/>
                </a:solidFill>
              </a:rPr>
              <a:t>内部表不适合和其他工具共享数据</a:t>
            </a:r>
            <a:r>
              <a:rPr lang="zh-CN" altLang="en-US" dirty="0"/>
              <a:t>。</a:t>
            </a:r>
          </a:p>
          <a:p>
            <a:pPr>
              <a:buFont typeface="Arial" panose="020B0604020202020204" pitchFamily="34" charset="0"/>
            </a:pPr>
            <a:endParaRPr lang="zh-CN" altLang="en-US" dirty="0"/>
          </a:p>
          <a:p>
            <a:pPr marL="285750" indent="-285750">
              <a:buFont typeface="Arial" panose="020B0604020202020204" pitchFamily="34" charset="0"/>
              <a:buChar char="•"/>
            </a:pPr>
            <a:r>
              <a:rPr lang="zh-CN" altLang="en-US" dirty="0"/>
              <a:t>外部表</a:t>
            </a:r>
            <a:r>
              <a:rPr lang="zh-CN" altLang="en-US" dirty="0">
                <a:sym typeface="+mn-ea"/>
              </a:rPr>
              <a:t>（</a:t>
            </a:r>
            <a:r>
              <a:rPr lang="en-US" altLang="zh-CN" dirty="0">
                <a:solidFill>
                  <a:schemeClr val="accent6">
                    <a:lumMod val="50000"/>
                  </a:schemeClr>
                </a:solidFill>
                <a:latin typeface="Consolas" panose="020B0609020204030204" charset="0"/>
                <a:cs typeface="Consolas" panose="020B0609020204030204" charset="0"/>
                <a:sym typeface="+mn-ea"/>
              </a:rPr>
              <a:t>CREATE EXTERNAL TABLE </a:t>
            </a:r>
            <a:r>
              <a:rPr lang="en-US" altLang="zh-CN" dirty="0" err="1">
                <a:solidFill>
                  <a:schemeClr val="accent6">
                    <a:lumMod val="50000"/>
                  </a:schemeClr>
                </a:solidFill>
                <a:latin typeface="Consolas" panose="020B0609020204030204" charset="0"/>
                <a:cs typeface="Consolas" panose="020B0609020204030204" charset="0"/>
                <a:sym typeface="+mn-ea"/>
              </a:rPr>
              <a:t>table_name</a:t>
            </a:r>
            <a:r>
              <a:rPr lang="en-US" altLang="zh-CN" dirty="0">
                <a:solidFill>
                  <a:schemeClr val="accent6">
                    <a:lumMod val="50000"/>
                  </a:schemeClr>
                </a:solidFill>
                <a:latin typeface="Consolas" panose="020B0609020204030204" charset="0"/>
                <a:cs typeface="Consolas" panose="020B0609020204030204" charset="0"/>
                <a:sym typeface="+mn-ea"/>
              </a:rPr>
              <a:t> ......LOCATION......</a:t>
            </a:r>
            <a:r>
              <a:rPr lang="zh-CN" altLang="en-US" dirty="0">
                <a:solidFill>
                  <a:schemeClr val="accent6">
                    <a:lumMod val="50000"/>
                  </a:schemeClr>
                </a:solidFill>
                <a:latin typeface="Consolas" panose="020B0609020204030204" charset="0"/>
                <a:cs typeface="Consolas" panose="020B0609020204030204" charset="0"/>
                <a:sym typeface="+mn-ea"/>
              </a:rPr>
              <a:t>）</a:t>
            </a:r>
            <a:endParaRPr lang="zh-CN" altLang="en-US" dirty="0"/>
          </a:p>
          <a:p>
            <a:pPr>
              <a:buFont typeface="Arial" panose="020B0604020202020204" pitchFamily="34" charset="0"/>
            </a:pPr>
            <a:r>
              <a:rPr lang="zh-CN" altLang="en-US" dirty="0">
                <a:sym typeface="+mn-ea"/>
              </a:rPr>
              <a:t>被</a:t>
            </a:r>
            <a:r>
              <a:rPr lang="en-US" altLang="zh-CN" dirty="0">
                <a:sym typeface="+mn-ea"/>
              </a:rPr>
              <a:t>external</a:t>
            </a:r>
            <a:r>
              <a:rPr lang="zh-CN" altLang="en-US" dirty="0">
                <a:sym typeface="+mn-ea"/>
              </a:rPr>
              <a:t>关键字修饰的即是外部表，</a:t>
            </a:r>
            <a:r>
              <a:rPr lang="en-US" altLang="zh-CN" dirty="0">
                <a:sym typeface="+mn-ea"/>
              </a:rPr>
              <a:t> </a:t>
            </a:r>
            <a:r>
              <a:rPr lang="zh-CN" altLang="en-US" dirty="0">
                <a:sym typeface="+mn-ea"/>
              </a:rPr>
              <a:t>即</a:t>
            </a:r>
            <a:r>
              <a:rPr lang="zh-CN" altLang="en-US" dirty="0">
                <a:solidFill>
                  <a:srgbClr val="FF0000"/>
                </a:solidFill>
                <a:sym typeface="+mn-ea"/>
              </a:rPr>
              <a:t>关联表</a:t>
            </a:r>
            <a:r>
              <a:rPr lang="zh-CN" altLang="en-US" dirty="0">
                <a:sym typeface="+mn-ea"/>
              </a:rPr>
              <a:t>。</a:t>
            </a:r>
          </a:p>
          <a:p>
            <a:pPr>
              <a:buFont typeface="Arial" panose="020B0604020202020204" pitchFamily="34" charset="0"/>
            </a:pPr>
            <a:r>
              <a:rPr lang="zh-CN" altLang="en-US" dirty="0"/>
              <a:t>外部表是指表数据可以在任何位置，通过</a:t>
            </a:r>
            <a:r>
              <a:rPr lang="en-US" altLang="zh-CN" dirty="0"/>
              <a:t>LOCATION</a:t>
            </a:r>
            <a:r>
              <a:rPr lang="zh-CN" altLang="en-US" dirty="0"/>
              <a:t>关键字指定。</a:t>
            </a:r>
            <a:r>
              <a:rPr lang="en-US" altLang="zh-CN" dirty="0"/>
              <a:t> </a:t>
            </a:r>
            <a:r>
              <a:rPr lang="zh-CN" altLang="en-US" dirty="0"/>
              <a:t>数据存储的不同也代表了这个表在理念是并不是</a:t>
            </a:r>
            <a:r>
              <a:rPr lang="en-US" altLang="zh-CN" dirty="0"/>
              <a:t>Hive</a:t>
            </a:r>
            <a:r>
              <a:rPr lang="zh-CN" altLang="en-US" dirty="0"/>
              <a:t>内部管理的，而是可以随意临时链接到外部数据上的。</a:t>
            </a:r>
          </a:p>
          <a:p>
            <a:pPr>
              <a:buFont typeface="Arial" panose="020B0604020202020204" pitchFamily="34" charset="0"/>
            </a:pPr>
            <a:r>
              <a:rPr lang="zh-CN" altLang="en-US" dirty="0"/>
              <a:t>所以，在删除外部表的时候，</a:t>
            </a:r>
            <a:r>
              <a:rPr lang="en-US" altLang="zh-CN" dirty="0"/>
              <a:t> </a:t>
            </a:r>
            <a:r>
              <a:rPr lang="zh-CN" altLang="en-US" dirty="0">
                <a:solidFill>
                  <a:srgbClr val="FF0000"/>
                </a:solidFill>
              </a:rPr>
              <a:t>仅仅是删除元数据（表的信息），不会删除数据本身</a:t>
            </a:r>
            <a:r>
              <a:rPr lang="zh-CN" altLang="en-US" dirty="0"/>
              <a:t>。</a:t>
            </a:r>
          </a:p>
        </p:txBody>
      </p:sp>
      <p:pic>
        <p:nvPicPr>
          <p:cNvPr id="7" name="图片 6" descr="01 (139)"/>
          <p:cNvPicPr>
            <a:picLocks noChangeAspect="1"/>
          </p:cNvPicPr>
          <p:nvPr>
            <p:custDataLst>
              <p:tags r:id="rId1"/>
            </p:custDataLst>
          </p:nvPr>
        </p:nvPicPr>
        <p:blipFill>
          <a:blip r:embed="rId3"/>
          <a:stretch>
            <a:fillRect/>
          </a:stretch>
        </p:blipFill>
        <p:spPr>
          <a:xfrm>
            <a:off x="11130280" y="5438775"/>
            <a:ext cx="1261110" cy="1261110"/>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en-US" altLang="zh-CN" dirty="0"/>
              <a:t>ETL</a:t>
            </a:r>
            <a:r>
              <a:rPr kumimoji="1" lang="zh-CN" altLang="en-US" dirty="0"/>
              <a:t>数据清洗</a:t>
            </a:r>
          </a:p>
        </p:txBody>
      </p:sp>
      <p:sp>
        <p:nvSpPr>
          <p:cNvPr id="11" name="Rectangle 5"/>
          <p:cNvSpPr>
            <a:spLocks noChangeArrowheads="1"/>
          </p:cNvSpPr>
          <p:nvPr/>
        </p:nvSpPr>
        <p:spPr bwMode="auto">
          <a:xfrm>
            <a:off x="911074" y="2025354"/>
            <a:ext cx="9386047" cy="26765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sz="1400" b="0" u="none" strike="noStrike" cap="none" normalizeH="0" baseline="0" dirty="0">
                <a:ln>
                  <a:noFill/>
                </a:ln>
                <a:effectLst/>
                <a:latin typeface="Consolas" panose="020B0609020204030204" charset="0"/>
                <a:cs typeface="Consolas" panose="020B0609020204030204" charset="0"/>
              </a:rPr>
              <a:t>INSERT OVERWRITE TABLE db_msg.tb_msg_etl</a:t>
            </a:r>
          </a:p>
          <a:p>
            <a:pPr marL="0" marR="0" lvl="0" indent="0" algn="l" defTabSz="914400" rtl="0" eaLnBrk="0" fontAlgn="base" latinLnBrk="0" hangingPunct="0">
              <a:lnSpc>
                <a:spcPct val="150000"/>
              </a:lnSpc>
              <a:spcBef>
                <a:spcPct val="0"/>
              </a:spcBef>
              <a:spcAft>
                <a:spcPct val="0"/>
              </a:spcAft>
              <a:buClrTx/>
              <a:buSzTx/>
              <a:buFontTx/>
              <a:buNone/>
            </a:pPr>
            <a:r>
              <a:rPr kumimoji="0" sz="1400" b="0" u="none" strike="noStrike" cap="none" normalizeH="0" baseline="0" dirty="0">
                <a:ln>
                  <a:noFill/>
                </a:ln>
                <a:effectLst/>
                <a:latin typeface="Consolas" panose="020B0609020204030204" charset="0"/>
                <a:cs typeface="Consolas" panose="020B0609020204030204" charset="0"/>
              </a:rPr>
              <a:t>SELECT </a:t>
            </a:r>
          </a:p>
          <a:p>
            <a:pPr marL="0" marR="0" lvl="0" indent="0" algn="l" defTabSz="914400" rtl="0" eaLnBrk="0" fontAlgn="base" latinLnBrk="0" hangingPunct="0">
              <a:lnSpc>
                <a:spcPct val="150000"/>
              </a:lnSpc>
              <a:spcBef>
                <a:spcPct val="0"/>
              </a:spcBef>
              <a:spcAft>
                <a:spcPct val="0"/>
              </a:spcAft>
              <a:buClrTx/>
              <a:buSzTx/>
              <a:buFontTx/>
              <a:buNone/>
            </a:pPr>
            <a:r>
              <a:rPr kumimoji="0" lang="en-US" sz="1400" b="0" u="none" strike="noStrike" cap="none" normalizeH="0" baseline="0" dirty="0">
                <a:ln>
                  <a:noFill/>
                </a:ln>
                <a:effectLst/>
                <a:latin typeface="Consolas" panose="020B0609020204030204" charset="0"/>
                <a:cs typeface="Consolas" panose="020B0609020204030204" charset="0"/>
              </a:rPr>
              <a:t>    </a:t>
            </a:r>
            <a:r>
              <a:rPr kumimoji="0" sz="1400" b="0" u="none" strike="noStrike" cap="none" normalizeH="0" baseline="0" dirty="0">
                <a:ln>
                  <a:noFill/>
                </a:ln>
                <a:effectLst/>
                <a:latin typeface="Consolas" panose="020B0609020204030204" charset="0"/>
                <a:cs typeface="Consolas" panose="020B0609020204030204" charset="0"/>
              </a:rPr>
              <a:t>*, </a:t>
            </a:r>
          </a:p>
          <a:p>
            <a:pPr marL="0" marR="0" lvl="0" indent="0" algn="l" defTabSz="914400" rtl="0" eaLnBrk="0" fontAlgn="base" latinLnBrk="0" hangingPunct="0">
              <a:lnSpc>
                <a:spcPct val="150000"/>
              </a:lnSpc>
              <a:spcBef>
                <a:spcPct val="0"/>
              </a:spcBef>
              <a:spcAft>
                <a:spcPct val="0"/>
              </a:spcAft>
              <a:buClrTx/>
              <a:buSzTx/>
              <a:buFontTx/>
              <a:buNone/>
            </a:pPr>
            <a:r>
              <a:rPr kumimoji="0" sz="1400" b="0" u="none" strike="noStrike" cap="none" normalizeH="0" baseline="0" dirty="0">
                <a:ln>
                  <a:noFill/>
                </a:ln>
                <a:effectLst/>
                <a:latin typeface="Consolas" panose="020B0609020204030204" charset="0"/>
                <a:cs typeface="Consolas" panose="020B0609020204030204" charset="0"/>
              </a:rPr>
              <a:t> </a:t>
            </a:r>
            <a:r>
              <a:rPr kumimoji="0" lang="en-US" sz="1400" b="0" u="none" strike="noStrike" cap="none" normalizeH="0" baseline="0" dirty="0">
                <a:ln>
                  <a:noFill/>
                </a:ln>
                <a:effectLst/>
                <a:latin typeface="Consolas" panose="020B0609020204030204" charset="0"/>
                <a:cs typeface="Consolas" panose="020B0609020204030204" charset="0"/>
              </a:rPr>
              <a:t>   </a:t>
            </a:r>
            <a:r>
              <a:rPr kumimoji="0" sz="1400" b="0" u="none" strike="noStrike" cap="none" normalizeH="0" baseline="0" dirty="0">
                <a:ln>
                  <a:noFill/>
                </a:ln>
                <a:effectLst/>
                <a:latin typeface="Consolas" panose="020B0609020204030204" charset="0"/>
                <a:cs typeface="Consolas" panose="020B0609020204030204" charset="0"/>
              </a:rPr>
              <a:t>day(msg_time) as msg_day, </a:t>
            </a:r>
          </a:p>
          <a:p>
            <a:pPr marL="0" marR="0" lvl="0" indent="0" algn="l" defTabSz="914400" rtl="0" eaLnBrk="0" fontAlgn="base" latinLnBrk="0" hangingPunct="0">
              <a:lnSpc>
                <a:spcPct val="150000"/>
              </a:lnSpc>
              <a:spcBef>
                <a:spcPct val="0"/>
              </a:spcBef>
              <a:spcAft>
                <a:spcPct val="0"/>
              </a:spcAft>
              <a:buClrTx/>
              <a:buSzTx/>
              <a:buFontTx/>
              <a:buNone/>
            </a:pPr>
            <a:r>
              <a:rPr kumimoji="0" sz="1400" b="0" u="none" strike="noStrike" cap="none" normalizeH="0" baseline="0" dirty="0">
                <a:ln>
                  <a:noFill/>
                </a:ln>
                <a:effectLst/>
                <a:latin typeface="Consolas" panose="020B0609020204030204" charset="0"/>
                <a:cs typeface="Consolas" panose="020B0609020204030204" charset="0"/>
              </a:rPr>
              <a:t> </a:t>
            </a:r>
            <a:r>
              <a:rPr kumimoji="0" lang="en-US" sz="1400" b="0" u="none" strike="noStrike" cap="none" normalizeH="0" baseline="0" dirty="0">
                <a:ln>
                  <a:noFill/>
                </a:ln>
                <a:effectLst/>
                <a:latin typeface="Consolas" panose="020B0609020204030204" charset="0"/>
                <a:cs typeface="Consolas" panose="020B0609020204030204" charset="0"/>
              </a:rPr>
              <a:t>   </a:t>
            </a:r>
            <a:r>
              <a:rPr kumimoji="0" sz="1400" b="0" u="none" strike="noStrike" cap="none" normalizeH="0" baseline="0" dirty="0">
                <a:ln>
                  <a:noFill/>
                </a:ln>
                <a:effectLst/>
                <a:latin typeface="Consolas" panose="020B0609020204030204" charset="0"/>
                <a:cs typeface="Consolas" panose="020B0609020204030204" charset="0"/>
              </a:rPr>
              <a:t>HOUR(msg_time) as msg_hour, </a:t>
            </a:r>
          </a:p>
          <a:p>
            <a:pPr marL="0" marR="0" lvl="0" indent="0" algn="l" defTabSz="914400" rtl="0" eaLnBrk="0" fontAlgn="base" latinLnBrk="0" hangingPunct="0">
              <a:lnSpc>
                <a:spcPct val="150000"/>
              </a:lnSpc>
              <a:spcBef>
                <a:spcPct val="0"/>
              </a:spcBef>
              <a:spcAft>
                <a:spcPct val="0"/>
              </a:spcAft>
              <a:buClrTx/>
              <a:buSzTx/>
              <a:buFontTx/>
              <a:buNone/>
            </a:pPr>
            <a:r>
              <a:rPr kumimoji="0" lang="en-US" sz="1400" b="0" u="none" strike="noStrike" cap="none" normalizeH="0" baseline="0" dirty="0">
                <a:ln>
                  <a:noFill/>
                </a:ln>
                <a:effectLst/>
                <a:latin typeface="Consolas" panose="020B0609020204030204" charset="0"/>
                <a:cs typeface="Consolas" panose="020B0609020204030204" charset="0"/>
              </a:rPr>
              <a:t>    </a:t>
            </a:r>
            <a:r>
              <a:rPr kumimoji="0" sz="1400" b="0" u="none" strike="noStrike" cap="none" normalizeH="0" baseline="0" dirty="0">
                <a:ln>
                  <a:noFill/>
                </a:ln>
                <a:effectLst/>
                <a:latin typeface="Consolas" panose="020B0609020204030204" charset="0"/>
                <a:cs typeface="Consolas" panose="020B0609020204030204" charset="0"/>
              </a:rPr>
              <a:t>split(sender_gps, ',')[0] AS sender_lng,</a:t>
            </a:r>
          </a:p>
          <a:p>
            <a:pPr marL="0" marR="0" lvl="0" indent="0" algn="l" defTabSz="914400" rtl="0" eaLnBrk="0" fontAlgn="base" latinLnBrk="0" hangingPunct="0">
              <a:lnSpc>
                <a:spcPct val="150000"/>
              </a:lnSpc>
              <a:spcBef>
                <a:spcPct val="0"/>
              </a:spcBef>
              <a:spcAft>
                <a:spcPct val="0"/>
              </a:spcAft>
              <a:buClrTx/>
              <a:buSzTx/>
              <a:buFontTx/>
              <a:buNone/>
            </a:pPr>
            <a:r>
              <a:rPr kumimoji="0" lang="en-US" sz="1400" b="0" u="none" strike="noStrike" cap="none" normalizeH="0" baseline="0" dirty="0">
                <a:ln>
                  <a:noFill/>
                </a:ln>
                <a:effectLst/>
                <a:latin typeface="Consolas" panose="020B0609020204030204" charset="0"/>
                <a:cs typeface="Consolas" panose="020B0609020204030204" charset="0"/>
              </a:rPr>
              <a:t>    </a:t>
            </a:r>
            <a:r>
              <a:rPr kumimoji="0" sz="1400" b="0" u="none" strike="noStrike" cap="none" normalizeH="0" baseline="0" dirty="0">
                <a:ln>
                  <a:noFill/>
                </a:ln>
                <a:effectLst/>
                <a:latin typeface="Consolas" panose="020B0609020204030204" charset="0"/>
                <a:cs typeface="Consolas" panose="020B0609020204030204" charset="0"/>
              </a:rPr>
              <a:t>split(sender_gps, ',')[1] AS sender_lat</a:t>
            </a:r>
          </a:p>
          <a:p>
            <a:pPr marL="0" marR="0" lvl="0" indent="0" algn="l" defTabSz="914400" rtl="0" eaLnBrk="0" fontAlgn="base" latinLnBrk="0" hangingPunct="0">
              <a:lnSpc>
                <a:spcPct val="150000"/>
              </a:lnSpc>
              <a:spcBef>
                <a:spcPct val="0"/>
              </a:spcBef>
              <a:spcAft>
                <a:spcPct val="0"/>
              </a:spcAft>
              <a:buClrTx/>
              <a:buSzTx/>
              <a:buFontTx/>
              <a:buNone/>
            </a:pPr>
            <a:r>
              <a:rPr kumimoji="0" sz="1400" b="0" u="none" strike="noStrike" cap="none" normalizeH="0" baseline="0" dirty="0">
                <a:ln>
                  <a:noFill/>
                </a:ln>
                <a:effectLst/>
                <a:latin typeface="Consolas" panose="020B0609020204030204" charset="0"/>
                <a:cs typeface="Consolas" panose="020B0609020204030204" charset="0"/>
              </a:rPr>
              <a:t>FROM tb_msg_source WHERE LENGTH(sender_gps) &gt; 0;</a:t>
            </a:r>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a:t>实现</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数据清洗</a:t>
            </a:r>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a:t>查看结果</a:t>
            </a:r>
          </a:p>
        </p:txBody>
      </p:sp>
      <p:sp>
        <p:nvSpPr>
          <p:cNvPr id="3" name="Rectangle 1"/>
          <p:cNvSpPr>
            <a:spLocks noChangeArrowheads="1"/>
          </p:cNvSpPr>
          <p:nvPr/>
        </p:nvSpPr>
        <p:spPr bwMode="auto">
          <a:xfrm>
            <a:off x="1102658" y="2095720"/>
            <a:ext cx="6974541" cy="1383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400" b="0" i="0" u="none" strike="noStrike" cap="none" normalizeH="0" baseline="0" dirty="0">
                <a:ln>
                  <a:noFill/>
                </a:ln>
                <a:solidFill>
                  <a:srgbClr val="0033B3"/>
                </a:solidFill>
                <a:effectLst/>
                <a:latin typeface="Arial Unicode MS" panose="020B0604020202020204" pitchFamily="34" charset="-122"/>
                <a:ea typeface="JetBrains Mono"/>
              </a:rPr>
              <a:t>select</a:t>
            </a:r>
            <a:br>
              <a:rPr kumimoji="0" lang="zh-CN" altLang="zh-CN" sz="1400" b="0" i="0" u="none" strike="noStrike" cap="none" normalizeH="0" baseline="0" dirty="0">
                <a:ln>
                  <a:noFill/>
                </a:ln>
                <a:solidFill>
                  <a:srgbClr val="0033B3"/>
                </a:solidFill>
                <a:effectLst/>
                <a:latin typeface="Arial Unicode MS" panose="020B0604020202020204" pitchFamily="34" charset="-122"/>
                <a:ea typeface="JetBrains Mono"/>
              </a:rPr>
            </a:br>
            <a:r>
              <a:rPr kumimoji="0" lang="zh-CN" altLang="zh-CN" sz="1400" b="0" i="0" u="none" strike="noStrike" cap="none" normalizeH="0" baseline="0" dirty="0">
                <a:ln>
                  <a:noFill/>
                </a:ln>
                <a:solidFill>
                  <a:srgbClr val="0033B3"/>
                </a:solidFill>
                <a:effectLst/>
                <a:latin typeface="Arial Unicode MS" panose="020B0604020202020204" pitchFamily="34" charset="-122"/>
                <a:ea typeface="JetBrains Mono"/>
              </a:rPr>
              <a:t>    </a:t>
            </a:r>
            <a:r>
              <a:rPr kumimoji="0" lang="zh-CN" altLang="zh-CN" sz="1400" b="0" i="0" u="none" strike="noStrike" cap="none" normalizeH="0" baseline="0" dirty="0">
                <a:ln>
                  <a:noFill/>
                </a:ln>
                <a:solidFill>
                  <a:srgbClr val="080808"/>
                </a:solidFill>
                <a:effectLst/>
                <a:latin typeface="Arial Unicode MS" panose="020B0604020202020204" pitchFamily="34" charset="-122"/>
                <a:ea typeface="JetBrains Mono"/>
              </a:rPr>
              <a:t>msg_time,</a:t>
            </a:r>
            <a:r>
              <a:rPr kumimoji="0" lang="en-US" altLang="zh-CN" sz="1400" b="0" i="0" u="none" strike="noStrike" cap="none" normalizeH="0" baseline="0" dirty="0">
                <a:ln>
                  <a:noFill/>
                </a:ln>
                <a:solidFill>
                  <a:srgbClr val="080808"/>
                </a:solidFill>
                <a:effectLst/>
                <a:latin typeface="Arial Unicode MS" panose="020B0604020202020204" pitchFamily="34" charset="-122"/>
                <a:ea typeface="JetBrains Mono"/>
              </a:rPr>
              <a:t> msy_day</a:t>
            </a:r>
            <a:r>
              <a:rPr kumimoji="0" lang="zh-CN" altLang="zh-CN" sz="1400" b="0" i="0" u="none" strike="noStrike" cap="none" normalizeH="0" baseline="0" dirty="0">
                <a:ln>
                  <a:noFill/>
                </a:ln>
                <a:solidFill>
                  <a:srgbClr val="080808"/>
                </a:solidFill>
                <a:effectLst/>
                <a:latin typeface="Arial Unicode MS" panose="020B0604020202020204" pitchFamily="34" charset="-122"/>
                <a:ea typeface="JetBrains Mono"/>
              </a:rPr>
              <a:t>,</a:t>
            </a:r>
            <a:r>
              <a:rPr kumimoji="0" lang="en-US" altLang="zh-CN" sz="1400" b="0" i="0" u="none" strike="noStrike" cap="none" normalizeH="0" baseline="0" dirty="0">
                <a:ln>
                  <a:noFill/>
                </a:ln>
                <a:solidFill>
                  <a:srgbClr val="080808"/>
                </a:solidFill>
                <a:effectLst/>
                <a:latin typeface="Arial Unicode MS" panose="020B0604020202020204" pitchFamily="34" charset="-122"/>
                <a:ea typeface="JetBrains Mono"/>
              </a:rPr>
              <a:t> msg_hour</a:t>
            </a:r>
            <a:r>
              <a:rPr kumimoji="0" lang="zh-CN" altLang="zh-CN" sz="1400" b="0" i="0" u="none" strike="noStrike" cap="none" normalizeH="0" baseline="0" dirty="0">
                <a:ln>
                  <a:noFill/>
                </a:ln>
                <a:solidFill>
                  <a:srgbClr val="080808"/>
                </a:solidFill>
                <a:effectLst/>
                <a:latin typeface="Arial Unicode MS" panose="020B0604020202020204" pitchFamily="34" charset="-122"/>
                <a:ea typeface="JetBrains Mono"/>
              </a:rPr>
              <a:t>,</a:t>
            </a:r>
            <a:r>
              <a:rPr kumimoji="0" lang="en-US" altLang="zh-CN" sz="14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400" b="0" i="0" u="none" strike="noStrike" cap="none" normalizeH="0" baseline="0" dirty="0">
                <a:ln>
                  <a:noFill/>
                </a:ln>
                <a:solidFill>
                  <a:srgbClr val="080808"/>
                </a:solidFill>
                <a:effectLst/>
                <a:latin typeface="Arial Unicode MS" panose="020B0604020202020204" pitchFamily="34" charset="-122"/>
                <a:ea typeface="JetBrains Mono"/>
              </a:rPr>
              <a:t>sender_gps,</a:t>
            </a:r>
            <a:r>
              <a:rPr kumimoji="0" lang="en-US" altLang="zh-CN" sz="14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400" b="0" i="0" u="none" strike="noStrike" cap="none" normalizeH="0" baseline="0" dirty="0">
                <a:ln>
                  <a:noFill/>
                </a:ln>
                <a:solidFill>
                  <a:srgbClr val="080808"/>
                </a:solidFill>
                <a:effectLst/>
                <a:latin typeface="Arial Unicode MS" panose="020B0604020202020204" pitchFamily="34" charset="-122"/>
                <a:ea typeface="JetBrains Mono"/>
              </a:rPr>
              <a:t>sender_lng,</a:t>
            </a:r>
            <a:r>
              <a:rPr kumimoji="0" lang="en-US" altLang="zh-CN" sz="1400" b="0" i="0" u="none" strike="noStrike" cap="none" normalizeH="0" baseline="0" dirty="0">
                <a:ln>
                  <a:noFill/>
                </a:ln>
                <a:solidFill>
                  <a:srgbClr val="080808"/>
                </a:solidFill>
                <a:effectLst/>
                <a:latin typeface="Arial Unicode MS" panose="020B0604020202020204" pitchFamily="34" charset="-122"/>
                <a:ea typeface="JetBrains Mono"/>
              </a:rPr>
              <a:t> </a:t>
            </a:r>
            <a:r>
              <a:rPr kumimoji="0" lang="zh-CN" altLang="zh-CN" sz="1400" b="0" i="0" u="none" strike="noStrike" cap="none" normalizeH="0" baseline="0" dirty="0">
                <a:ln>
                  <a:noFill/>
                </a:ln>
                <a:solidFill>
                  <a:srgbClr val="080808"/>
                </a:solidFill>
                <a:effectLst/>
                <a:latin typeface="Arial Unicode MS" panose="020B0604020202020204" pitchFamily="34" charset="-122"/>
                <a:ea typeface="JetBrains Mono"/>
              </a:rPr>
              <a:t>sender_lat</a:t>
            </a:r>
            <a:br>
              <a:rPr kumimoji="0" lang="zh-CN" altLang="zh-CN" sz="14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400" b="0" i="0" u="none" strike="noStrike" cap="none" normalizeH="0" baseline="0" dirty="0">
                <a:ln>
                  <a:noFill/>
                </a:ln>
                <a:solidFill>
                  <a:srgbClr val="0033B3"/>
                </a:solidFill>
                <a:effectLst/>
                <a:latin typeface="Arial Unicode MS" panose="020B0604020202020204" pitchFamily="34" charset="-122"/>
                <a:ea typeface="JetBrains Mono"/>
              </a:rPr>
              <a:t>from </a:t>
            </a:r>
            <a:r>
              <a:rPr kumimoji="0" lang="zh-CN" altLang="zh-CN" sz="1400" b="0" i="0" u="none" strike="noStrike" cap="none" normalizeH="0" baseline="0" dirty="0">
                <a:ln>
                  <a:noFill/>
                </a:ln>
                <a:solidFill>
                  <a:srgbClr val="080808"/>
                </a:solidFill>
                <a:effectLst/>
                <a:latin typeface="Arial Unicode MS" panose="020B0604020202020204" pitchFamily="34" charset="-122"/>
                <a:ea typeface="JetBrains Mono"/>
              </a:rPr>
              <a:t>db_msg.tb_msg_etl</a:t>
            </a:r>
            <a:br>
              <a:rPr kumimoji="0" lang="zh-CN" altLang="zh-CN" sz="1400" b="0" i="0" u="none" strike="noStrike" cap="none" normalizeH="0" baseline="0" dirty="0">
                <a:ln>
                  <a:noFill/>
                </a:ln>
                <a:solidFill>
                  <a:srgbClr val="080808"/>
                </a:solidFill>
                <a:effectLst/>
                <a:latin typeface="Arial Unicode MS" panose="020B0604020202020204" pitchFamily="34" charset="-122"/>
                <a:ea typeface="JetBrains Mono"/>
              </a:rPr>
            </a:br>
            <a:r>
              <a:rPr kumimoji="0" lang="zh-CN" altLang="zh-CN" sz="1400" b="0" i="0" u="none" strike="noStrike" cap="none" normalizeH="0" baseline="0" dirty="0">
                <a:ln>
                  <a:noFill/>
                </a:ln>
                <a:solidFill>
                  <a:srgbClr val="0033B3"/>
                </a:solidFill>
                <a:effectLst/>
                <a:latin typeface="Arial Unicode MS" panose="020B0604020202020204" pitchFamily="34" charset="-122"/>
                <a:ea typeface="JetBrains Mono"/>
              </a:rPr>
              <a:t>limit </a:t>
            </a:r>
            <a:r>
              <a:rPr kumimoji="0" lang="zh-CN" altLang="zh-CN" sz="1400" b="0" i="0" u="none" strike="noStrike" cap="none" normalizeH="0" baseline="0" dirty="0">
                <a:ln>
                  <a:noFill/>
                </a:ln>
                <a:solidFill>
                  <a:srgbClr val="1750EB"/>
                </a:solidFill>
                <a:effectLst/>
                <a:latin typeface="Arial Unicode MS" panose="020B0604020202020204" pitchFamily="34" charset="-122"/>
                <a:ea typeface="JetBrains Mono"/>
              </a:rPr>
              <a:t>10</a:t>
            </a:r>
            <a:r>
              <a:rPr kumimoji="0" lang="zh-CN" altLang="zh-CN" sz="1400" b="0" i="0" u="none" strike="noStrike" cap="none" normalizeH="0" baseline="0" dirty="0">
                <a:ln>
                  <a:noFill/>
                </a:ln>
                <a:solidFill>
                  <a:srgbClr val="080808"/>
                </a:solidFill>
                <a:effectLst/>
                <a:latin typeface="Arial Unicode MS" panose="020B0604020202020204" pitchFamily="34" charset="-122"/>
                <a:ea typeface="JetBrains Mono"/>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pic>
        <p:nvPicPr>
          <p:cNvPr id="5" name="图片 4"/>
          <p:cNvPicPr>
            <a:picLocks noChangeAspect="1"/>
          </p:cNvPicPr>
          <p:nvPr/>
        </p:nvPicPr>
        <p:blipFill>
          <a:blip r:embed="rId2"/>
          <a:stretch>
            <a:fillRect/>
          </a:stretch>
        </p:blipFill>
        <p:spPr>
          <a:xfrm>
            <a:off x="1102658" y="3610377"/>
            <a:ext cx="9801031" cy="2276947"/>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扩展概念：</a:t>
            </a:r>
            <a:r>
              <a:rPr lang="en-US" altLang="zh-CN"/>
              <a:t>ETL</a:t>
            </a:r>
          </a:p>
        </p:txBody>
      </p:sp>
      <p:sp>
        <p:nvSpPr>
          <p:cNvPr id="3" name="文本占位符 2"/>
          <p:cNvSpPr>
            <a:spLocks noGrp="1"/>
          </p:cNvSpPr>
          <p:nvPr>
            <p:ph type="body" sz="quarter" idx="11"/>
          </p:nvPr>
        </p:nvSpPr>
        <p:spPr/>
        <p:txBody>
          <a:bodyPr/>
          <a:lstStyle/>
          <a:p>
            <a:r>
              <a:rPr lang="zh-CN" altLang="en-US"/>
              <a:t>其实我们刚刚完成了</a:t>
            </a:r>
          </a:p>
          <a:p>
            <a:pPr algn="l">
              <a:buClrTx/>
              <a:buSzTx/>
            </a:pPr>
            <a:r>
              <a:rPr lang="zh-CN" altLang="en-US"/>
              <a:t>从表</a:t>
            </a:r>
            <a:r>
              <a:rPr lang="zh-CN" altLang="zh-CN" dirty="0">
                <a:ln>
                  <a:noFill/>
                </a:ln>
                <a:solidFill>
                  <a:srgbClr val="000000"/>
                </a:solidFill>
                <a:effectLst/>
                <a:latin typeface="Arial Unicode MS" panose="020B0604020202020204" pitchFamily="34" charset="-122"/>
                <a:ea typeface="JetBrains Mono"/>
                <a:sym typeface="+mn-ea"/>
              </a:rPr>
              <a:t>tb_msg_</a:t>
            </a:r>
            <a:r>
              <a:rPr lang="en-US" altLang="zh-CN" dirty="0">
                <a:ln>
                  <a:noFill/>
                </a:ln>
                <a:solidFill>
                  <a:srgbClr val="000000"/>
                </a:solidFill>
                <a:effectLst/>
                <a:latin typeface="Arial Unicode MS" panose="020B0604020202020204" pitchFamily="34" charset="-122"/>
                <a:ea typeface="JetBrains Mono"/>
                <a:sym typeface="+mn-ea"/>
              </a:rPr>
              <a:t>source </a:t>
            </a:r>
            <a:r>
              <a:rPr lang="zh-CN" altLang="en-US">
                <a:sym typeface="+mn-ea"/>
              </a:rPr>
              <a:t>查询数据进行数据过滤和转换，并将结果写入到：</a:t>
            </a:r>
            <a:r>
              <a:rPr lang="zh-CN" altLang="zh-CN" dirty="0">
                <a:ln>
                  <a:noFill/>
                </a:ln>
                <a:solidFill>
                  <a:srgbClr val="000000"/>
                </a:solidFill>
                <a:effectLst/>
                <a:latin typeface="Arial Unicode MS" panose="020B0604020202020204" pitchFamily="34" charset="-122"/>
                <a:ea typeface="JetBrains Mono"/>
                <a:sym typeface="+mn-ea"/>
              </a:rPr>
              <a:t>tb_msg_etl</a:t>
            </a:r>
            <a:r>
              <a:rPr lang="zh-CN" altLang="en-US">
                <a:sym typeface="+mn-ea"/>
              </a:rPr>
              <a:t>表中的操作</a:t>
            </a:r>
          </a:p>
          <a:p>
            <a:pPr algn="l">
              <a:buClrTx/>
              <a:buSzTx/>
            </a:pPr>
            <a:r>
              <a:rPr lang="zh-CN" altLang="en-US">
                <a:sym typeface="+mn-ea"/>
              </a:rPr>
              <a:t>这种操作，本质上是一种简单的</a:t>
            </a:r>
            <a:r>
              <a:rPr lang="en-US" altLang="zh-CN">
                <a:sym typeface="+mn-ea"/>
              </a:rPr>
              <a:t>ETL</a:t>
            </a:r>
            <a:r>
              <a:rPr lang="zh-CN" altLang="en-US">
                <a:sym typeface="+mn-ea"/>
              </a:rPr>
              <a:t>行为。</a:t>
            </a:r>
          </a:p>
          <a:p>
            <a:pPr algn="l">
              <a:buClrTx/>
              <a:buSzTx/>
            </a:pPr>
            <a:r>
              <a:rPr lang="en-US" altLang="zh-CN">
                <a:sym typeface="+mn-ea"/>
              </a:rPr>
              <a:t>ETL</a:t>
            </a:r>
            <a:r>
              <a:rPr lang="zh-CN" altLang="en-US">
                <a:sym typeface="+mn-ea"/>
              </a:rPr>
              <a:t>：</a:t>
            </a:r>
          </a:p>
          <a:p>
            <a:pPr marL="285750" indent="-285750" algn="l">
              <a:buClrTx/>
              <a:buSzTx/>
              <a:buFont typeface="Arial" panose="020B0604020202020204" pitchFamily="34" charset="0"/>
              <a:buChar char="•"/>
            </a:pPr>
            <a:r>
              <a:rPr lang="en-US" altLang="zh-CN">
                <a:sym typeface="+mn-ea"/>
              </a:rPr>
              <a:t>E</a:t>
            </a:r>
            <a:r>
              <a:rPr lang="zh-CN" altLang="en-US">
                <a:sym typeface="+mn-ea"/>
              </a:rPr>
              <a:t>，</a:t>
            </a:r>
            <a:r>
              <a:rPr lang="en-US" altLang="zh-CN">
                <a:sym typeface="+mn-ea"/>
              </a:rPr>
              <a:t>Extract</a:t>
            </a:r>
            <a:r>
              <a:rPr lang="zh-CN" altLang="en-US">
                <a:sym typeface="+mn-ea"/>
              </a:rPr>
              <a:t>，抽取</a:t>
            </a:r>
          </a:p>
          <a:p>
            <a:pPr marL="285750" indent="-285750" algn="l">
              <a:buClrTx/>
              <a:buSzTx/>
              <a:buFont typeface="Arial" panose="020B0604020202020204" pitchFamily="34" charset="0"/>
              <a:buChar char="•"/>
            </a:pPr>
            <a:r>
              <a:rPr lang="en-US" altLang="zh-CN">
                <a:sym typeface="+mn-ea"/>
              </a:rPr>
              <a:t>T</a:t>
            </a:r>
            <a:r>
              <a:rPr lang="zh-CN" altLang="en-US">
                <a:sym typeface="+mn-ea"/>
              </a:rPr>
              <a:t>，</a:t>
            </a:r>
            <a:r>
              <a:rPr lang="en-US" altLang="zh-CN">
                <a:sym typeface="+mn-ea"/>
              </a:rPr>
              <a:t>Transform</a:t>
            </a:r>
            <a:r>
              <a:rPr lang="zh-CN" altLang="en-US">
                <a:sym typeface="+mn-ea"/>
              </a:rPr>
              <a:t>，转换</a:t>
            </a:r>
          </a:p>
          <a:p>
            <a:pPr marL="285750" indent="-285750" algn="l">
              <a:buClrTx/>
              <a:buSzTx/>
              <a:buFont typeface="Arial" panose="020B0604020202020204" pitchFamily="34" charset="0"/>
              <a:buChar char="•"/>
            </a:pPr>
            <a:r>
              <a:rPr lang="en-US" altLang="zh-CN">
                <a:sym typeface="+mn-ea"/>
              </a:rPr>
              <a:t>L</a:t>
            </a:r>
            <a:r>
              <a:rPr lang="zh-CN" altLang="en-US">
                <a:sym typeface="+mn-ea"/>
              </a:rPr>
              <a:t>，</a:t>
            </a:r>
            <a:r>
              <a:rPr lang="en-US" altLang="zh-CN">
                <a:sym typeface="+mn-ea"/>
              </a:rPr>
              <a:t>Load</a:t>
            </a:r>
            <a:r>
              <a:rPr lang="zh-CN" altLang="en-US">
                <a:sym typeface="+mn-ea"/>
              </a:rPr>
              <a:t>，加载</a:t>
            </a:r>
          </a:p>
          <a:p>
            <a:pPr algn="l">
              <a:buClrTx/>
              <a:buSzTx/>
              <a:buFont typeface="Arial" panose="020B0604020202020204" pitchFamily="34" charset="0"/>
            </a:pPr>
            <a:r>
              <a:rPr lang="zh-CN" altLang="en-US">
                <a:sym typeface="+mn-ea"/>
              </a:rPr>
              <a:t>从</a:t>
            </a:r>
            <a:r>
              <a:rPr lang="en-US" altLang="zh-CN">
                <a:sym typeface="+mn-ea"/>
              </a:rPr>
              <a:t>A</a:t>
            </a:r>
            <a:r>
              <a:rPr lang="zh-CN" altLang="en-US">
                <a:sym typeface="+mn-ea"/>
              </a:rPr>
              <a:t>抽取数据</a:t>
            </a:r>
            <a:r>
              <a:rPr lang="en-US" altLang="zh-CN">
                <a:sym typeface="+mn-ea"/>
              </a:rPr>
              <a:t>(E)</a:t>
            </a:r>
            <a:r>
              <a:rPr lang="zh-CN" altLang="en-US">
                <a:sym typeface="+mn-ea"/>
              </a:rPr>
              <a:t>，进行数据转换过滤</a:t>
            </a:r>
            <a:r>
              <a:rPr lang="en-US" altLang="zh-CN">
                <a:sym typeface="+mn-ea"/>
              </a:rPr>
              <a:t>(T)</a:t>
            </a:r>
            <a:r>
              <a:rPr lang="zh-CN" altLang="en-US">
                <a:sym typeface="+mn-ea"/>
              </a:rPr>
              <a:t>，将结果加载到</a:t>
            </a:r>
            <a:r>
              <a:rPr lang="en-US" altLang="zh-CN">
                <a:sym typeface="+mn-ea"/>
              </a:rPr>
              <a:t>B(L)</a:t>
            </a:r>
            <a:r>
              <a:rPr lang="zh-CN" altLang="en-US">
                <a:sym typeface="+mn-ea"/>
              </a:rPr>
              <a:t>，就是</a:t>
            </a:r>
            <a:r>
              <a:rPr lang="en-US" altLang="zh-CN">
                <a:sym typeface="+mn-ea"/>
              </a:rPr>
              <a:t>ETL</a:t>
            </a:r>
            <a:r>
              <a:rPr lang="zh-CN" altLang="en-US">
                <a:sym typeface="+mn-ea"/>
              </a:rPr>
              <a:t>啦</a:t>
            </a:r>
          </a:p>
          <a:p>
            <a:pPr algn="l">
              <a:buClrTx/>
              <a:buSzTx/>
              <a:buFont typeface="Arial" panose="020B0604020202020204" pitchFamily="34" charset="0"/>
            </a:pPr>
            <a:r>
              <a:rPr lang="en-US" altLang="zh-CN">
                <a:sym typeface="+mn-ea"/>
              </a:rPr>
              <a:t>ETL</a:t>
            </a:r>
            <a:r>
              <a:rPr lang="zh-CN" altLang="en-US">
                <a:sym typeface="+mn-ea"/>
              </a:rPr>
              <a:t>在大数据系统中是非常常见的，后续我们还会继续接触到它。</a:t>
            </a:r>
          </a:p>
          <a:p>
            <a:pPr algn="l">
              <a:buClrTx/>
              <a:buSzTx/>
              <a:buFont typeface="Arial" panose="020B0604020202020204" pitchFamily="34" charset="0"/>
            </a:pPr>
            <a:r>
              <a:rPr lang="zh-CN" altLang="en-US">
                <a:sym typeface="+mn-ea"/>
              </a:rPr>
              <a:t>目前简单了解一下即可。</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p>
          <a:p>
            <a:pPr algn="l"/>
            <a:r>
              <a:rPr lang="zh-CN" altLang="en-US" dirty="0"/>
              <a:t>数据表操作</a:t>
            </a:r>
          </a:p>
          <a:p>
            <a:pPr algn="l"/>
            <a:r>
              <a:rPr lang="zh-CN" altLang="en-US" dirty="0"/>
              <a:t>数据查询</a:t>
            </a:r>
          </a:p>
          <a:p>
            <a:r>
              <a:rPr lang="zh-CN" altLang="en-US" dirty="0">
                <a:sym typeface="+mn-ea"/>
              </a:rPr>
              <a:t>函数</a:t>
            </a:r>
            <a:endParaRPr lang="zh-CN" altLang="en-US" dirty="0">
              <a:solidFill>
                <a:srgbClr val="FF0000"/>
              </a:solidFill>
            </a:endParaRPr>
          </a:p>
          <a:p>
            <a:r>
              <a:rPr lang="zh-CN" altLang="en-US" dirty="0">
                <a:solidFill>
                  <a:srgbClr val="FF0000"/>
                </a:solidFill>
                <a:sym typeface="+mn-ea"/>
              </a:rPr>
              <a:t>案例</a:t>
            </a:r>
          </a:p>
        </p:txBody>
      </p:sp>
      <p:pic>
        <p:nvPicPr>
          <p:cNvPr id="3" name="图形 2" descr="303b32313537333932333bbcfdcdb7"/>
          <p:cNvPicPr>
            <a:picLocks noChangeAspect="1"/>
          </p:cNvPicPr>
          <p:nvPr>
            <p:custDataLst>
              <p:tags r:id="rId1"/>
            </p:custDataLst>
          </p:nvPr>
        </p:nvPicPr>
        <p:blipFill>
          <a:blip r:embed="rId8"/>
          <a:stretch>
            <a:fillRect/>
          </a:stretch>
        </p:blipFill>
        <p:spPr>
          <a:xfrm>
            <a:off x="4655776" y="4120796"/>
            <a:ext cx="410210" cy="410210"/>
          </a:xfrm>
          <a:prstGeom prst="rect">
            <a:avLst/>
          </a:prstGeom>
        </p:spPr>
      </p:pic>
      <p:grpSp>
        <p:nvGrpSpPr>
          <p:cNvPr id="15" name="组合 14"/>
          <p:cNvGrpSpPr/>
          <p:nvPr/>
        </p:nvGrpSpPr>
        <p:grpSpPr>
          <a:xfrm>
            <a:off x="7103110" y="3507105"/>
            <a:ext cx="3429000" cy="1819275"/>
            <a:chOff x="11527" y="1204"/>
            <a:chExt cx="5400" cy="2865"/>
          </a:xfrm>
        </p:grpSpPr>
        <p:sp>
          <p:nvSpPr>
            <p:cNvPr id="4" name="左大括号 3"/>
            <p:cNvSpPr/>
            <p:nvPr>
              <p:custDataLst>
                <p:tags r:id="rId2"/>
              </p:custDataLst>
            </p:nvPr>
          </p:nvSpPr>
          <p:spPr>
            <a:xfrm>
              <a:off x="11527" y="1439"/>
              <a:ext cx="1021" cy="2376"/>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3"/>
              </p:custDataLst>
            </p:nvPr>
          </p:nvSpPr>
          <p:spPr>
            <a:xfrm>
              <a:off x="12661" y="1204"/>
              <a:ext cx="4266"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需求分析</a:t>
              </a:r>
            </a:p>
          </p:txBody>
        </p:sp>
        <p:sp>
          <p:nvSpPr>
            <p:cNvPr id="7" name="文本框 6"/>
            <p:cNvSpPr txBox="1"/>
            <p:nvPr>
              <p:custDataLst>
                <p:tags r:id="rId4"/>
              </p:custDataLst>
            </p:nvPr>
          </p:nvSpPr>
          <p:spPr>
            <a:xfrm>
              <a:off x="12661" y="1998"/>
              <a:ext cx="4265"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ETL数据清洗</a:t>
              </a:r>
            </a:p>
          </p:txBody>
        </p:sp>
        <p:sp>
          <p:nvSpPr>
            <p:cNvPr id="6" name="文本框 5"/>
            <p:cNvSpPr txBox="1"/>
            <p:nvPr>
              <p:custDataLst>
                <p:tags r:id="rId5"/>
              </p:custDataLst>
            </p:nvPr>
          </p:nvSpPr>
          <p:spPr>
            <a:xfrm>
              <a:off x="12662" y="2792"/>
              <a:ext cx="4265" cy="483"/>
            </a:xfrm>
            <a:prstGeom prst="rect">
              <a:avLst/>
            </a:prstGeom>
            <a:noFill/>
          </p:spPr>
          <p:txBody>
            <a:bodyPr wrap="square" rtlCol="0">
              <a:spAutoFit/>
            </a:bodyPr>
            <a:lstStyle/>
            <a:p>
              <a:pPr algn="l">
                <a:buClrTx/>
                <a:buSzTx/>
                <a:buFontTx/>
              </a:pPr>
              <a:r>
                <a:rPr lang="zh-CN" sz="1400">
                  <a:solidFill>
                    <a:srgbClr val="FF0000"/>
                  </a:solidFill>
                  <a:latin typeface="阿里巴巴普惠体" panose="00020600040101010101" pitchFamily="18" charset="-122"/>
                  <a:ea typeface="阿里巴巴普惠体" panose="00020600040101010101" pitchFamily="18" charset="-122"/>
                  <a:sym typeface="+mn-ea"/>
                </a:rPr>
                <a:t>指标计算</a:t>
              </a:r>
            </a:p>
          </p:txBody>
        </p:sp>
        <p:sp>
          <p:nvSpPr>
            <p:cNvPr id="8" name="文本框 7"/>
            <p:cNvSpPr txBox="1"/>
            <p:nvPr>
              <p:custDataLst>
                <p:tags r:id="rId6"/>
              </p:custDataLst>
            </p:nvPr>
          </p:nvSpPr>
          <p:spPr>
            <a:xfrm>
              <a:off x="12661" y="3586"/>
              <a:ext cx="4265"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可视化展现</a:t>
              </a:r>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基于</a:t>
            </a:r>
            <a:r>
              <a:rPr lang="en-US" altLang="zh-CN" sz="1600" dirty="0">
                <a:solidFill>
                  <a:srgbClr val="FF0000"/>
                </a:solidFill>
              </a:rPr>
              <a:t>Hive</a:t>
            </a:r>
            <a:r>
              <a:rPr lang="zh-CN" altLang="en-US" sz="1600" dirty="0">
                <a:solidFill>
                  <a:srgbClr val="FF0000"/>
                </a:solidFill>
              </a:rPr>
              <a:t>完成需求的各个指标计算</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body" sz="quarter" idx="10"/>
          </p:nvPr>
        </p:nvSpPr>
        <p:spPr bwMode="auto">
          <a:xfrm>
            <a:off x="710880" y="101401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pPr>
            <a:r>
              <a:rPr kumimoji="0" lang="zh-CN" altLang="en-US" i="0" u="none" strike="noStrike" cap="none" normalizeH="0" baseline="0" dirty="0">
                <a:ln>
                  <a:noFill/>
                </a:ln>
                <a:solidFill>
                  <a:schemeClr val="tx1"/>
                </a:solidFill>
                <a:effectLst/>
              </a:rPr>
              <a:t>需求</a:t>
            </a:r>
            <a:endParaRPr kumimoji="0" lang="en-US" altLang="zh-CN" i="0" u="none" strike="noStrike" cap="none" normalizeH="0" baseline="0" dirty="0">
              <a:ln>
                <a:noFill/>
              </a:ln>
              <a:solidFill>
                <a:schemeClr val="tx1"/>
              </a:solidFill>
              <a:effectLst/>
            </a:endParaRPr>
          </a:p>
        </p:txBody>
      </p:sp>
      <p:sp>
        <p:nvSpPr>
          <p:cNvPr id="14" name="文本占位符 3"/>
          <p:cNvSpPr txBox="1"/>
          <p:nvPr/>
        </p:nvSpPr>
        <p:spPr>
          <a:xfrm>
            <a:off x="710880" y="940081"/>
            <a:ext cx="10749599" cy="517190"/>
          </a:xfrm>
          <a:prstGeom prst="rect">
            <a:avLst/>
          </a:prstGeom>
        </p:spPr>
        <p:txBody>
          <a:bodyPr/>
          <a:lst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endParaRPr kumimoji="1" lang="zh-CN" altLang="en-US" dirty="0"/>
          </a:p>
        </p:txBody>
      </p:sp>
      <p:sp>
        <p:nvSpPr>
          <p:cNvPr id="2" name="文本占位符 1"/>
          <p:cNvSpPr>
            <a:spLocks noGrp="1"/>
          </p:cNvSpPr>
          <p:nvPr>
            <p:ph type="body" sz="quarter" idx="11"/>
          </p:nvPr>
        </p:nvSpPr>
        <p:spPr/>
        <p:txBody>
          <a:bodyPr/>
          <a:lstStyle/>
          <a:p>
            <a:r>
              <a:rPr lang="zh-CN" altLang="en-US" dirty="0"/>
              <a:t>统计今日</a:t>
            </a:r>
            <a:r>
              <a:rPr lang="zh-CN" altLang="en-US" dirty="0">
                <a:solidFill>
                  <a:srgbClr val="92D050"/>
                </a:solidFill>
              </a:rPr>
              <a:t>总消息量</a:t>
            </a:r>
          </a:p>
          <a:p>
            <a:r>
              <a:rPr lang="zh-CN" altLang="en-US" dirty="0"/>
              <a:t>统计今日</a:t>
            </a:r>
            <a:r>
              <a:rPr lang="zh-CN" altLang="en-US" dirty="0">
                <a:solidFill>
                  <a:srgbClr val="92D050"/>
                </a:solidFill>
              </a:rPr>
              <a:t>每小时</a:t>
            </a:r>
            <a:r>
              <a:rPr lang="zh-CN" altLang="en-US" dirty="0"/>
              <a:t>消息量、发送和接收用户数</a:t>
            </a:r>
          </a:p>
          <a:p>
            <a:r>
              <a:rPr lang="zh-CN" altLang="en-US" dirty="0"/>
              <a:t>统计今日</a:t>
            </a:r>
            <a:r>
              <a:rPr lang="zh-CN" altLang="en-US" dirty="0">
                <a:solidFill>
                  <a:srgbClr val="92D050"/>
                </a:solidFill>
              </a:rPr>
              <a:t>各地区</a:t>
            </a:r>
            <a:r>
              <a:rPr lang="zh-CN" altLang="en-US" dirty="0"/>
              <a:t>发送消息数据量</a:t>
            </a:r>
          </a:p>
          <a:p>
            <a:r>
              <a:rPr lang="zh-CN" altLang="en-US" dirty="0"/>
              <a:t>统计今日发送消息和接收消息的</a:t>
            </a:r>
            <a:r>
              <a:rPr lang="zh-CN" altLang="en-US" dirty="0">
                <a:solidFill>
                  <a:srgbClr val="92D050"/>
                </a:solidFill>
              </a:rPr>
              <a:t>用户数</a:t>
            </a:r>
          </a:p>
          <a:p>
            <a:r>
              <a:rPr lang="zh-CN" altLang="en-US" dirty="0"/>
              <a:t>统计今日</a:t>
            </a:r>
            <a:r>
              <a:rPr lang="zh-CN" altLang="en-US" dirty="0">
                <a:solidFill>
                  <a:srgbClr val="92D050"/>
                </a:solidFill>
              </a:rPr>
              <a:t>发送消息最多的</a:t>
            </a:r>
            <a:r>
              <a:rPr lang="en-US" altLang="zh-CN" dirty="0">
                <a:solidFill>
                  <a:srgbClr val="92D050"/>
                </a:solidFill>
              </a:rPr>
              <a:t>Top10</a:t>
            </a:r>
            <a:r>
              <a:rPr lang="zh-CN" altLang="en-US" dirty="0">
                <a:solidFill>
                  <a:srgbClr val="92D050"/>
                </a:solidFill>
              </a:rPr>
              <a:t>用户</a:t>
            </a:r>
          </a:p>
          <a:p>
            <a:r>
              <a:rPr lang="zh-CN" altLang="en-US" dirty="0"/>
              <a:t>统计今日</a:t>
            </a:r>
            <a:r>
              <a:rPr lang="zh-CN" altLang="en-US" dirty="0">
                <a:solidFill>
                  <a:srgbClr val="92D050"/>
                </a:solidFill>
              </a:rPr>
              <a:t>接收消息最多的</a:t>
            </a:r>
            <a:r>
              <a:rPr lang="en-US" altLang="zh-CN" dirty="0">
                <a:solidFill>
                  <a:srgbClr val="92D050"/>
                </a:solidFill>
              </a:rPr>
              <a:t>Top10</a:t>
            </a:r>
            <a:r>
              <a:rPr lang="zh-CN" altLang="en-US" dirty="0">
                <a:solidFill>
                  <a:srgbClr val="92D050"/>
                </a:solidFill>
              </a:rPr>
              <a:t>用户</a:t>
            </a:r>
          </a:p>
          <a:p>
            <a:r>
              <a:rPr lang="zh-CN" altLang="en-US" dirty="0"/>
              <a:t>统计发送人的</a:t>
            </a:r>
            <a:r>
              <a:rPr lang="zh-CN" altLang="en-US" dirty="0">
                <a:solidFill>
                  <a:srgbClr val="92D050"/>
                </a:solidFill>
              </a:rPr>
              <a:t>手机型号分布情况</a:t>
            </a:r>
          </a:p>
          <a:p>
            <a:r>
              <a:rPr lang="zh-CN" altLang="en-US" dirty="0"/>
              <a:t>统计发送人的</a:t>
            </a:r>
            <a:r>
              <a:rPr lang="zh-CN" altLang="en-US" dirty="0">
                <a:solidFill>
                  <a:srgbClr val="92D050"/>
                </a:solidFill>
              </a:rPr>
              <a:t>设备操作系统分布情况</a:t>
            </a:r>
          </a:p>
          <a:p>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t="7638"/>
          <a:stretch>
            <a:fillRect/>
          </a:stretch>
        </p:blipFill>
        <p:spPr>
          <a:xfrm>
            <a:off x="5375910" y="1755775"/>
            <a:ext cx="6527165" cy="3970655"/>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需求指标统计</a:t>
            </a:r>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a:t>指标</a:t>
            </a:r>
            <a:r>
              <a:rPr lang="en-US" altLang="zh-CN" dirty="0"/>
              <a:t>1</a:t>
            </a:r>
            <a:r>
              <a:rPr lang="zh-CN" altLang="en-US" dirty="0"/>
              <a:t>：统计</a:t>
            </a:r>
            <a:r>
              <a:rPr lang="zh-CN" altLang="en-US" dirty="0">
                <a:solidFill>
                  <a:srgbClr val="C00000"/>
                </a:solidFill>
              </a:rPr>
              <a:t>今日</a:t>
            </a:r>
            <a:r>
              <a:rPr lang="zh-CN" altLang="en-US" dirty="0"/>
              <a:t>消息</a:t>
            </a:r>
            <a:r>
              <a:rPr lang="zh-CN" altLang="en-US" dirty="0">
                <a:solidFill>
                  <a:srgbClr val="92D050"/>
                </a:solidFill>
              </a:rPr>
              <a:t>总量</a:t>
            </a:r>
          </a:p>
        </p:txBody>
      </p:sp>
      <p:pic>
        <p:nvPicPr>
          <p:cNvPr id="7" name="图片 6"/>
          <p:cNvPicPr>
            <a:picLocks noChangeAspect="1"/>
          </p:cNvPicPr>
          <p:nvPr/>
        </p:nvPicPr>
        <p:blipFill>
          <a:blip r:embed="rId2"/>
          <a:stretch>
            <a:fillRect/>
          </a:stretch>
        </p:blipFill>
        <p:spPr>
          <a:xfrm>
            <a:off x="1030942" y="5423649"/>
            <a:ext cx="7598989" cy="959161"/>
          </a:xfrm>
          <a:prstGeom prst="rect">
            <a:avLst/>
          </a:prstGeom>
        </p:spPr>
      </p:pic>
      <p:sp>
        <p:nvSpPr>
          <p:cNvPr id="3" name="文本框 2"/>
          <p:cNvSpPr txBox="1"/>
          <p:nvPr/>
        </p:nvSpPr>
        <p:spPr>
          <a:xfrm>
            <a:off x="1031240" y="2708593"/>
            <a:ext cx="5080000" cy="2030095"/>
          </a:xfrm>
          <a:prstGeom prst="rect">
            <a:avLst/>
          </a:prstGeom>
          <a:noFill/>
          <a:ln w="9525">
            <a:noFill/>
          </a:ln>
        </p:spPr>
        <p:txBody>
          <a:bodyPr>
            <a:spAutoFit/>
          </a:bodyPr>
          <a:lstStyle/>
          <a:p>
            <a:pPr marL="0" indent="0"/>
            <a:r>
              <a:rPr lang="zh-CN" sz="1400" b="0">
                <a:solidFill>
                  <a:srgbClr val="808080"/>
                </a:solidFill>
                <a:latin typeface="Consolas" panose="020B0609020204030204" charset="0"/>
                <a:ea typeface="宋体" panose="02010600030101010101" pitchFamily="2" charset="-122"/>
                <a:cs typeface="Consolas" panose="020B0609020204030204" charset="0"/>
              </a:rPr>
              <a:t>--保存结果表</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tb_rs_total_msg_cnt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"每日消息总量"</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en-US" sz="1400" b="0">
                <a:solidFill>
                  <a:srgbClr val="000000"/>
                </a:solidFill>
                <a:latin typeface="Consolas" panose="020B0609020204030204" charset="0"/>
                <a:ea typeface="宋体" panose="02010600030101010101" pitchFamily="2" charset="-122"/>
                <a:cs typeface="Consolas" panose="020B0609020204030204" charset="0"/>
              </a:rPr>
              <a:t> </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    msg_day,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total_msg_cnt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msg_day</a:t>
            </a:r>
            <a:r>
              <a:rPr lang="en-US" sz="1400" b="0">
                <a:solidFill>
                  <a:srgbClr val="FF0000"/>
                </a:solidFill>
                <a:latin typeface="Consolas" panose="020B0609020204030204" charset="0"/>
                <a:ea typeface="宋体" panose="02010600030101010101" pitchFamily="2" charset="-122"/>
                <a:cs typeface="Consolas" panose="020B0609020204030204" charset="0"/>
              </a:rPr>
              <a:t>;</a:t>
            </a:r>
            <a:endParaRPr lang="en-US" sz="1400" b="0">
              <a:latin typeface="Consolas" panose="020B0609020204030204" charset="0"/>
              <a:ea typeface="宋体" panose="02010600030101010101" pitchFamily="2" charset="-122"/>
              <a:cs typeface="Consolas" panose="020B0609020204030204" charset="0"/>
            </a:endParaRPr>
          </a:p>
          <a:p>
            <a:pPr marL="0" indent="0"/>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需求指标统计</a:t>
            </a:r>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a:t>指标</a:t>
            </a:r>
            <a:r>
              <a:rPr lang="en-US" altLang="zh-CN" dirty="0"/>
              <a:t>2</a:t>
            </a:r>
            <a:r>
              <a:rPr lang="zh-CN" altLang="en-US" dirty="0"/>
              <a:t>：统计</a:t>
            </a:r>
            <a:r>
              <a:rPr lang="zh-CN" altLang="en-US" dirty="0">
                <a:solidFill>
                  <a:srgbClr val="C00000"/>
                </a:solidFill>
              </a:rPr>
              <a:t>每小时</a:t>
            </a:r>
            <a:r>
              <a:rPr lang="zh-CN" altLang="en-US" dirty="0">
                <a:solidFill>
                  <a:srgbClr val="92D050"/>
                </a:solidFill>
              </a:rPr>
              <a:t>消息量</a:t>
            </a:r>
            <a:r>
              <a:rPr lang="zh-CN" altLang="en-US" dirty="0"/>
              <a:t>、</a:t>
            </a:r>
            <a:r>
              <a:rPr lang="zh-CN" altLang="en-US" dirty="0">
                <a:solidFill>
                  <a:srgbClr val="92D050"/>
                </a:solidFill>
              </a:rPr>
              <a:t>发送</a:t>
            </a:r>
            <a:r>
              <a:rPr lang="zh-CN" altLang="en-US" dirty="0"/>
              <a:t>和</a:t>
            </a:r>
            <a:r>
              <a:rPr lang="zh-CN" altLang="en-US" dirty="0">
                <a:solidFill>
                  <a:srgbClr val="92D050"/>
                </a:solidFill>
              </a:rPr>
              <a:t>接收用户数</a:t>
            </a:r>
          </a:p>
        </p:txBody>
      </p:sp>
      <p:pic>
        <p:nvPicPr>
          <p:cNvPr id="8" name="图片 7"/>
          <p:cNvPicPr>
            <a:picLocks noChangeAspect="1"/>
          </p:cNvPicPr>
          <p:nvPr/>
        </p:nvPicPr>
        <p:blipFill>
          <a:blip r:embed="rId2"/>
          <a:stretch>
            <a:fillRect/>
          </a:stretch>
        </p:blipFill>
        <p:spPr>
          <a:xfrm>
            <a:off x="6671945" y="2493010"/>
            <a:ext cx="5128260" cy="3576955"/>
          </a:xfrm>
          <a:prstGeom prst="rect">
            <a:avLst/>
          </a:prstGeom>
        </p:spPr>
      </p:pic>
      <p:sp>
        <p:nvSpPr>
          <p:cNvPr id="100" name="文本框 99"/>
          <p:cNvSpPr txBox="1"/>
          <p:nvPr/>
        </p:nvSpPr>
        <p:spPr>
          <a:xfrm>
            <a:off x="767080" y="2564765"/>
            <a:ext cx="5080000" cy="2676525"/>
          </a:xfrm>
          <a:prstGeom prst="rect">
            <a:avLst/>
          </a:prstGeom>
          <a:noFill/>
          <a:ln w="9525">
            <a:noFill/>
          </a:ln>
        </p:spPr>
        <p:txBody>
          <a:bodyPr>
            <a:spAutoFit/>
          </a:bodyPr>
          <a:lstStyle/>
          <a:p>
            <a:pPr marL="0" indent="0"/>
            <a:r>
              <a:rPr lang="zh-CN" sz="1400" b="0">
                <a:solidFill>
                  <a:srgbClr val="808080"/>
                </a:solidFill>
                <a:latin typeface="Consolas" panose="020B0609020204030204" charset="0"/>
                <a:ea typeface="宋体" panose="02010600030101010101" pitchFamily="2" charset="-122"/>
                <a:cs typeface="Consolas" panose="020B0609020204030204" charset="0"/>
              </a:rPr>
              <a:t>--保存结果表</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 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 NOT EXISTS</a:t>
            </a:r>
            <a:r>
              <a:rPr lang="en-US" sz="1400" b="0">
                <a:solidFill>
                  <a:srgbClr val="000000"/>
                </a:solidFill>
                <a:latin typeface="Consolas" panose="020B0609020204030204" charset="0"/>
                <a:ea typeface="宋体" panose="02010600030101010101" pitchFamily="2" charset="-122"/>
                <a:cs typeface="Consolas" panose="020B0609020204030204" charset="0"/>
              </a:rPr>
              <a:t> tb_rs_hour_msg_cnt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COMMENT </a:t>
            </a:r>
            <a:r>
              <a:rPr lang="zh-CN" sz="1400" b="0">
                <a:solidFill>
                  <a:srgbClr val="000080"/>
                </a:solidFill>
                <a:latin typeface="Consolas" panose="020B0609020204030204" charset="0"/>
                <a:ea typeface="宋体" panose="02010600030101010101" pitchFamily="2" charset="-122"/>
                <a:cs typeface="Consolas" panose="020B0609020204030204" charset="0"/>
              </a:rPr>
              <a:t>"每小时消息量趋势"</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 </a:t>
            </a:r>
            <a:r>
              <a:rPr lang="en-US" sz="1400" b="0">
                <a:solidFill>
                  <a:srgbClr val="000000"/>
                </a:solidFill>
                <a:latin typeface="Consolas" panose="020B0609020204030204" charset="0"/>
                <a:ea typeface="宋体" panose="02010600030101010101" pitchFamily="2" charset="-122"/>
                <a:cs typeface="Consolas" panose="020B0609020204030204" charset="0"/>
              </a:rPr>
              <a:t>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SELECT </a:t>
            </a:r>
            <a:r>
              <a:rPr lang="en-US" sz="1400" b="0">
                <a:solidFill>
                  <a:srgbClr val="000000"/>
                </a:solidFill>
                <a:latin typeface="Consolas" panose="020B0609020204030204" charset="0"/>
                <a:ea typeface="宋体" panose="02010600030101010101" pitchFamily="2" charset="-122"/>
                <a:cs typeface="Consolas" panose="020B0609020204030204" charset="0"/>
              </a:rPr>
              <a:t> </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    msg_hour,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cs typeface="Consolas" panose="020B0609020204030204" charset="0"/>
                <a:sym typeface="+mn-ea"/>
              </a:rPr>
              <a:t>AS</a:t>
            </a:r>
            <a:r>
              <a:rPr lang="en-US" sz="1400" b="0">
                <a:solidFill>
                  <a:srgbClr val="000000"/>
                </a:solidFill>
                <a:latin typeface="Consolas" panose="020B0609020204030204" charset="0"/>
                <a:ea typeface="宋体" panose="02010600030101010101" pitchFamily="2" charset="-122"/>
                <a:cs typeface="Consolas" panose="020B0609020204030204" charset="0"/>
              </a:rPr>
              <a:t> total_msg_cnt,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cs typeface="Consolas" panose="020B0609020204030204" charset="0"/>
                <a:sym typeface="+mn-ea"/>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a:t>
            </a:r>
            <a:r>
              <a:rPr lang="en-US" sz="1400" b="1">
                <a:solidFill>
                  <a:srgbClr val="800000"/>
                </a:solidFill>
                <a:latin typeface="Consolas" panose="020B0609020204030204" charset="0"/>
                <a:ea typeface="宋体" panose="02010600030101010101" pitchFamily="2" charset="-122"/>
                <a:cs typeface="Consolas" panose="020B0609020204030204" charset="0"/>
              </a:rPr>
              <a:t>DISTINCT</a:t>
            </a:r>
            <a:r>
              <a:rPr lang="en-US" sz="1400" b="0">
                <a:solidFill>
                  <a:srgbClr val="000000"/>
                </a:solidFill>
                <a:latin typeface="Consolas" panose="020B0609020204030204" charset="0"/>
                <a:ea typeface="宋体" panose="02010600030101010101" pitchFamily="2" charset="-122"/>
                <a:cs typeface="Consolas" panose="020B0609020204030204" charset="0"/>
              </a:rPr>
              <a:t> sender_account) </a:t>
            </a:r>
            <a:r>
              <a:rPr lang="en-US" sz="1400" b="1">
                <a:solidFill>
                  <a:srgbClr val="800000"/>
                </a:solidFill>
                <a:latin typeface="Consolas" panose="020B0609020204030204" charset="0"/>
                <a:cs typeface="Consolas" panose="020B0609020204030204" charset="0"/>
                <a:sym typeface="+mn-ea"/>
              </a:rPr>
              <a:t>AS</a:t>
            </a:r>
            <a:r>
              <a:rPr lang="en-US" sz="1400" b="0">
                <a:solidFill>
                  <a:srgbClr val="000000"/>
                </a:solidFill>
                <a:latin typeface="Consolas" panose="020B0609020204030204" charset="0"/>
                <a:ea typeface="宋体" panose="02010600030101010101" pitchFamily="2" charset="-122"/>
                <a:cs typeface="Consolas" panose="020B0609020204030204" charset="0"/>
              </a:rPr>
              <a:t> sender_usr_cnt,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cs typeface="Consolas" panose="020B0609020204030204" charset="0"/>
                <a:sym typeface="+mn-ea"/>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a:t>
            </a:r>
            <a:r>
              <a:rPr lang="en-US" sz="1400" b="1">
                <a:solidFill>
                  <a:srgbClr val="800000"/>
                </a:solidFill>
                <a:latin typeface="Consolas" panose="020B0609020204030204" charset="0"/>
                <a:cs typeface="Consolas" panose="020B0609020204030204" charset="0"/>
                <a:sym typeface="+mn-ea"/>
              </a:rPr>
              <a:t>DISTINCT</a:t>
            </a:r>
            <a:r>
              <a:rPr lang="en-US" sz="1400">
                <a:solidFill>
                  <a:srgbClr val="000000"/>
                </a:solidFill>
                <a:latin typeface="Consolas" panose="020B0609020204030204" charset="0"/>
                <a:cs typeface="Consolas" panose="020B0609020204030204" charset="0"/>
                <a:sym typeface="+mn-ea"/>
              </a:rPr>
              <a:t> </a:t>
            </a:r>
            <a:r>
              <a:rPr lang="en-US" sz="1400" b="0">
                <a:solidFill>
                  <a:srgbClr val="000000"/>
                </a:solidFill>
                <a:latin typeface="Consolas" panose="020B0609020204030204" charset="0"/>
                <a:ea typeface="宋体" panose="02010600030101010101" pitchFamily="2" charset="-122"/>
                <a:cs typeface="Consolas" panose="020B0609020204030204" charset="0"/>
              </a:rPr>
              <a:t>receiver_account) </a:t>
            </a:r>
            <a:r>
              <a:rPr lang="en-US" sz="1400" b="1">
                <a:solidFill>
                  <a:srgbClr val="800000"/>
                </a:solidFill>
                <a:latin typeface="Consolas" panose="020B0609020204030204" charset="0"/>
                <a:cs typeface="Consolas" panose="020B0609020204030204" charset="0"/>
                <a:sym typeface="+mn-ea"/>
              </a:rPr>
              <a:t>AS</a:t>
            </a:r>
            <a:r>
              <a:rPr lang="en-US" sz="1400" b="0">
                <a:solidFill>
                  <a:srgbClr val="000000"/>
                </a:solidFill>
                <a:latin typeface="Consolas" panose="020B0609020204030204" charset="0"/>
                <a:ea typeface="宋体" panose="02010600030101010101" pitchFamily="2" charset="-122"/>
                <a:cs typeface="Consolas" panose="020B0609020204030204" charset="0"/>
              </a:rPr>
              <a:t> receiver_usr_cnt</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FROM </a:t>
            </a:r>
            <a:r>
              <a:rPr lang="en-US" sz="1400" b="0">
                <a:solidFill>
                  <a:srgbClr val="000000"/>
                </a:solidFill>
                <a:latin typeface="Consolas" panose="020B0609020204030204" charset="0"/>
                <a:ea typeface="宋体" panose="02010600030101010101" pitchFamily="2" charset="-122"/>
                <a:cs typeface="Consolas" panose="020B0609020204030204" charset="0"/>
              </a:rPr>
              <a:t>db_msg.tb_msg_etl </a:t>
            </a:r>
            <a:r>
              <a:rPr lang="en-US" sz="1400" b="1">
                <a:solidFill>
                  <a:srgbClr val="800000"/>
                </a:solidFill>
                <a:latin typeface="Consolas" panose="020B0609020204030204" charset="0"/>
                <a:ea typeface="宋体" panose="02010600030101010101" pitchFamily="2" charset="-122"/>
                <a:cs typeface="Consolas" panose="020B0609020204030204" charset="0"/>
              </a:rPr>
              <a:t>GROUP BY</a:t>
            </a:r>
            <a:r>
              <a:rPr lang="en-US" sz="1400" b="0">
                <a:solidFill>
                  <a:srgbClr val="000000"/>
                </a:solidFill>
                <a:latin typeface="Consolas" panose="020B0609020204030204" charset="0"/>
                <a:ea typeface="宋体" panose="02010600030101010101" pitchFamily="2" charset="-122"/>
                <a:cs typeface="Consolas" panose="020B0609020204030204" charset="0"/>
              </a:rPr>
              <a:t> msg_hour</a:t>
            </a:r>
            <a:r>
              <a:rPr lang="en-US" sz="1400" b="0">
                <a:solidFill>
                  <a:srgbClr val="FF0000"/>
                </a:solidFill>
                <a:latin typeface="Consolas" panose="020B0609020204030204" charset="0"/>
                <a:ea typeface="宋体" panose="02010600030101010101" pitchFamily="2" charset="-122"/>
                <a:cs typeface="Consolas" panose="020B0609020204030204" charset="0"/>
              </a:rPr>
              <a:t>;</a:t>
            </a:r>
            <a:endParaRPr lang="en-US" sz="1400" b="0">
              <a:latin typeface="Consolas" panose="020B0609020204030204" charset="0"/>
              <a:ea typeface="宋体" panose="02010600030101010101" pitchFamily="2" charset="-122"/>
              <a:cs typeface="Consolas" panose="020B0609020204030204" charset="0"/>
            </a:endParaRPr>
          </a:p>
          <a:p>
            <a:pPr marL="0" indent="0"/>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需求指标统计</a:t>
            </a:r>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a:t>指标</a:t>
            </a:r>
            <a:r>
              <a:rPr lang="en-US" altLang="zh-CN" dirty="0"/>
              <a:t>3</a:t>
            </a:r>
            <a:r>
              <a:rPr lang="zh-CN" altLang="en-US" dirty="0"/>
              <a:t>：统计</a:t>
            </a:r>
            <a:r>
              <a:rPr lang="zh-CN" altLang="en-US" dirty="0">
                <a:solidFill>
                  <a:srgbClr val="C00000"/>
                </a:solidFill>
              </a:rPr>
              <a:t>今日各地区</a:t>
            </a:r>
            <a:r>
              <a:rPr lang="zh-CN" altLang="en-US" dirty="0">
                <a:solidFill>
                  <a:srgbClr val="92D050"/>
                </a:solidFill>
              </a:rPr>
              <a:t>发送消息总量</a:t>
            </a:r>
          </a:p>
        </p:txBody>
      </p:sp>
      <p:pic>
        <p:nvPicPr>
          <p:cNvPr id="8" name="图片 7"/>
          <p:cNvPicPr>
            <a:picLocks noChangeAspect="1"/>
          </p:cNvPicPr>
          <p:nvPr/>
        </p:nvPicPr>
        <p:blipFill>
          <a:blip r:embed="rId2"/>
          <a:stretch>
            <a:fillRect/>
          </a:stretch>
        </p:blipFill>
        <p:spPr>
          <a:xfrm>
            <a:off x="5951668" y="2708717"/>
            <a:ext cx="5987864" cy="3067353"/>
          </a:xfrm>
          <a:prstGeom prst="rect">
            <a:avLst/>
          </a:prstGeom>
        </p:spPr>
      </p:pic>
      <p:sp>
        <p:nvSpPr>
          <p:cNvPr id="100" name="文本框 99"/>
          <p:cNvSpPr txBox="1"/>
          <p:nvPr/>
        </p:nvSpPr>
        <p:spPr>
          <a:xfrm>
            <a:off x="767080" y="2852738"/>
            <a:ext cx="5080000" cy="2245360"/>
          </a:xfrm>
          <a:prstGeom prst="rect">
            <a:avLst/>
          </a:prstGeom>
          <a:noFill/>
          <a:ln w="9525">
            <a:noFill/>
          </a:ln>
        </p:spPr>
        <p:txBody>
          <a:bodyPr>
            <a:spAutoFit/>
          </a:bodyPr>
          <a:lstStyle/>
          <a:p>
            <a:pPr marL="0" indent="0"/>
            <a:r>
              <a:rPr lang="en-US" sz="1400" b="1">
                <a:solidFill>
                  <a:srgbClr val="800000"/>
                </a:solidFill>
                <a:latin typeface="Consolas" panose="020B0609020204030204" charset="0"/>
                <a:ea typeface="阿里巴巴普惠体" panose="00020600040101010101" pitchFamily="18" charset="-122"/>
                <a:cs typeface="Consolas" panose="020B0609020204030204" charset="0"/>
              </a:rPr>
              <a:t>CREATE</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TABLE</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IF</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NOT</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EXISTS</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tb_rs_loc_cnt</a:t>
            </a:r>
            <a:endParaRPr lang="en-US" sz="1400" b="1">
              <a:solidFill>
                <a:srgbClr val="800000"/>
              </a:solidFill>
              <a:latin typeface="Consolas" panose="020B0609020204030204" charset="0"/>
              <a:ea typeface="阿里巴巴普惠体" panose="00020600040101010101" pitchFamily="18" charset="-122"/>
              <a:cs typeface="Consolas" panose="020B0609020204030204" charset="0"/>
            </a:endParaRPr>
          </a:p>
          <a:p>
            <a:pPr marL="0" indent="0"/>
            <a:r>
              <a:rPr lang="en-US" sz="1400" b="1">
                <a:solidFill>
                  <a:srgbClr val="800000"/>
                </a:solidFill>
                <a:latin typeface="Consolas" panose="020B0609020204030204" charset="0"/>
                <a:ea typeface="阿里巴巴普惠体" panose="00020600040101010101" pitchFamily="18" charset="-122"/>
                <a:cs typeface="Consolas" panose="020B0609020204030204" charset="0"/>
              </a:rPr>
              <a:t>COMMENT</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zh-CN" sz="1400" b="0">
                <a:solidFill>
                  <a:srgbClr val="008000"/>
                </a:solidFill>
                <a:latin typeface="Consolas" panose="020B0609020204030204" charset="0"/>
                <a:ea typeface="阿里巴巴普惠体" panose="00020600040101010101" pitchFamily="18" charset="-122"/>
                <a:cs typeface="Consolas" panose="020B0609020204030204" charset="0"/>
              </a:rPr>
              <a:t>'今日各地区发送消息总量'</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AS</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endParaRPr lang="en-US" sz="1400" b="1">
              <a:solidFill>
                <a:srgbClr val="800000"/>
              </a:solidFill>
              <a:latin typeface="Consolas" panose="020B0609020204030204" charset="0"/>
              <a:ea typeface="阿里巴巴普惠体" panose="00020600040101010101" pitchFamily="18" charset="-122"/>
              <a:cs typeface="Consolas" panose="020B0609020204030204" charset="0"/>
            </a:endParaRPr>
          </a:p>
          <a:p>
            <a:pPr marL="0" indent="0"/>
            <a:r>
              <a:rPr lang="en-US" sz="1400" b="1">
                <a:solidFill>
                  <a:srgbClr val="800000"/>
                </a:solidFill>
                <a:latin typeface="Consolas" panose="020B0609020204030204" charset="0"/>
                <a:ea typeface="阿里巴巴普惠体" panose="00020600040101010101" pitchFamily="18" charset="-122"/>
                <a:cs typeface="Consolas" panose="020B0609020204030204" charset="0"/>
              </a:rPr>
              <a:t>SELECT</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p>
          <a:p>
            <a:pPr marL="0" indent="0"/>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msg_day,  </a:t>
            </a:r>
          </a:p>
          <a:p>
            <a:pPr marL="0" indent="0"/>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sender_lng, </a:t>
            </a:r>
          </a:p>
          <a:p>
            <a:pPr marL="0" indent="0"/>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sender_lat, </a:t>
            </a:r>
            <a:endParaRPr lang="en-US" sz="1400" b="1">
              <a:solidFill>
                <a:srgbClr val="000080"/>
              </a:solidFill>
              <a:latin typeface="Consolas" panose="020B0609020204030204" charset="0"/>
              <a:ea typeface="阿里巴巴普惠体" panose="00020600040101010101" pitchFamily="18" charset="-122"/>
              <a:cs typeface="Consolas" panose="020B0609020204030204" charset="0"/>
            </a:endParaRPr>
          </a:p>
          <a:p>
            <a:pPr marL="0" indent="0"/>
            <a:r>
              <a:rPr lang="en-US" sz="1400" b="1">
                <a:solidFill>
                  <a:srgbClr val="000080"/>
                </a:solidFill>
                <a:latin typeface="Consolas" panose="020B0609020204030204" charset="0"/>
                <a:ea typeface="阿里巴巴普惠体" panose="00020600040101010101" pitchFamily="18" charset="-122"/>
                <a:cs typeface="Consolas" panose="020B0609020204030204" charset="0"/>
              </a:rPr>
              <a:t>    COUNT</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AS</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total_msg_cnt </a:t>
            </a:r>
            <a:endParaRPr lang="en-US" sz="1400" b="1">
              <a:solidFill>
                <a:srgbClr val="800000"/>
              </a:solidFill>
              <a:latin typeface="Consolas" panose="020B0609020204030204" charset="0"/>
              <a:ea typeface="阿里巴巴普惠体" panose="00020600040101010101" pitchFamily="18" charset="-122"/>
              <a:cs typeface="Consolas" panose="020B0609020204030204" charset="0"/>
            </a:endParaRPr>
          </a:p>
          <a:p>
            <a:pPr marL="0" indent="0"/>
            <a:r>
              <a:rPr lang="en-US" sz="1400" b="1">
                <a:solidFill>
                  <a:srgbClr val="800000"/>
                </a:solidFill>
                <a:latin typeface="Consolas" panose="020B0609020204030204" charset="0"/>
                <a:ea typeface="阿里巴巴普惠体" panose="00020600040101010101" pitchFamily="18" charset="-122"/>
                <a:cs typeface="Consolas" panose="020B0609020204030204" charset="0"/>
              </a:rPr>
              <a:t>FROM</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db_msg.tb_msg_etl</a:t>
            </a:r>
            <a:endParaRPr lang="en-US" sz="1400" b="1">
              <a:solidFill>
                <a:srgbClr val="800000"/>
              </a:solidFill>
              <a:latin typeface="Consolas" panose="020B0609020204030204" charset="0"/>
              <a:ea typeface="阿里巴巴普惠体" panose="00020600040101010101" pitchFamily="18" charset="-122"/>
              <a:cs typeface="Consolas" panose="020B0609020204030204" charset="0"/>
            </a:endParaRPr>
          </a:p>
          <a:p>
            <a:pPr marL="0" indent="0"/>
            <a:r>
              <a:rPr lang="en-US" sz="1400" b="1">
                <a:solidFill>
                  <a:srgbClr val="800000"/>
                </a:solidFill>
                <a:latin typeface="Consolas" panose="020B0609020204030204" charset="0"/>
                <a:ea typeface="阿里巴巴普惠体" panose="00020600040101010101" pitchFamily="18" charset="-122"/>
                <a:cs typeface="Consolas" panose="020B0609020204030204" charset="0"/>
              </a:rPr>
              <a:t>GROUP</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a:t>
            </a:r>
            <a:r>
              <a:rPr lang="en-US" sz="1400" b="1">
                <a:solidFill>
                  <a:srgbClr val="800000"/>
                </a:solidFill>
                <a:latin typeface="Consolas" panose="020B0609020204030204" charset="0"/>
                <a:ea typeface="阿里巴巴普惠体" panose="00020600040101010101" pitchFamily="18" charset="-122"/>
                <a:cs typeface="Consolas" panose="020B0609020204030204" charset="0"/>
              </a:rPr>
              <a:t>BY</a:t>
            </a:r>
            <a:r>
              <a:rPr lang="en-US" sz="1400" b="0">
                <a:solidFill>
                  <a:srgbClr val="000000"/>
                </a:solidFill>
                <a:latin typeface="Consolas" panose="020B0609020204030204" charset="0"/>
                <a:ea typeface="阿里巴巴普惠体" panose="00020600040101010101" pitchFamily="18" charset="-122"/>
                <a:cs typeface="Consolas" panose="020B0609020204030204" charset="0"/>
              </a:rPr>
              <a:t> msg_day, sender_lng, sender_lat</a:t>
            </a:r>
            <a:r>
              <a:rPr lang="en-US" sz="1400" b="0">
                <a:solidFill>
                  <a:srgbClr val="FF0000"/>
                </a:solidFill>
                <a:latin typeface="Consolas" panose="020B0609020204030204" charset="0"/>
                <a:ea typeface="阿里巴巴普惠体" panose="00020600040101010101" pitchFamily="18" charset="-122"/>
                <a:cs typeface="Consolas" panose="020B0609020204030204" charset="0"/>
              </a:rPr>
              <a:t>;</a:t>
            </a:r>
            <a:endParaRPr lang="en-US" sz="1400" b="0">
              <a:latin typeface="Consolas" panose="020B0609020204030204" charset="0"/>
              <a:ea typeface="阿里巴巴普惠体" panose="00020600040101010101" pitchFamily="18" charset="-122"/>
              <a:cs typeface="Consolas" panose="020B0609020204030204" charset="0"/>
            </a:endParaRPr>
          </a:p>
          <a:p>
            <a:pPr marL="0" indent="0"/>
            <a:r>
              <a:rPr lang="en-US" sz="1400" b="0">
                <a:latin typeface="Consolas" panose="020B0609020204030204" charset="0"/>
                <a:ea typeface="阿里巴巴普惠体" panose="00020600040101010101" pitchFamily="18" charset="-122"/>
                <a:cs typeface="Consolas" panose="020B0609020204030204" charset="0"/>
              </a:rPr>
              <a:t> </a:t>
            </a:r>
            <a:endParaRPr lang="en-US" altLang="en-US" sz="1400" b="0">
              <a:latin typeface="Consolas" panose="020B0609020204030204" charset="0"/>
              <a:ea typeface="阿里巴巴普惠体" panose="00020600040101010101" pitchFamily="18" charset="-122"/>
              <a:cs typeface="Consolas" panose="020B0609020204030204"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需求指标统计</a:t>
            </a:r>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a:t>指标</a:t>
            </a:r>
            <a:r>
              <a:rPr lang="en-US" altLang="zh-CN" dirty="0"/>
              <a:t>4</a:t>
            </a:r>
            <a:r>
              <a:rPr lang="zh-CN" altLang="en-US" dirty="0"/>
              <a:t>：统计</a:t>
            </a:r>
            <a:r>
              <a:rPr lang="zh-CN" altLang="en-US" dirty="0">
                <a:solidFill>
                  <a:srgbClr val="C00000"/>
                </a:solidFill>
              </a:rPr>
              <a:t>今日</a:t>
            </a:r>
            <a:r>
              <a:rPr lang="zh-CN" altLang="en-US" dirty="0">
                <a:solidFill>
                  <a:srgbClr val="92D050"/>
                </a:solidFill>
              </a:rPr>
              <a:t>发送</a:t>
            </a:r>
            <a:r>
              <a:rPr lang="zh-CN" altLang="en-US" dirty="0"/>
              <a:t>和</a:t>
            </a:r>
            <a:r>
              <a:rPr lang="zh-CN" altLang="en-US" dirty="0">
                <a:solidFill>
                  <a:srgbClr val="92D050"/>
                </a:solidFill>
              </a:rPr>
              <a:t>接收用户人数</a:t>
            </a:r>
          </a:p>
        </p:txBody>
      </p:sp>
      <p:pic>
        <p:nvPicPr>
          <p:cNvPr id="9" name="图片 8"/>
          <p:cNvPicPr>
            <a:picLocks noChangeAspect="1"/>
          </p:cNvPicPr>
          <p:nvPr/>
        </p:nvPicPr>
        <p:blipFill>
          <a:blip r:embed="rId2"/>
          <a:stretch>
            <a:fillRect/>
          </a:stretch>
        </p:blipFill>
        <p:spPr>
          <a:xfrm>
            <a:off x="1074371" y="5585899"/>
            <a:ext cx="9350189" cy="857930"/>
          </a:xfrm>
          <a:prstGeom prst="rect">
            <a:avLst/>
          </a:prstGeom>
        </p:spPr>
      </p:pic>
      <p:sp>
        <p:nvSpPr>
          <p:cNvPr id="100" name="文本框 99"/>
          <p:cNvSpPr txBox="1"/>
          <p:nvPr/>
        </p:nvSpPr>
        <p:spPr>
          <a:xfrm>
            <a:off x="1074420" y="2348548"/>
            <a:ext cx="5080000" cy="2461260"/>
          </a:xfrm>
          <a:prstGeom prst="rect">
            <a:avLst/>
          </a:prstGeom>
          <a:noFill/>
          <a:ln w="9525">
            <a:noFill/>
          </a:ln>
        </p:spPr>
        <p:txBody>
          <a:bodyPr>
            <a:spAutoFit/>
          </a:bodyPr>
          <a:lstStyle/>
          <a:p>
            <a:pPr marL="0" indent="0"/>
            <a:r>
              <a:rPr lang="zh-CN" sz="1400" b="0">
                <a:solidFill>
                  <a:srgbClr val="808080"/>
                </a:solidFill>
                <a:latin typeface="Consolas" panose="020B0609020204030204" charset="0"/>
                <a:ea typeface="宋体" panose="02010600030101010101" pitchFamily="2" charset="-122"/>
                <a:cs typeface="Consolas" panose="020B0609020204030204" charset="0"/>
              </a:rPr>
              <a:t>--保存结果表</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tb_rs_usr_cnt</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"今日发送消息人数、接受消息人数"</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en-US" sz="1400" b="0">
                <a:solidFill>
                  <a:srgbClr val="000000"/>
                </a:solidFill>
                <a:latin typeface="Consolas" panose="020B0609020204030204" charset="0"/>
                <a:ea typeface="宋体" panose="02010600030101010101" pitchFamily="2" charset="-122"/>
                <a:cs typeface="Consolas" panose="020B0609020204030204" charset="0"/>
              </a:rPr>
              <a:t> </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msg_day,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ea typeface="宋体" panose="02010600030101010101" pitchFamily="2" charset="-122"/>
                <a:cs typeface="Consolas" panose="020B0609020204030204" charset="0"/>
              </a:rPr>
              <a:t>COUNT</a:t>
            </a:r>
            <a:r>
              <a:rPr lang="en-US" sz="1400" b="0">
                <a:solidFill>
                  <a:srgbClr val="000000"/>
                </a:solidFill>
                <a:latin typeface="Consolas" panose="020B0609020204030204" charset="0"/>
                <a:ea typeface="宋体" panose="02010600030101010101" pitchFamily="2" charset="-122"/>
                <a:cs typeface="Consolas" panose="020B0609020204030204" charset="0"/>
              </a:rPr>
              <a:t>(</a:t>
            </a:r>
            <a:r>
              <a:rPr lang="en-US" sz="1400" b="1">
                <a:solidFill>
                  <a:srgbClr val="800000"/>
                </a:solidFill>
                <a:latin typeface="Consolas" panose="020B0609020204030204" charset="0"/>
                <a:ea typeface="宋体" panose="02010600030101010101" pitchFamily="2" charset="-122"/>
                <a:cs typeface="Consolas" panose="020B0609020204030204" charset="0"/>
              </a:rPr>
              <a:t>DISTINCT</a:t>
            </a:r>
            <a:r>
              <a:rPr lang="en-US" sz="1400" b="0">
                <a:solidFill>
                  <a:srgbClr val="000000"/>
                </a:solidFill>
                <a:latin typeface="Consolas" panose="020B0609020204030204" charset="0"/>
                <a:ea typeface="宋体" panose="02010600030101010101" pitchFamily="2" charset="-122"/>
                <a:cs typeface="Consolas" panose="020B0609020204030204" charset="0"/>
              </a:rPr>
              <a:t> sender_account)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sender_usr_cnt,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ea typeface="宋体" panose="02010600030101010101" pitchFamily="2" charset="-122"/>
                <a:cs typeface="Consolas" panose="020B0609020204030204" charset="0"/>
              </a:rPr>
              <a:t>COUNT</a:t>
            </a:r>
            <a:r>
              <a:rPr lang="en-US" sz="1400" b="0">
                <a:solidFill>
                  <a:srgbClr val="000000"/>
                </a:solidFill>
                <a:latin typeface="Consolas" panose="020B0609020204030204" charset="0"/>
                <a:ea typeface="宋体" panose="02010600030101010101" pitchFamily="2" charset="-122"/>
                <a:cs typeface="Consolas" panose="020B0609020204030204" charset="0"/>
              </a:rPr>
              <a:t>(</a:t>
            </a:r>
            <a:r>
              <a:rPr lang="en-US" sz="1400" b="1">
                <a:solidFill>
                  <a:srgbClr val="800000"/>
                </a:solidFill>
                <a:latin typeface="Consolas" panose="020B0609020204030204" charset="0"/>
                <a:ea typeface="宋体" panose="02010600030101010101" pitchFamily="2" charset="-122"/>
                <a:cs typeface="Consolas" panose="020B0609020204030204" charset="0"/>
              </a:rPr>
              <a:t>DISTINCT</a:t>
            </a:r>
            <a:r>
              <a:rPr lang="en-US" sz="1400" b="0">
                <a:solidFill>
                  <a:srgbClr val="000000"/>
                </a:solidFill>
                <a:latin typeface="Consolas" panose="020B0609020204030204" charset="0"/>
                <a:ea typeface="宋体" panose="02010600030101010101" pitchFamily="2" charset="-122"/>
                <a:cs typeface="Consolas" panose="020B0609020204030204" charset="0"/>
              </a:rPr>
              <a:t> receiver_account)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receiver_usr_cnt</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msg_day</a:t>
            </a:r>
            <a:r>
              <a:rPr lang="en-US" sz="1400" b="0">
                <a:solidFill>
                  <a:srgbClr val="FF0000"/>
                </a:solidFill>
                <a:latin typeface="Consolas" panose="020B0609020204030204" charset="0"/>
                <a:ea typeface="宋体" panose="02010600030101010101" pitchFamily="2" charset="-122"/>
                <a:cs typeface="Consolas" panose="020B0609020204030204" charset="0"/>
              </a:rPr>
              <a:t>;</a:t>
            </a:r>
            <a:endParaRPr lang="en-US" sz="1400" b="0">
              <a:latin typeface="Consolas" panose="020B0609020204030204" charset="0"/>
              <a:ea typeface="宋体" panose="02010600030101010101" pitchFamily="2" charset="-122"/>
              <a:cs typeface="Consolas" panose="020B0609020204030204" charset="0"/>
            </a:endParaRPr>
          </a:p>
          <a:p>
            <a:pPr marL="0" indent="0"/>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内部表和外部表</a:t>
            </a:r>
          </a:p>
        </p:txBody>
      </p:sp>
      <p:sp>
        <p:nvSpPr>
          <p:cNvPr id="3" name="文本占位符 2"/>
          <p:cNvSpPr>
            <a:spLocks noGrp="1"/>
          </p:cNvSpPr>
          <p:nvPr>
            <p:ph type="body" sz="quarter" idx="11"/>
          </p:nvPr>
        </p:nvSpPr>
        <p:spPr/>
        <p:txBody>
          <a:bodyPr/>
          <a:lstStyle/>
          <a:p>
            <a:r>
              <a:rPr lang="zh-CN" altLang="en-US"/>
              <a:t>快速对比一下内部表和外部表</a:t>
            </a:r>
          </a:p>
        </p:txBody>
      </p:sp>
      <p:graphicFrame>
        <p:nvGraphicFramePr>
          <p:cNvPr id="4" name="表格 3"/>
          <p:cNvGraphicFramePr/>
          <p:nvPr>
            <p:custDataLst>
              <p:tags r:id="rId1"/>
            </p:custDataLst>
          </p:nvPr>
        </p:nvGraphicFramePr>
        <p:xfrm>
          <a:off x="741045" y="2667000"/>
          <a:ext cx="11073765" cy="2026285"/>
        </p:xfrm>
        <a:graphic>
          <a:graphicData uri="http://schemas.openxmlformats.org/drawingml/2006/table">
            <a:tbl>
              <a:tblPr firstRow="1" bandRow="1">
                <a:tableStyleId>{5C22544A-7EE6-4342-B048-85BDC9FD1C3A}</a:tableStyleId>
              </a:tblPr>
              <a:tblGrid>
                <a:gridCol w="921706">
                  <a:extLst>
                    <a:ext uri="{9D8B030D-6E8A-4147-A177-3AD203B41FA5}">
                      <a16:colId xmlns:a16="http://schemas.microsoft.com/office/drawing/2014/main" val="20000"/>
                    </a:ext>
                  </a:extLst>
                </a:gridCol>
                <a:gridCol w="3076937">
                  <a:extLst>
                    <a:ext uri="{9D8B030D-6E8A-4147-A177-3AD203B41FA5}">
                      <a16:colId xmlns:a16="http://schemas.microsoft.com/office/drawing/2014/main" val="20001"/>
                    </a:ext>
                  </a:extLst>
                </a:gridCol>
                <a:gridCol w="2880995">
                  <a:extLst>
                    <a:ext uri="{9D8B030D-6E8A-4147-A177-3AD203B41FA5}">
                      <a16:colId xmlns:a16="http://schemas.microsoft.com/office/drawing/2014/main" val="20002"/>
                    </a:ext>
                  </a:extLst>
                </a:gridCol>
                <a:gridCol w="2606134">
                  <a:extLst>
                    <a:ext uri="{9D8B030D-6E8A-4147-A177-3AD203B41FA5}">
                      <a16:colId xmlns:a16="http://schemas.microsoft.com/office/drawing/2014/main" val="20003"/>
                    </a:ext>
                  </a:extLst>
                </a:gridCol>
                <a:gridCol w="1587993">
                  <a:extLst>
                    <a:ext uri="{9D8B030D-6E8A-4147-A177-3AD203B41FA5}">
                      <a16:colId xmlns:a16="http://schemas.microsoft.com/office/drawing/2014/main" val="20004"/>
                    </a:ext>
                  </a:extLst>
                </a:gridCol>
              </a:tblGrid>
              <a:tr h="398780">
                <a:tc>
                  <a:txBody>
                    <a:bodyPr/>
                    <a:lstStyle/>
                    <a:p>
                      <a:pPr algn="ctr">
                        <a:buNone/>
                      </a:pPr>
                      <a:endParaRPr lang="zh-CN" altLang="en-US" sz="1600">
                        <a:latin typeface="阿里巴巴普惠体" panose="00020600040101010101" pitchFamily="18" charset="-122"/>
                        <a:ea typeface="阿里巴巴普惠体" panose="00020600040101010101" pitchFamily="18" charset="-122"/>
                      </a:endParaRPr>
                    </a:p>
                  </a:txBody>
                  <a:tcPr anchor="ctr"/>
                </a:tc>
                <a:tc>
                  <a:txBody>
                    <a:bodyPr/>
                    <a:lstStyle/>
                    <a:p>
                      <a:pPr algn="ctr">
                        <a:buNone/>
                      </a:pPr>
                      <a:r>
                        <a:rPr lang="zh-CN" altLang="en-US" sz="1600">
                          <a:latin typeface="阿里巴巴普惠体" panose="00020600040101010101" pitchFamily="18" charset="-122"/>
                          <a:ea typeface="阿里巴巴普惠体" panose="00020600040101010101" pitchFamily="18" charset="-122"/>
                        </a:rPr>
                        <a:t>创建</a:t>
                      </a:r>
                      <a:r>
                        <a:rPr lang="en-US" altLang="zh-CN" sz="1600">
                          <a:latin typeface="阿里巴巴普惠体" panose="00020600040101010101" pitchFamily="18" charset="-122"/>
                          <a:ea typeface="阿里巴巴普惠体" panose="00020600040101010101" pitchFamily="18" charset="-122"/>
                        </a:rPr>
                        <a:t> </a:t>
                      </a:r>
                    </a:p>
                  </a:txBody>
                  <a:tcPr anchor="ctr"/>
                </a:tc>
                <a:tc>
                  <a:txBody>
                    <a:bodyPr/>
                    <a:lstStyle/>
                    <a:p>
                      <a:pPr algn="ctr">
                        <a:buNone/>
                      </a:pPr>
                      <a:r>
                        <a:rPr lang="zh-CN" altLang="en-US" sz="1600">
                          <a:latin typeface="阿里巴巴普惠体" panose="00020600040101010101" pitchFamily="18" charset="-122"/>
                          <a:ea typeface="阿里巴巴普惠体" panose="00020600040101010101" pitchFamily="18" charset="-122"/>
                        </a:rPr>
                        <a:t>存储位置</a:t>
                      </a:r>
                    </a:p>
                  </a:txBody>
                  <a:tcPr anchor="ctr"/>
                </a:tc>
                <a:tc>
                  <a:txBody>
                    <a:bodyPr/>
                    <a:lstStyle/>
                    <a:p>
                      <a:pPr algn="ctr">
                        <a:buNone/>
                      </a:pPr>
                      <a:r>
                        <a:rPr lang="zh-CN" altLang="en-US" sz="1600">
                          <a:latin typeface="阿里巴巴普惠体" panose="00020600040101010101" pitchFamily="18" charset="-122"/>
                          <a:ea typeface="阿里巴巴普惠体" panose="00020600040101010101" pitchFamily="18" charset="-122"/>
                        </a:rPr>
                        <a:t>删除数据</a:t>
                      </a:r>
                    </a:p>
                  </a:txBody>
                  <a:tcPr anchor="ctr"/>
                </a:tc>
                <a:tc>
                  <a:txBody>
                    <a:bodyPr/>
                    <a:lstStyle/>
                    <a:p>
                      <a:pPr algn="ctr">
                        <a:buNone/>
                      </a:pPr>
                      <a:r>
                        <a:rPr lang="zh-CN" altLang="en-US" sz="1600">
                          <a:latin typeface="阿里巴巴普惠体" panose="00020600040101010101" pitchFamily="18" charset="-122"/>
                          <a:ea typeface="阿里巴巴普惠体" panose="00020600040101010101" pitchFamily="18" charset="-122"/>
                        </a:rPr>
                        <a:t>理念</a:t>
                      </a:r>
                    </a:p>
                  </a:txBody>
                  <a:tcPr anchor="ctr"/>
                </a:tc>
                <a:extLst>
                  <a:ext uri="{0D108BD9-81ED-4DB2-BD59-A6C34878D82A}">
                    <a16:rowId xmlns:a16="http://schemas.microsoft.com/office/drawing/2014/main" val="10000"/>
                  </a:ext>
                </a:extLst>
              </a:tr>
              <a:tr h="669925">
                <a:tc>
                  <a:txBody>
                    <a:bodyPr/>
                    <a:lstStyle/>
                    <a:p>
                      <a:pPr algn="ctr">
                        <a:buNone/>
                      </a:pPr>
                      <a:r>
                        <a:rPr lang="zh-CN" altLang="en-US" sz="1200">
                          <a:latin typeface="阿里巴巴普惠体" panose="00020600040101010101" pitchFamily="18" charset="-122"/>
                          <a:ea typeface="阿里巴巴普惠体" panose="00020600040101010101" pitchFamily="18" charset="-122"/>
                        </a:rPr>
                        <a:t>内部表</a:t>
                      </a:r>
                    </a:p>
                  </a:txBody>
                  <a:tcPr anchor="ctr"/>
                </a:tc>
                <a:tc>
                  <a:txBody>
                    <a:bodyPr/>
                    <a:lstStyle/>
                    <a:p>
                      <a:pPr algn="ctr">
                        <a:buNone/>
                      </a:pP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CREATE TABLE ......</a:t>
                      </a:r>
                    </a:p>
                  </a:txBody>
                  <a:tcPr anchor="ctr"/>
                </a:tc>
                <a:tc>
                  <a:txBody>
                    <a:bodyPr/>
                    <a:lstStyle/>
                    <a:p>
                      <a:pPr algn="ctr">
                        <a:buNone/>
                      </a:pP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管理，默认</a:t>
                      </a: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/user/hive/warehouse</a:t>
                      </a:r>
                    </a:p>
                  </a:txBody>
                  <a:tcPr anchor="ctr"/>
                </a:tc>
                <a:tc>
                  <a:txBody>
                    <a:bodyPr/>
                    <a:lstStyle/>
                    <a:p>
                      <a:pPr marL="285750" indent="-285750" algn="l">
                        <a:buFont typeface="Arial" panose="020B0604020202020204" pitchFamily="34" charset="0"/>
                        <a:buChar char="•"/>
                      </a:pPr>
                      <a:r>
                        <a:rPr lang="zh-CN" altLang="en-US" sz="1200">
                          <a:latin typeface="阿里巴巴普惠体" panose="00020600040101010101" pitchFamily="18" charset="-122"/>
                          <a:ea typeface="阿里巴巴普惠体" panose="00020600040101010101" pitchFamily="18" charset="-122"/>
                          <a:sym typeface="+mn-ea"/>
                        </a:rPr>
                        <a:t>删除</a:t>
                      </a:r>
                      <a:r>
                        <a:rPr lang="en-US" altLang="zh-CN" sz="1200">
                          <a:latin typeface="阿里巴巴普惠体" panose="00020600040101010101" pitchFamily="18" charset="-122"/>
                          <a:ea typeface="阿里巴巴普惠体" panose="00020600040101010101" pitchFamily="18" charset="-122"/>
                          <a:sym typeface="+mn-ea"/>
                        </a:rPr>
                        <a:t> </a:t>
                      </a:r>
                      <a:r>
                        <a:rPr lang="zh-CN" altLang="en-US" sz="1200">
                          <a:latin typeface="阿里巴巴普惠体" panose="00020600040101010101" pitchFamily="18" charset="-122"/>
                          <a:ea typeface="阿里巴巴普惠体" panose="00020600040101010101" pitchFamily="18" charset="-122"/>
                        </a:rPr>
                        <a:t>元数据（表信息）</a:t>
                      </a:r>
                    </a:p>
                    <a:p>
                      <a:pPr marL="285750" indent="-285750" algn="l">
                        <a:buFont typeface="Arial" panose="020B0604020202020204" pitchFamily="34" charset="0"/>
                        <a:buChar char="•"/>
                      </a:pPr>
                      <a:r>
                        <a:rPr lang="zh-CN" altLang="en-US" sz="1200">
                          <a:latin typeface="阿里巴巴普惠体" panose="00020600040101010101" pitchFamily="18" charset="-122"/>
                          <a:ea typeface="阿里巴巴普惠体" panose="00020600040101010101" pitchFamily="18" charset="-122"/>
                          <a:sym typeface="+mn-ea"/>
                        </a:rPr>
                        <a:t>删除</a:t>
                      </a:r>
                      <a:r>
                        <a:rPr lang="en-US" altLang="zh-CN" sz="1200">
                          <a:latin typeface="阿里巴巴普惠体" panose="00020600040101010101" pitchFamily="18" charset="-122"/>
                          <a:ea typeface="阿里巴巴普惠体" panose="00020600040101010101" pitchFamily="18" charset="-122"/>
                          <a:sym typeface="+mn-ea"/>
                        </a:rPr>
                        <a:t> </a:t>
                      </a:r>
                      <a:r>
                        <a:rPr lang="zh-CN" altLang="en-US" sz="1200">
                          <a:latin typeface="阿里巴巴普惠体" panose="00020600040101010101" pitchFamily="18" charset="-122"/>
                          <a:ea typeface="阿里巴巴普惠体" panose="00020600040101010101" pitchFamily="18" charset="-122"/>
                        </a:rPr>
                        <a:t>数据</a:t>
                      </a:r>
                    </a:p>
                  </a:txBody>
                  <a:tcPr anchor="ctr"/>
                </a:tc>
                <a:tc>
                  <a:txBody>
                    <a:bodyPr/>
                    <a:lstStyle/>
                    <a:p>
                      <a:pPr algn="l">
                        <a:buNone/>
                      </a:pP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管理表</a:t>
                      </a:r>
                    </a:p>
                    <a:p>
                      <a:pPr algn="l">
                        <a:buNone/>
                      </a:pP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持久使用</a:t>
                      </a:r>
                    </a:p>
                  </a:txBody>
                  <a:tcPr anchor="ctr"/>
                </a:tc>
                <a:extLst>
                  <a:ext uri="{0D108BD9-81ED-4DB2-BD59-A6C34878D82A}">
                    <a16:rowId xmlns:a16="http://schemas.microsoft.com/office/drawing/2014/main" val="10001"/>
                  </a:ext>
                </a:extLst>
              </a:tr>
              <a:tr h="957580">
                <a:tc>
                  <a:txBody>
                    <a:bodyPr/>
                    <a:lstStyle/>
                    <a:p>
                      <a:pPr algn="ctr">
                        <a:buNone/>
                      </a:pPr>
                      <a:r>
                        <a:rPr lang="zh-CN" altLang="en-US" sz="1200">
                          <a:latin typeface="阿里巴巴普惠体" panose="00020600040101010101" pitchFamily="18" charset="-122"/>
                          <a:ea typeface="阿里巴巴普惠体" panose="00020600040101010101" pitchFamily="18" charset="-122"/>
                        </a:rPr>
                        <a:t>外部表</a:t>
                      </a:r>
                    </a:p>
                  </a:txBody>
                  <a:tcPr anchor="ctr"/>
                </a:tc>
                <a:tc>
                  <a:txBody>
                    <a:bodyPr/>
                    <a:lstStyle/>
                    <a:p>
                      <a:pPr algn="ctr">
                        <a:buNone/>
                      </a:pP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CREATE EXTERNAL TABLE ......</a:t>
                      </a:r>
                    </a:p>
                  </a:txBody>
                  <a:tcPr anchor="ctr"/>
                </a:tc>
                <a:tc>
                  <a:txBody>
                    <a:bodyPr/>
                    <a:lstStyle/>
                    <a:p>
                      <a:pPr algn="ctr">
                        <a:buNone/>
                      </a:pP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随意，</a:t>
                      </a:r>
                      <a:r>
                        <a:rPr lang="en-US" altLang="zh-CN" sz="1200">
                          <a:latin typeface="阿里巴巴普惠体" panose="00020600040101010101" pitchFamily="18" charset="-122"/>
                          <a:ea typeface="阿里巴巴普惠体" panose="00020600040101010101" pitchFamily="18" charset="-122"/>
                          <a:cs typeface="阿里巴巴普惠体" panose="00020600040101010101" pitchFamily="18" charset="-122"/>
                        </a:rPr>
                        <a:t>LOCATION</a:t>
                      </a:r>
                      <a:r>
                        <a:rPr lang="zh-CN" altLang="en-US" sz="1200">
                          <a:latin typeface="阿里巴巴普惠体" panose="00020600040101010101" pitchFamily="18" charset="-122"/>
                          <a:ea typeface="阿里巴巴普惠体" panose="00020600040101010101" pitchFamily="18" charset="-122"/>
                          <a:cs typeface="阿里巴巴普惠体" panose="00020600040101010101" pitchFamily="18" charset="-122"/>
                        </a:rPr>
                        <a:t>关键字指定</a:t>
                      </a:r>
                    </a:p>
                  </a:txBody>
                  <a:tcPr anchor="ctr"/>
                </a:tc>
                <a:tc>
                  <a:txBody>
                    <a:bodyPr/>
                    <a:lstStyle/>
                    <a:p>
                      <a:pPr marL="285750" indent="-285750" algn="l">
                        <a:buFont typeface="Arial" panose="020B0604020202020204" pitchFamily="34" charset="0"/>
                        <a:buChar char="•"/>
                      </a:pPr>
                      <a:r>
                        <a:rPr lang="zh-CN" altLang="en-US" sz="1200">
                          <a:latin typeface="阿里巴巴普惠体" panose="00020600040101010101" pitchFamily="18" charset="-122"/>
                          <a:ea typeface="阿里巴巴普惠体" panose="00020600040101010101" pitchFamily="18" charset="-122"/>
                        </a:rPr>
                        <a:t>仅删除</a:t>
                      </a:r>
                      <a:r>
                        <a:rPr lang="en-US" altLang="zh-CN" sz="1200">
                          <a:latin typeface="阿里巴巴普惠体" panose="00020600040101010101" pitchFamily="18" charset="-122"/>
                          <a:ea typeface="阿里巴巴普惠体" panose="00020600040101010101" pitchFamily="18" charset="-122"/>
                        </a:rPr>
                        <a:t> </a:t>
                      </a:r>
                      <a:r>
                        <a:rPr lang="zh-CN" altLang="en-US" sz="1200">
                          <a:latin typeface="阿里巴巴普惠体" panose="00020600040101010101" pitchFamily="18" charset="-122"/>
                          <a:ea typeface="阿里巴巴普惠体" panose="00020600040101010101" pitchFamily="18" charset="-122"/>
                        </a:rPr>
                        <a:t>元数据（表信息）</a:t>
                      </a:r>
                    </a:p>
                    <a:p>
                      <a:pPr marL="285750" indent="-285750" algn="l">
                        <a:buFont typeface="Arial" panose="020B0604020202020204" pitchFamily="34" charset="0"/>
                        <a:buChar char="•"/>
                      </a:pPr>
                      <a:r>
                        <a:rPr lang="zh-CN" altLang="en-US" sz="1200">
                          <a:latin typeface="阿里巴巴普惠体" panose="00020600040101010101" pitchFamily="18" charset="-122"/>
                          <a:ea typeface="阿里巴巴普惠体" panose="00020600040101010101" pitchFamily="18" charset="-122"/>
                        </a:rPr>
                        <a:t>保留</a:t>
                      </a:r>
                      <a:r>
                        <a:rPr lang="en-US" altLang="zh-CN" sz="1200">
                          <a:latin typeface="阿里巴巴普惠体" panose="00020600040101010101" pitchFamily="18" charset="-122"/>
                          <a:ea typeface="阿里巴巴普惠体" panose="00020600040101010101" pitchFamily="18" charset="-122"/>
                        </a:rPr>
                        <a:t>  </a:t>
                      </a:r>
                      <a:r>
                        <a:rPr lang="zh-CN" altLang="en-US" sz="1200">
                          <a:latin typeface="阿里巴巴普惠体" panose="00020600040101010101" pitchFamily="18" charset="-122"/>
                          <a:ea typeface="阿里巴巴普惠体" panose="00020600040101010101" pitchFamily="18" charset="-122"/>
                        </a:rPr>
                        <a:t>数据</a:t>
                      </a:r>
                    </a:p>
                  </a:txBody>
                  <a:tcPr anchor="ctr"/>
                </a:tc>
                <a:tc>
                  <a:txBody>
                    <a:bodyPr/>
                    <a:lstStyle/>
                    <a:p>
                      <a:pPr algn="l">
                        <a:buNone/>
                      </a:pPr>
                      <a:r>
                        <a:rPr lang="zh-CN" altLang="en-US" sz="1200">
                          <a:latin typeface="阿里巴巴普惠体" panose="00020600040101010101" pitchFamily="18" charset="-122"/>
                          <a:ea typeface="阿里巴巴普惠体" panose="00020600040101010101" pitchFamily="18" charset="-122"/>
                        </a:rPr>
                        <a:t>临时链接外部数据用</a:t>
                      </a:r>
                    </a:p>
                  </a:txBody>
                  <a:tcPr anchor="ctr"/>
                </a:tc>
                <a:extLst>
                  <a:ext uri="{0D108BD9-81ED-4DB2-BD59-A6C34878D82A}">
                    <a16:rowId xmlns:a16="http://schemas.microsoft.com/office/drawing/2014/main" val="10002"/>
                  </a:ext>
                </a:extLst>
              </a:tr>
            </a:tbl>
          </a:graphicData>
        </a:graphic>
      </p:graphicFrame>
      <p:pic>
        <p:nvPicPr>
          <p:cNvPr id="12" name="图片 11" descr="播仔素材库【1】0092"/>
          <p:cNvPicPr>
            <a:picLocks noChangeAspect="1"/>
          </p:cNvPicPr>
          <p:nvPr>
            <p:custDataLst>
              <p:tags r:id="rId2"/>
            </p:custDataLst>
          </p:nvPr>
        </p:nvPicPr>
        <p:blipFill>
          <a:blip r:embed="rId4"/>
          <a:stretch>
            <a:fillRect/>
          </a:stretch>
        </p:blipFill>
        <p:spPr>
          <a:xfrm>
            <a:off x="11026775" y="5335270"/>
            <a:ext cx="1364615" cy="1364615"/>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需求指标统计</a:t>
            </a:r>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a:t>指标</a:t>
            </a:r>
            <a:r>
              <a:rPr lang="en-US" altLang="zh-CN" dirty="0"/>
              <a:t>5</a:t>
            </a:r>
            <a:r>
              <a:rPr lang="zh-CN" altLang="en-US" dirty="0"/>
              <a:t>：统计</a:t>
            </a:r>
            <a:r>
              <a:rPr lang="zh-CN" altLang="en-US" dirty="0">
                <a:solidFill>
                  <a:srgbClr val="92D050"/>
                </a:solidFill>
              </a:rPr>
              <a:t>发送消息</a:t>
            </a:r>
            <a:r>
              <a:rPr lang="zh-CN" altLang="en-US" dirty="0"/>
              <a:t>条数</a:t>
            </a:r>
            <a:r>
              <a:rPr lang="zh-CN" altLang="en-US" b="1" dirty="0">
                <a:solidFill>
                  <a:srgbClr val="FFC000"/>
                </a:solidFill>
              </a:rPr>
              <a:t>最多</a:t>
            </a:r>
            <a:r>
              <a:rPr lang="zh-CN" altLang="en-US" dirty="0"/>
              <a:t>的</a:t>
            </a:r>
            <a:r>
              <a:rPr lang="en-US" altLang="zh-CN" b="1" dirty="0">
                <a:solidFill>
                  <a:schemeClr val="tx1"/>
                </a:solidFill>
              </a:rPr>
              <a:t>Top10</a:t>
            </a:r>
            <a:r>
              <a:rPr lang="zh-CN" altLang="en-US" dirty="0">
                <a:solidFill>
                  <a:srgbClr val="C00000"/>
                </a:solidFill>
              </a:rPr>
              <a:t>用户</a:t>
            </a:r>
          </a:p>
        </p:txBody>
      </p:sp>
      <p:pic>
        <p:nvPicPr>
          <p:cNvPr id="8" name="图片 7"/>
          <p:cNvPicPr>
            <a:picLocks noChangeAspect="1"/>
          </p:cNvPicPr>
          <p:nvPr/>
        </p:nvPicPr>
        <p:blipFill>
          <a:blip r:embed="rId2"/>
          <a:stretch>
            <a:fillRect/>
          </a:stretch>
        </p:blipFill>
        <p:spPr>
          <a:xfrm>
            <a:off x="6615952" y="2376250"/>
            <a:ext cx="4221030" cy="2913428"/>
          </a:xfrm>
          <a:prstGeom prst="rect">
            <a:avLst/>
          </a:prstGeom>
        </p:spPr>
      </p:pic>
      <p:sp>
        <p:nvSpPr>
          <p:cNvPr id="100" name="文本框 99"/>
          <p:cNvSpPr txBox="1"/>
          <p:nvPr/>
        </p:nvSpPr>
        <p:spPr>
          <a:xfrm>
            <a:off x="911225" y="2564765"/>
            <a:ext cx="5080000" cy="2676525"/>
          </a:xfrm>
          <a:prstGeom prst="rect">
            <a:avLst/>
          </a:prstGeom>
          <a:noFill/>
          <a:ln w="9525">
            <a:noFill/>
          </a:ln>
        </p:spPr>
        <p:txBody>
          <a:bodyPr>
            <a:spAutoFit/>
          </a:bodyPr>
          <a:lstStyle/>
          <a:p>
            <a:pPr marL="0" indent="0"/>
            <a:r>
              <a:rPr lang="zh-CN" sz="1400" b="0">
                <a:solidFill>
                  <a:srgbClr val="808080"/>
                </a:solidFill>
                <a:latin typeface="Consolas" panose="020B0609020204030204" charset="0"/>
                <a:ea typeface="宋体" panose="02010600030101010101" pitchFamily="2" charset="-122"/>
                <a:cs typeface="Consolas" panose="020B0609020204030204" charset="0"/>
              </a:rPr>
              <a:t>--保存结果表</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db_msg.tb_rs_s_user_top10</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"发送消息条数最多的Top10用户"</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en-US" sz="1400" b="0">
                <a:solidFill>
                  <a:srgbClr val="000000"/>
                </a:solidFill>
                <a:latin typeface="Consolas" panose="020B0609020204030204" charset="0"/>
                <a:ea typeface="宋体" panose="02010600030101010101" pitchFamily="2" charset="-122"/>
                <a:cs typeface="Consolas" panose="020B0609020204030204" charset="0"/>
              </a:rPr>
              <a:t> </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    sender_name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username,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sender_msg_cnt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sender_name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ORDER</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sender_msg_cnt </a:t>
            </a:r>
            <a:r>
              <a:rPr lang="en-US" sz="1400" b="1">
                <a:solidFill>
                  <a:srgbClr val="800000"/>
                </a:solidFill>
                <a:latin typeface="Consolas" panose="020B0609020204030204" charset="0"/>
                <a:ea typeface="宋体" panose="02010600030101010101" pitchFamily="2" charset="-122"/>
                <a:cs typeface="Consolas" panose="020B0609020204030204" charset="0"/>
              </a:rPr>
              <a:t>DESC</a:t>
            </a:r>
            <a:r>
              <a:rPr lang="en-US" sz="1400" b="0">
                <a:solidFill>
                  <a:srgbClr val="000000"/>
                </a:solidFill>
                <a:latin typeface="Consolas" panose="020B0609020204030204" charset="0"/>
                <a:ea typeface="宋体" panose="02010600030101010101" pitchFamily="2" charset="-122"/>
                <a:cs typeface="Consolas" panose="020B0609020204030204" charset="0"/>
              </a:rPr>
              <a:t> </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LIMIT </a:t>
            </a:r>
            <a:r>
              <a:rPr lang="en-US" sz="1400" b="0">
                <a:solidFill>
                  <a:srgbClr val="0000FF"/>
                </a:solidFill>
                <a:latin typeface="Consolas" panose="020B0609020204030204" charset="0"/>
                <a:ea typeface="宋体" panose="02010600030101010101" pitchFamily="2" charset="-122"/>
                <a:cs typeface="Consolas" panose="020B0609020204030204" charset="0"/>
              </a:rPr>
              <a:t>10</a:t>
            </a:r>
            <a:r>
              <a:rPr lang="en-US" sz="1400" b="0">
                <a:solidFill>
                  <a:srgbClr val="FF0000"/>
                </a:solidFill>
                <a:latin typeface="Consolas" panose="020B0609020204030204" charset="0"/>
                <a:ea typeface="宋体" panose="02010600030101010101" pitchFamily="2" charset="-122"/>
                <a:cs typeface="Consolas" panose="020B0609020204030204" charset="0"/>
              </a:rPr>
              <a:t>;</a:t>
            </a:r>
            <a:endParaRPr lang="en-US" sz="1400" b="0">
              <a:latin typeface="Consolas" panose="020B0609020204030204" charset="0"/>
              <a:ea typeface="宋体" panose="02010600030101010101" pitchFamily="2" charset="-122"/>
              <a:cs typeface="Consolas" panose="020B0609020204030204" charset="0"/>
            </a:endParaRPr>
          </a:p>
          <a:p>
            <a:pPr marL="0" indent="0"/>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需求指标统计</a:t>
            </a:r>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a:t>指标</a:t>
            </a:r>
            <a:r>
              <a:rPr lang="en-US" altLang="zh-CN" dirty="0"/>
              <a:t>6</a:t>
            </a:r>
            <a:r>
              <a:rPr lang="zh-CN" altLang="en-US" dirty="0"/>
              <a:t>：统计</a:t>
            </a:r>
            <a:r>
              <a:rPr lang="zh-CN" altLang="en-US" dirty="0">
                <a:solidFill>
                  <a:srgbClr val="92D050"/>
                </a:solidFill>
              </a:rPr>
              <a:t>接收消息</a:t>
            </a:r>
            <a:r>
              <a:rPr lang="zh-CN" altLang="en-US" dirty="0"/>
              <a:t>条数</a:t>
            </a:r>
            <a:r>
              <a:rPr lang="zh-CN" altLang="en-US" b="1" dirty="0">
                <a:solidFill>
                  <a:srgbClr val="FFC000"/>
                </a:solidFill>
              </a:rPr>
              <a:t>最多</a:t>
            </a:r>
            <a:r>
              <a:rPr lang="zh-CN" altLang="en-US" dirty="0"/>
              <a:t>的</a:t>
            </a:r>
            <a:r>
              <a:rPr lang="en-US" altLang="zh-CN" b="1" dirty="0">
                <a:solidFill>
                  <a:schemeClr val="tx1"/>
                </a:solidFill>
              </a:rPr>
              <a:t>Top10</a:t>
            </a:r>
            <a:r>
              <a:rPr lang="zh-CN" altLang="en-US" dirty="0">
                <a:solidFill>
                  <a:srgbClr val="C00000"/>
                </a:solidFill>
              </a:rPr>
              <a:t>用户</a:t>
            </a:r>
          </a:p>
        </p:txBody>
      </p:sp>
      <p:pic>
        <p:nvPicPr>
          <p:cNvPr id="5" name="图片 4"/>
          <p:cNvPicPr>
            <a:picLocks noChangeAspect="1"/>
          </p:cNvPicPr>
          <p:nvPr/>
        </p:nvPicPr>
        <p:blipFill>
          <a:blip r:embed="rId2"/>
          <a:stretch>
            <a:fillRect/>
          </a:stretch>
        </p:blipFill>
        <p:spPr>
          <a:xfrm>
            <a:off x="6481483" y="2466241"/>
            <a:ext cx="4489916" cy="2891292"/>
          </a:xfrm>
          <a:prstGeom prst="rect">
            <a:avLst/>
          </a:prstGeom>
        </p:spPr>
      </p:pic>
      <p:sp>
        <p:nvSpPr>
          <p:cNvPr id="100" name="文本框 99"/>
          <p:cNvSpPr txBox="1"/>
          <p:nvPr/>
        </p:nvSpPr>
        <p:spPr>
          <a:xfrm>
            <a:off x="1127125" y="2597467"/>
            <a:ext cx="5080000" cy="2461260"/>
          </a:xfrm>
          <a:prstGeom prst="rect">
            <a:avLst/>
          </a:prstGeom>
          <a:noFill/>
          <a:ln w="9525">
            <a:noFill/>
          </a:ln>
        </p:spPr>
        <p:txBody>
          <a:bodyPr>
            <a:spAutoFit/>
          </a:bodyPr>
          <a:lstStyle/>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db_msg.tb_rs_r_user_top10</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"接收消息条数最多的Top10用户"</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en-US" sz="1400" b="0">
                <a:solidFill>
                  <a:srgbClr val="000000"/>
                </a:solidFill>
                <a:latin typeface="Consolas" panose="020B0609020204030204" charset="0"/>
                <a:ea typeface="宋体" panose="02010600030101010101" pitchFamily="2" charset="-122"/>
                <a:cs typeface="Consolas" panose="020B0609020204030204" charset="0"/>
              </a:rPr>
              <a:t> </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receiver_name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username,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ea typeface="宋体" panose="02010600030101010101" pitchFamily="2" charset="-122"/>
                <a:cs typeface="Consolas" panose="020B0609020204030204" charset="0"/>
              </a:rPr>
              <a:t>COUNT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receiver_msg_cnt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receiver_name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ORDER</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receiver_msg_cnt </a:t>
            </a:r>
            <a:r>
              <a:rPr lang="en-US" sz="1400" b="1">
                <a:solidFill>
                  <a:srgbClr val="800000"/>
                </a:solidFill>
                <a:latin typeface="Consolas" panose="020B0609020204030204" charset="0"/>
                <a:ea typeface="宋体" panose="02010600030101010101" pitchFamily="2" charset="-122"/>
                <a:cs typeface="Consolas" panose="020B0609020204030204" charset="0"/>
              </a:rPr>
              <a:t>DESC</a:t>
            </a:r>
            <a:r>
              <a:rPr lang="en-US" sz="1400" b="0">
                <a:solidFill>
                  <a:srgbClr val="000000"/>
                </a:solidFill>
                <a:latin typeface="Consolas" panose="020B0609020204030204" charset="0"/>
                <a:ea typeface="宋体" panose="02010600030101010101" pitchFamily="2" charset="-122"/>
                <a:cs typeface="Consolas" panose="020B0609020204030204" charset="0"/>
              </a:rPr>
              <a:t> </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LIMIT </a:t>
            </a:r>
            <a:r>
              <a:rPr lang="en-US" sz="1400" b="0">
                <a:solidFill>
                  <a:srgbClr val="0000FF"/>
                </a:solidFill>
                <a:latin typeface="Consolas" panose="020B0609020204030204" charset="0"/>
                <a:ea typeface="宋体" panose="02010600030101010101" pitchFamily="2" charset="-122"/>
                <a:cs typeface="Consolas" panose="020B0609020204030204" charset="0"/>
              </a:rPr>
              <a:t>10</a:t>
            </a:r>
            <a:r>
              <a:rPr lang="en-US" sz="1400" b="0">
                <a:solidFill>
                  <a:srgbClr val="FF0000"/>
                </a:solidFill>
                <a:latin typeface="Consolas" panose="020B0609020204030204" charset="0"/>
                <a:ea typeface="宋体" panose="02010600030101010101" pitchFamily="2" charset="-122"/>
                <a:cs typeface="Consolas" panose="020B0609020204030204" charset="0"/>
              </a:rPr>
              <a:t>;</a:t>
            </a:r>
            <a:endParaRPr lang="en-US" sz="1400" b="0">
              <a:latin typeface="Consolas" panose="020B0609020204030204" charset="0"/>
              <a:ea typeface="宋体" panose="02010600030101010101" pitchFamily="2" charset="-122"/>
              <a:cs typeface="Consolas" panose="020B0609020204030204" charset="0"/>
            </a:endParaRPr>
          </a:p>
          <a:p>
            <a:pPr marL="0" indent="0"/>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需求指标统计</a:t>
            </a:r>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a:t>指标</a:t>
            </a:r>
            <a:r>
              <a:rPr lang="en-US" altLang="zh-CN" dirty="0"/>
              <a:t>7</a:t>
            </a:r>
            <a:r>
              <a:rPr lang="zh-CN" altLang="en-US" dirty="0"/>
              <a:t>：统计</a:t>
            </a:r>
            <a:r>
              <a:rPr lang="zh-CN" altLang="en-US" dirty="0">
                <a:solidFill>
                  <a:srgbClr val="92D050"/>
                </a:solidFill>
              </a:rPr>
              <a:t>发送人</a:t>
            </a:r>
            <a:r>
              <a:rPr lang="zh-CN" altLang="en-US" dirty="0"/>
              <a:t>的</a:t>
            </a:r>
            <a:r>
              <a:rPr lang="zh-CN" altLang="en-US" b="1" dirty="0">
                <a:solidFill>
                  <a:srgbClr val="C00000"/>
                </a:solidFill>
              </a:rPr>
              <a:t>手机型号分布</a:t>
            </a:r>
            <a:r>
              <a:rPr lang="zh-CN" altLang="en-US" dirty="0"/>
              <a:t>情况</a:t>
            </a:r>
          </a:p>
        </p:txBody>
      </p:sp>
      <p:pic>
        <p:nvPicPr>
          <p:cNvPr id="5" name="图片 4"/>
          <p:cNvPicPr>
            <a:picLocks noChangeAspect="1"/>
          </p:cNvPicPr>
          <p:nvPr/>
        </p:nvPicPr>
        <p:blipFill>
          <a:blip r:embed="rId2"/>
          <a:stretch>
            <a:fillRect/>
          </a:stretch>
        </p:blipFill>
        <p:spPr>
          <a:xfrm>
            <a:off x="5519382" y="2376177"/>
            <a:ext cx="6406123" cy="2495892"/>
          </a:xfrm>
          <a:prstGeom prst="rect">
            <a:avLst/>
          </a:prstGeom>
        </p:spPr>
      </p:pic>
      <p:sp>
        <p:nvSpPr>
          <p:cNvPr id="6" name="文本框 5"/>
          <p:cNvSpPr txBox="1"/>
          <p:nvPr/>
        </p:nvSpPr>
        <p:spPr>
          <a:xfrm>
            <a:off x="695325" y="2501900"/>
            <a:ext cx="5080000" cy="2030095"/>
          </a:xfrm>
          <a:prstGeom prst="rect">
            <a:avLst/>
          </a:prstGeom>
          <a:noFill/>
          <a:ln w="9525">
            <a:noFill/>
          </a:ln>
        </p:spPr>
        <p:txBody>
          <a:bodyPr>
            <a:spAutoFit/>
          </a:bodyPr>
          <a:lstStyle/>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db_msg.tb_rs_sender_phone</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"发送人的手机型号分布"</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SELECT</a:t>
            </a:r>
            <a:r>
              <a:rPr lang="en-US" sz="1400" b="0">
                <a:solidFill>
                  <a:srgbClr val="000000"/>
                </a:solidFill>
                <a:latin typeface="Consolas" panose="020B0609020204030204" charset="0"/>
                <a:ea typeface="宋体" panose="02010600030101010101" pitchFamily="2" charset="-122"/>
                <a:cs typeface="Consolas" panose="020B0609020204030204" charset="0"/>
              </a:rPr>
              <a:t> </a:t>
            </a: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    sender_phonetype,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(sender_account)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cnt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sender_phonetype</a:t>
            </a:r>
            <a:r>
              <a:rPr lang="en-US" sz="1400" b="0">
                <a:solidFill>
                  <a:srgbClr val="FF0000"/>
                </a:solidFill>
                <a:latin typeface="Consolas" panose="020B0609020204030204" charset="0"/>
                <a:ea typeface="宋体" panose="02010600030101010101" pitchFamily="2" charset="-122"/>
                <a:cs typeface="Consolas" panose="020B0609020204030204" charset="0"/>
              </a:rPr>
              <a:t>;</a:t>
            </a:r>
            <a:endParaRPr lang="en-US" sz="1400" b="0">
              <a:latin typeface="Consolas" panose="020B0609020204030204" charset="0"/>
              <a:ea typeface="宋体" panose="02010600030101010101" pitchFamily="2" charset="-122"/>
              <a:cs typeface="Consolas" panose="020B0609020204030204" charset="0"/>
            </a:endParaRPr>
          </a:p>
          <a:p>
            <a:pPr marL="0" indent="0"/>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kumimoji="1" lang="zh-CN" altLang="en-US" dirty="0"/>
              <a:t>需求指标统计</a:t>
            </a:r>
          </a:p>
        </p:txBody>
      </p:sp>
      <p:sp>
        <p:nvSpPr>
          <p:cNvPr id="2" name="文本占位符 1"/>
          <p:cNvSpPr>
            <a:spLocks noGrp="1"/>
          </p:cNvSpPr>
          <p:nvPr>
            <p:ph type="body" sz="quarter" idx="11"/>
          </p:nvPr>
        </p:nvSpPr>
        <p:spPr>
          <a:xfrm>
            <a:off x="710881" y="1646133"/>
            <a:ext cx="10749598" cy="541255"/>
          </a:xfrm>
        </p:spPr>
        <p:txBody>
          <a:bodyPr/>
          <a:lstStyle/>
          <a:p>
            <a:r>
              <a:rPr lang="zh-CN" altLang="en-US" dirty="0"/>
              <a:t>指标</a:t>
            </a:r>
            <a:r>
              <a:rPr lang="en-US" altLang="zh-CN" dirty="0"/>
              <a:t>8</a:t>
            </a:r>
            <a:r>
              <a:rPr lang="zh-CN" altLang="en-US" dirty="0"/>
              <a:t>：统计</a:t>
            </a:r>
            <a:r>
              <a:rPr lang="zh-CN" altLang="en-US" dirty="0">
                <a:solidFill>
                  <a:srgbClr val="92D050"/>
                </a:solidFill>
              </a:rPr>
              <a:t>发送人</a:t>
            </a:r>
            <a:r>
              <a:rPr lang="zh-CN" altLang="en-US" dirty="0"/>
              <a:t>的手机</a:t>
            </a:r>
            <a:r>
              <a:rPr lang="zh-CN" altLang="en-US" b="1" dirty="0">
                <a:solidFill>
                  <a:srgbClr val="C00000"/>
                </a:solidFill>
              </a:rPr>
              <a:t>操作系统分布</a:t>
            </a:r>
          </a:p>
        </p:txBody>
      </p:sp>
      <p:pic>
        <p:nvPicPr>
          <p:cNvPr id="5" name="图片 4"/>
          <p:cNvPicPr>
            <a:picLocks noChangeAspect="1"/>
          </p:cNvPicPr>
          <p:nvPr/>
        </p:nvPicPr>
        <p:blipFill>
          <a:blip r:embed="rId2"/>
          <a:stretch>
            <a:fillRect/>
          </a:stretch>
        </p:blipFill>
        <p:spPr>
          <a:xfrm>
            <a:off x="5951855" y="2853055"/>
            <a:ext cx="5945505" cy="2152650"/>
          </a:xfrm>
          <a:prstGeom prst="rect">
            <a:avLst/>
          </a:prstGeom>
        </p:spPr>
      </p:pic>
      <p:sp>
        <p:nvSpPr>
          <p:cNvPr id="100" name="文本框 99"/>
          <p:cNvSpPr txBox="1"/>
          <p:nvPr/>
        </p:nvSpPr>
        <p:spPr>
          <a:xfrm>
            <a:off x="710565" y="2708910"/>
            <a:ext cx="5080000" cy="2030095"/>
          </a:xfrm>
          <a:prstGeom prst="rect">
            <a:avLst/>
          </a:prstGeom>
          <a:noFill/>
          <a:ln w="9525">
            <a:noFill/>
          </a:ln>
        </p:spPr>
        <p:txBody>
          <a:bodyPr>
            <a:spAutoFit/>
          </a:bodyPr>
          <a:lstStyle/>
          <a:p>
            <a:pPr marL="0" indent="0"/>
            <a:r>
              <a:rPr lang="zh-CN" sz="1400" b="0">
                <a:solidFill>
                  <a:srgbClr val="808080"/>
                </a:solidFill>
                <a:latin typeface="Consolas" panose="020B0609020204030204" charset="0"/>
                <a:ea typeface="宋体" panose="02010600030101010101" pitchFamily="2" charset="-122"/>
                <a:cs typeface="Consolas" panose="020B0609020204030204" charset="0"/>
              </a:rPr>
              <a:t>--保存结果表</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CREATE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TABLE</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IF</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NOT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EXISTS</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0" u="sng">
                <a:solidFill>
                  <a:srgbClr val="0000FF"/>
                </a:solidFill>
                <a:latin typeface="Consolas" panose="020B0609020204030204" charset="0"/>
                <a:ea typeface="宋体" panose="02010600030101010101" pitchFamily="2" charset="-122"/>
                <a:cs typeface="Consolas" panose="020B0609020204030204" charset="0"/>
              </a:rPr>
              <a:t>db_msg.tb_rs_sender_os</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COMMENT</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zh-CN" sz="1400" b="0">
                <a:solidFill>
                  <a:srgbClr val="000080"/>
                </a:solidFill>
                <a:latin typeface="Consolas" panose="020B0609020204030204" charset="0"/>
                <a:ea typeface="宋体" panose="02010600030101010101" pitchFamily="2" charset="-122"/>
                <a:cs typeface="Consolas" panose="020B0609020204030204" charset="0"/>
              </a:rPr>
              <a:t>"发送人的OS分布"</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AS</a:t>
            </a: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SELECT</a:t>
            </a:r>
            <a:endParaRPr lang="en-US" sz="1400" b="0">
              <a:solidFill>
                <a:srgbClr val="000000"/>
              </a:solidFill>
              <a:latin typeface="Consolas" panose="020B0609020204030204" charset="0"/>
              <a:ea typeface="宋体" panose="02010600030101010101" pitchFamily="2" charset="-122"/>
              <a:cs typeface="Consolas" panose="020B0609020204030204" charset="0"/>
            </a:endParaRPr>
          </a:p>
          <a:p>
            <a:pPr marL="0" indent="0"/>
            <a:r>
              <a:rPr lang="en-US" sz="1400" b="0">
                <a:solidFill>
                  <a:srgbClr val="000000"/>
                </a:solidFill>
                <a:latin typeface="Consolas" panose="020B0609020204030204" charset="0"/>
                <a:ea typeface="宋体" panose="02010600030101010101" pitchFamily="2" charset="-122"/>
                <a:cs typeface="Consolas" panose="020B0609020204030204" charset="0"/>
              </a:rPr>
              <a:t>    sender_os, </a:t>
            </a:r>
            <a:endParaRPr lang="en-US" sz="1400" b="1">
              <a:solidFill>
                <a:srgbClr val="00008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000080"/>
                </a:solidFill>
                <a:latin typeface="Consolas" panose="020B0609020204030204" charset="0"/>
                <a:ea typeface="宋体" panose="02010600030101010101" pitchFamily="2" charset="-122"/>
                <a:cs typeface="Consolas" panose="020B0609020204030204" charset="0"/>
              </a:rPr>
              <a:t>    COUNT</a:t>
            </a:r>
            <a:r>
              <a:rPr lang="en-US" sz="1400" b="0">
                <a:solidFill>
                  <a:srgbClr val="000000"/>
                </a:solidFill>
                <a:latin typeface="Consolas" panose="020B0609020204030204" charset="0"/>
                <a:ea typeface="宋体" panose="02010600030101010101" pitchFamily="2" charset="-122"/>
                <a:cs typeface="Consolas" panose="020B0609020204030204" charset="0"/>
              </a:rPr>
              <a:t>(sender_account) </a:t>
            </a:r>
            <a:r>
              <a:rPr lang="en-US" sz="1400" b="1">
                <a:solidFill>
                  <a:srgbClr val="800000"/>
                </a:solidFill>
                <a:latin typeface="Consolas" panose="020B0609020204030204" charset="0"/>
                <a:ea typeface="宋体" panose="02010600030101010101" pitchFamily="2" charset="-122"/>
                <a:cs typeface="Consolas" panose="020B0609020204030204" charset="0"/>
              </a:rPr>
              <a:t>AS</a:t>
            </a:r>
            <a:r>
              <a:rPr lang="en-US" sz="1400" b="0">
                <a:solidFill>
                  <a:srgbClr val="000000"/>
                </a:solidFill>
                <a:latin typeface="Consolas" panose="020B0609020204030204" charset="0"/>
                <a:ea typeface="宋体" panose="02010600030101010101" pitchFamily="2" charset="-122"/>
                <a:cs typeface="Consolas" panose="020B0609020204030204" charset="0"/>
              </a:rPr>
              <a:t> cnt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FROM</a:t>
            </a:r>
            <a:r>
              <a:rPr lang="en-US" sz="1400" b="0">
                <a:solidFill>
                  <a:srgbClr val="000000"/>
                </a:solidFill>
                <a:latin typeface="Consolas" panose="020B0609020204030204" charset="0"/>
                <a:ea typeface="宋体" panose="02010600030101010101" pitchFamily="2" charset="-122"/>
                <a:cs typeface="Consolas" panose="020B0609020204030204" charset="0"/>
              </a:rPr>
              <a:t> db_msg.tb_msg_etl </a:t>
            </a:r>
            <a:endParaRPr lang="en-US" sz="1400" b="1">
              <a:solidFill>
                <a:srgbClr val="800000"/>
              </a:solidFill>
              <a:latin typeface="Consolas" panose="020B0609020204030204" charset="0"/>
              <a:ea typeface="宋体" panose="02010600030101010101" pitchFamily="2" charset="-122"/>
              <a:cs typeface="Consolas" panose="020B0609020204030204" charset="0"/>
            </a:endParaRPr>
          </a:p>
          <a:p>
            <a:pPr marL="0" indent="0"/>
            <a:r>
              <a:rPr lang="en-US" sz="1400" b="1">
                <a:solidFill>
                  <a:srgbClr val="800000"/>
                </a:solidFill>
                <a:latin typeface="Consolas" panose="020B0609020204030204" charset="0"/>
                <a:ea typeface="宋体" panose="02010600030101010101" pitchFamily="2" charset="-122"/>
                <a:cs typeface="Consolas" panose="020B0609020204030204" charset="0"/>
              </a:rPr>
              <a:t>GROUP</a:t>
            </a:r>
            <a:r>
              <a:rPr lang="en-US" sz="1400" b="0">
                <a:solidFill>
                  <a:srgbClr val="000000"/>
                </a:solidFill>
                <a:latin typeface="Consolas" panose="020B0609020204030204" charset="0"/>
                <a:ea typeface="宋体" panose="02010600030101010101" pitchFamily="2" charset="-122"/>
                <a:cs typeface="Consolas" panose="020B0609020204030204" charset="0"/>
              </a:rPr>
              <a:t> </a:t>
            </a:r>
            <a:r>
              <a:rPr lang="en-US" sz="1400" b="1">
                <a:solidFill>
                  <a:srgbClr val="800000"/>
                </a:solidFill>
                <a:latin typeface="Consolas" panose="020B0609020204030204" charset="0"/>
                <a:ea typeface="宋体" panose="02010600030101010101" pitchFamily="2" charset="-122"/>
                <a:cs typeface="Consolas" panose="020B0609020204030204" charset="0"/>
              </a:rPr>
              <a:t>BY</a:t>
            </a:r>
            <a:r>
              <a:rPr lang="en-US" sz="1400" b="0">
                <a:solidFill>
                  <a:srgbClr val="000000"/>
                </a:solidFill>
                <a:latin typeface="Consolas" panose="020B0609020204030204" charset="0"/>
                <a:ea typeface="宋体" panose="02010600030101010101" pitchFamily="2" charset="-122"/>
                <a:cs typeface="Consolas" panose="020B0609020204030204" charset="0"/>
              </a:rPr>
              <a:t> sender_os</a:t>
            </a:r>
            <a:endParaRPr lang="en-US" sz="1400" b="0">
              <a:latin typeface="Consolas" panose="020B0609020204030204" charset="0"/>
              <a:ea typeface="宋体" panose="02010600030101010101" pitchFamily="2" charset="-122"/>
              <a:cs typeface="Consolas" panose="020B0609020204030204" charset="0"/>
            </a:endParaRPr>
          </a:p>
          <a:p>
            <a:pPr marL="0" indent="0"/>
            <a:r>
              <a:rPr lang="en-US" sz="1400" b="0">
                <a:latin typeface="Consolas" panose="020B0609020204030204" charset="0"/>
                <a:ea typeface="宋体" panose="02010600030101010101" pitchFamily="2" charset="-122"/>
                <a:cs typeface="Consolas" panose="020B0609020204030204" charset="0"/>
              </a:rPr>
              <a:t> </a:t>
            </a:r>
            <a:endParaRPr lang="en-US" altLang="en-US" sz="1400" b="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p>
          <a:p>
            <a:pPr algn="l"/>
            <a:r>
              <a:rPr lang="zh-CN" altLang="en-US" dirty="0"/>
              <a:t>数据表操作</a:t>
            </a:r>
          </a:p>
          <a:p>
            <a:pPr algn="l"/>
            <a:r>
              <a:rPr lang="zh-CN" altLang="en-US" dirty="0"/>
              <a:t>数据查询</a:t>
            </a:r>
          </a:p>
          <a:p>
            <a:r>
              <a:rPr lang="zh-CN" altLang="en-US" dirty="0">
                <a:sym typeface="+mn-ea"/>
              </a:rPr>
              <a:t>函数</a:t>
            </a:r>
            <a:endParaRPr lang="zh-CN" altLang="en-US" dirty="0">
              <a:solidFill>
                <a:srgbClr val="FF0000"/>
              </a:solidFill>
            </a:endParaRPr>
          </a:p>
          <a:p>
            <a:r>
              <a:rPr lang="zh-CN" altLang="en-US" dirty="0">
                <a:solidFill>
                  <a:srgbClr val="FF0000"/>
                </a:solidFill>
                <a:sym typeface="+mn-ea"/>
              </a:rPr>
              <a:t>案例</a:t>
            </a:r>
          </a:p>
        </p:txBody>
      </p:sp>
      <p:pic>
        <p:nvPicPr>
          <p:cNvPr id="3" name="图形 2" descr="303b32313537333932333bbcfdcdb7"/>
          <p:cNvPicPr>
            <a:picLocks noChangeAspect="1"/>
          </p:cNvPicPr>
          <p:nvPr>
            <p:custDataLst>
              <p:tags r:id="rId1"/>
            </p:custDataLst>
          </p:nvPr>
        </p:nvPicPr>
        <p:blipFill>
          <a:blip r:embed="rId11"/>
          <a:stretch>
            <a:fillRect/>
          </a:stretch>
        </p:blipFill>
        <p:spPr>
          <a:xfrm>
            <a:off x="4655776" y="4077616"/>
            <a:ext cx="410210" cy="410210"/>
          </a:xfrm>
          <a:prstGeom prst="rect">
            <a:avLst/>
          </a:prstGeom>
        </p:spPr>
      </p:pic>
      <p:grpSp>
        <p:nvGrpSpPr>
          <p:cNvPr id="15" name="组合 14"/>
          <p:cNvGrpSpPr/>
          <p:nvPr/>
        </p:nvGrpSpPr>
        <p:grpSpPr>
          <a:xfrm>
            <a:off x="7103110" y="3507105"/>
            <a:ext cx="3429000" cy="1819275"/>
            <a:chOff x="11527" y="1204"/>
            <a:chExt cx="5400" cy="2865"/>
          </a:xfrm>
        </p:grpSpPr>
        <p:sp>
          <p:nvSpPr>
            <p:cNvPr id="4" name="左大括号 3"/>
            <p:cNvSpPr/>
            <p:nvPr>
              <p:custDataLst>
                <p:tags r:id="rId5"/>
              </p:custDataLst>
            </p:nvPr>
          </p:nvSpPr>
          <p:spPr>
            <a:xfrm>
              <a:off x="11527" y="1439"/>
              <a:ext cx="1021" cy="2376"/>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6"/>
              </p:custDataLst>
            </p:nvPr>
          </p:nvSpPr>
          <p:spPr>
            <a:xfrm>
              <a:off x="12661" y="1204"/>
              <a:ext cx="4266"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需求分析</a:t>
              </a:r>
            </a:p>
          </p:txBody>
        </p:sp>
        <p:sp>
          <p:nvSpPr>
            <p:cNvPr id="7" name="文本框 6"/>
            <p:cNvSpPr txBox="1"/>
            <p:nvPr>
              <p:custDataLst>
                <p:tags r:id="rId7"/>
              </p:custDataLst>
            </p:nvPr>
          </p:nvSpPr>
          <p:spPr>
            <a:xfrm>
              <a:off x="12661" y="1998"/>
              <a:ext cx="4265"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ETL数据清洗</a:t>
              </a:r>
            </a:p>
          </p:txBody>
        </p:sp>
        <p:sp>
          <p:nvSpPr>
            <p:cNvPr id="6" name="文本框 5"/>
            <p:cNvSpPr txBox="1"/>
            <p:nvPr>
              <p:custDataLst>
                <p:tags r:id="rId8"/>
              </p:custDataLst>
            </p:nvPr>
          </p:nvSpPr>
          <p:spPr>
            <a:xfrm>
              <a:off x="12662" y="2792"/>
              <a:ext cx="4265"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指标计算</a:t>
              </a:r>
            </a:p>
          </p:txBody>
        </p:sp>
        <p:sp>
          <p:nvSpPr>
            <p:cNvPr id="8" name="文本框 7"/>
            <p:cNvSpPr txBox="1"/>
            <p:nvPr>
              <p:custDataLst>
                <p:tags r:id="rId9"/>
              </p:custDataLst>
            </p:nvPr>
          </p:nvSpPr>
          <p:spPr>
            <a:xfrm>
              <a:off x="12661" y="3586"/>
              <a:ext cx="4265" cy="483"/>
            </a:xfrm>
            <a:prstGeom prst="rect">
              <a:avLst/>
            </a:prstGeom>
            <a:noFill/>
          </p:spPr>
          <p:txBody>
            <a:bodyPr wrap="square" rtlCol="0">
              <a:spAutoFit/>
            </a:bodyPr>
            <a:lstStyle/>
            <a:p>
              <a:pPr algn="l">
                <a:buClrTx/>
                <a:buSzTx/>
                <a:buFontTx/>
              </a:pPr>
              <a:r>
                <a:rPr lang="zh-CN" sz="1400">
                  <a:solidFill>
                    <a:srgbClr val="FF0000"/>
                  </a:solidFill>
                  <a:latin typeface="阿里巴巴普惠体" panose="00020600040101010101" pitchFamily="18" charset="-122"/>
                  <a:ea typeface="阿里巴巴普惠体" panose="00020600040101010101" pitchFamily="18" charset="-122"/>
                  <a:sym typeface="+mn-ea"/>
                </a:rPr>
                <a:t>可视化展现</a:t>
              </a:r>
            </a:p>
          </p:txBody>
        </p:sp>
      </p:grpSp>
      <p:sp>
        <p:nvSpPr>
          <p:cNvPr id="9" name="左大括号 8"/>
          <p:cNvSpPr/>
          <p:nvPr>
            <p:custDataLst>
              <p:tags r:id="rId2"/>
            </p:custDataLst>
          </p:nvPr>
        </p:nvSpPr>
        <p:spPr>
          <a:xfrm>
            <a:off x="9048115" y="4974590"/>
            <a:ext cx="648335" cy="431800"/>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custDataLst>
              <p:tags r:id="rId3"/>
            </p:custDataLst>
          </p:nvPr>
        </p:nvSpPr>
        <p:spPr>
          <a:xfrm>
            <a:off x="9840595" y="4822190"/>
            <a:ext cx="1012190" cy="306705"/>
          </a:xfrm>
          <a:prstGeom prst="rect">
            <a:avLst/>
          </a:prstGeom>
          <a:noFill/>
        </p:spPr>
        <p:txBody>
          <a:bodyPr wrap="square" rtlCol="0">
            <a:spAutoFit/>
          </a:bodyPr>
          <a:lstStyle/>
          <a:p>
            <a:pPr algn="l">
              <a:buClrTx/>
              <a:buSzTx/>
              <a:buFontTx/>
            </a:pPr>
            <a:r>
              <a:rPr lang="en-US" altLang="zh-CN" sz="1400">
                <a:solidFill>
                  <a:srgbClr val="FF0000"/>
                </a:solidFill>
                <a:latin typeface="阿里巴巴普惠体" panose="00020600040101010101" pitchFamily="18" charset="-122"/>
                <a:ea typeface="阿里巴巴普惠体" panose="00020600040101010101" pitchFamily="18" charset="-122"/>
              </a:rPr>
              <a:t>BI</a:t>
            </a:r>
            <a:r>
              <a:rPr lang="zh-CN" altLang="en-US" sz="1400">
                <a:solidFill>
                  <a:srgbClr val="FF0000"/>
                </a:solidFill>
                <a:latin typeface="阿里巴巴普惠体" panose="00020600040101010101" pitchFamily="18" charset="-122"/>
                <a:ea typeface="阿里巴巴普惠体" panose="00020600040101010101" pitchFamily="18" charset="-122"/>
              </a:rPr>
              <a:t>概述</a:t>
            </a:r>
          </a:p>
        </p:txBody>
      </p:sp>
      <p:sp>
        <p:nvSpPr>
          <p:cNvPr id="11" name="文本框 10"/>
          <p:cNvSpPr txBox="1"/>
          <p:nvPr>
            <p:custDataLst>
              <p:tags r:id="rId4"/>
            </p:custDataLst>
          </p:nvPr>
        </p:nvSpPr>
        <p:spPr>
          <a:xfrm>
            <a:off x="9840595" y="5228590"/>
            <a:ext cx="1195705" cy="306705"/>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可视化展现</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了解</a:t>
            </a:r>
            <a:r>
              <a:rPr lang="en-US" altLang="zh-CN" sz="1600" dirty="0">
                <a:solidFill>
                  <a:srgbClr val="FF0000"/>
                </a:solidFill>
              </a:rPr>
              <a:t>BI</a:t>
            </a:r>
            <a:r>
              <a:rPr lang="zh-CN" altLang="en-US" sz="1600" dirty="0">
                <a:solidFill>
                  <a:srgbClr val="FF0000"/>
                </a:solidFill>
              </a:rPr>
              <a:t>工具</a:t>
            </a:r>
          </a:p>
          <a:p>
            <a:r>
              <a:rPr lang="zh-CN" altLang="en-US" sz="1600" dirty="0">
                <a:solidFill>
                  <a:srgbClr val="FF0000"/>
                </a:solidFill>
              </a:rPr>
              <a:t>完成</a:t>
            </a:r>
            <a:r>
              <a:rPr lang="en-US" altLang="zh-CN" sz="1600" dirty="0">
                <a:solidFill>
                  <a:srgbClr val="FF0000"/>
                </a:solidFill>
              </a:rPr>
              <a:t>FineBi</a:t>
            </a:r>
            <a:r>
              <a:rPr lang="zh-CN" altLang="en-US" sz="1600" dirty="0">
                <a:solidFill>
                  <a:srgbClr val="FF0000"/>
                </a:solidFill>
              </a:rPr>
              <a:t>的安装</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BI</a:t>
            </a:r>
          </a:p>
        </p:txBody>
      </p:sp>
      <p:sp>
        <p:nvSpPr>
          <p:cNvPr id="3" name="文本占位符 2"/>
          <p:cNvSpPr>
            <a:spLocks noGrp="1"/>
          </p:cNvSpPr>
          <p:nvPr>
            <p:ph type="body" sz="quarter" idx="11"/>
          </p:nvPr>
        </p:nvSpPr>
        <p:spPr/>
        <p:txBody>
          <a:bodyPr/>
          <a:lstStyle/>
          <a:p>
            <a:r>
              <a:rPr lang="en-US" altLang="zh-CN"/>
              <a:t>BI</a:t>
            </a:r>
            <a:r>
              <a:rPr lang="zh-CN" altLang="en-US"/>
              <a:t>：Business Intelligence，商业智能。</a:t>
            </a:r>
          </a:p>
          <a:p>
            <a:r>
              <a:rPr lang="zh-CN" altLang="en-US"/>
              <a:t>指用现代数据仓库技术、线上分析处理技术、数据挖掘和数据展现技术进行数据分析以实现商业价值。</a:t>
            </a:r>
          </a:p>
          <a:p>
            <a:r>
              <a:rPr lang="zh-CN" altLang="en-US"/>
              <a:t>简单来说，就是借助</a:t>
            </a:r>
            <a:r>
              <a:rPr lang="en-US" altLang="zh-CN"/>
              <a:t>BI</a:t>
            </a:r>
            <a:r>
              <a:rPr lang="zh-CN" altLang="en-US"/>
              <a:t>工具，可以完成复杂的数据分析、数据统计等需求，为公司决策带来巨大的价值。</a:t>
            </a:r>
          </a:p>
          <a:p>
            <a:endParaRPr lang="zh-CN" altLang="en-US"/>
          </a:p>
          <a:p>
            <a:r>
              <a:rPr lang="zh-CN" altLang="en-US"/>
              <a:t>所以，一般提到</a:t>
            </a:r>
            <a:r>
              <a:rPr lang="en-US" altLang="zh-CN"/>
              <a:t>BI</a:t>
            </a:r>
            <a:r>
              <a:rPr lang="zh-CN" altLang="en-US"/>
              <a:t>，我们指代的就是工具软件。常见的</a:t>
            </a:r>
            <a:r>
              <a:rPr lang="en-US" altLang="zh-CN"/>
              <a:t>BI</a:t>
            </a:r>
            <a:r>
              <a:rPr lang="zh-CN" altLang="en-US"/>
              <a:t>软件很多，比如：</a:t>
            </a:r>
          </a:p>
          <a:p>
            <a:pPr marL="285750" indent="-285750">
              <a:buFont typeface="Arial" panose="020B0604020202020204" pitchFamily="34" charset="0"/>
              <a:buChar char="•"/>
            </a:pPr>
            <a:r>
              <a:rPr lang="en-US" altLang="zh-CN"/>
              <a:t>FineBI</a:t>
            </a:r>
          </a:p>
          <a:p>
            <a:pPr marL="285750" indent="-285750">
              <a:buFont typeface="Arial" panose="020B0604020202020204" pitchFamily="34" charset="0"/>
              <a:buChar char="•"/>
            </a:pPr>
            <a:r>
              <a:rPr lang="en-US" altLang="zh-CN"/>
              <a:t>SuperSet</a:t>
            </a:r>
          </a:p>
          <a:p>
            <a:pPr marL="285750" indent="-285750">
              <a:buFont typeface="Arial" panose="020B0604020202020204" pitchFamily="34" charset="0"/>
              <a:buChar char="•"/>
            </a:pPr>
            <a:r>
              <a:rPr lang="en-US" altLang="zh-CN"/>
              <a:t>PowerBI</a:t>
            </a:r>
          </a:p>
          <a:p>
            <a:pPr marL="285750" indent="-285750">
              <a:buFont typeface="Arial" panose="020B0604020202020204" pitchFamily="34" charset="0"/>
              <a:buChar char="•"/>
            </a:pPr>
            <a:r>
              <a:rPr lang="en-US" altLang="zh-CN"/>
              <a:t>TableAu</a:t>
            </a:r>
          </a:p>
          <a:p>
            <a:pPr marL="285750" indent="-285750">
              <a:buFont typeface="Arial" panose="020B0604020202020204" pitchFamily="34" charset="0"/>
              <a:buChar char="•"/>
            </a:pPr>
            <a:r>
              <a:rPr lang="zh-CN" altLang="en-US"/>
              <a:t>等</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p>
        </p:txBody>
      </p:sp>
      <p:sp>
        <p:nvSpPr>
          <p:cNvPr id="2" name="文本占位符 1"/>
          <p:cNvSpPr>
            <a:spLocks noGrp="1"/>
          </p:cNvSpPr>
          <p:nvPr>
            <p:ph type="body" sz="quarter" idx="11"/>
          </p:nvPr>
        </p:nvSpPr>
        <p:spPr>
          <a:xfrm>
            <a:off x="710881" y="1646133"/>
            <a:ext cx="10749598" cy="1966643"/>
          </a:xfrm>
        </p:spPr>
        <p:txBody>
          <a:bodyPr/>
          <a:lstStyle/>
          <a:p>
            <a:r>
              <a:rPr lang="en-US" altLang="zh-CN" dirty="0"/>
              <a:t>FineBI</a:t>
            </a:r>
            <a:r>
              <a:rPr lang="zh-CN" altLang="en-US" dirty="0"/>
              <a:t>的介绍：</a:t>
            </a:r>
            <a:r>
              <a:rPr lang="en-US" altLang="zh-CN" dirty="0">
                <a:hlinkClick r:id="rId2"/>
              </a:rPr>
              <a:t>https://www.finebi.com/</a:t>
            </a:r>
            <a:endParaRPr lang="en-US" altLang="zh-CN" dirty="0"/>
          </a:p>
          <a:p>
            <a:pPr marL="0" indent="0">
              <a:buNone/>
            </a:pPr>
            <a:r>
              <a:rPr lang="en-US" altLang="zh-CN" dirty="0"/>
              <a:t>        FineBI </a:t>
            </a:r>
            <a:r>
              <a:rPr lang="zh-CN" altLang="en-US" dirty="0"/>
              <a:t>是帆软软件有限公司推出的一款</a:t>
            </a:r>
            <a:r>
              <a:rPr lang="zh-CN" altLang="en-US" b="1" dirty="0">
                <a:solidFill>
                  <a:srgbClr val="92D050"/>
                </a:solidFill>
              </a:rPr>
              <a:t>商业智能</a:t>
            </a:r>
            <a:r>
              <a:rPr lang="zh-CN" altLang="en-US" dirty="0"/>
              <a:t>（</a:t>
            </a:r>
            <a:r>
              <a:rPr lang="en-US" altLang="zh-CN" dirty="0">
                <a:solidFill>
                  <a:srgbClr val="92D050"/>
                </a:solidFill>
              </a:rPr>
              <a:t>B</a:t>
            </a:r>
            <a:r>
              <a:rPr lang="en-US" altLang="zh-CN" dirty="0"/>
              <a:t>usiness </a:t>
            </a:r>
            <a:r>
              <a:rPr lang="en-US" altLang="zh-CN" b="1" dirty="0">
                <a:solidFill>
                  <a:srgbClr val="92D050"/>
                </a:solidFill>
              </a:rPr>
              <a:t>I</a:t>
            </a:r>
            <a:r>
              <a:rPr lang="en-US" altLang="zh-CN" dirty="0"/>
              <a:t>ntelligence</a:t>
            </a:r>
            <a:r>
              <a:rPr lang="zh-CN" altLang="en-US" dirty="0"/>
              <a:t>）产品。</a:t>
            </a:r>
            <a:r>
              <a:rPr lang="en-US" altLang="zh-CN" dirty="0"/>
              <a:t>FineBI </a:t>
            </a:r>
            <a:r>
              <a:rPr lang="zh-CN" altLang="en-US" dirty="0"/>
              <a:t>是定位于自助大数据分析的 </a:t>
            </a:r>
            <a:r>
              <a:rPr lang="en-US" altLang="zh-CN" dirty="0"/>
              <a:t>BI </a:t>
            </a:r>
            <a:r>
              <a:rPr lang="zh-CN" altLang="en-US" dirty="0"/>
              <a:t>工具，能够帮助企业的业务人员和数据分析师，开展以问题导向的探索式分析。</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1484" y="2913530"/>
            <a:ext cx="7632123" cy="3585508"/>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p>
        </p:txBody>
      </p:sp>
      <p:sp>
        <p:nvSpPr>
          <p:cNvPr id="2" name="文本占位符 1"/>
          <p:cNvSpPr>
            <a:spLocks noGrp="1"/>
          </p:cNvSpPr>
          <p:nvPr>
            <p:ph type="body" sz="quarter" idx="11"/>
          </p:nvPr>
        </p:nvSpPr>
        <p:spPr>
          <a:xfrm>
            <a:off x="710881" y="1646133"/>
            <a:ext cx="2722601" cy="1966643"/>
          </a:xfrm>
        </p:spPr>
        <p:txBody>
          <a:bodyPr/>
          <a:lstStyle/>
          <a:p>
            <a:r>
              <a:rPr lang="en-US" altLang="zh-CN" dirty="0"/>
              <a:t>FineBI</a:t>
            </a:r>
            <a:r>
              <a:rPr lang="zh-CN" altLang="en-US" dirty="0"/>
              <a:t>的特点</a:t>
            </a:r>
            <a:endParaRPr lang="en-US" altLang="zh-CN" dirty="0"/>
          </a:p>
          <a:p>
            <a:pPr lvl="1"/>
            <a:r>
              <a:rPr lang="zh-CN" altLang="en-US" dirty="0"/>
              <a:t>通过</a:t>
            </a:r>
            <a:r>
              <a:rPr lang="zh-CN" altLang="en-US" dirty="0">
                <a:solidFill>
                  <a:srgbClr val="92D050"/>
                </a:solidFill>
              </a:rPr>
              <a:t>多人协作</a:t>
            </a:r>
            <a:r>
              <a:rPr lang="zh-CN" altLang="en-US" dirty="0"/>
              <a:t>来实现最终的可视化构建</a:t>
            </a:r>
            <a:endParaRPr lang="en-US" altLang="zh-CN" dirty="0"/>
          </a:p>
          <a:p>
            <a:pPr lvl="1"/>
            <a:r>
              <a:rPr lang="zh-CN" altLang="en-US" dirty="0"/>
              <a:t>不需要通过复杂代码来实现开发，通过</a:t>
            </a:r>
            <a:r>
              <a:rPr lang="zh-CN" altLang="en-US" dirty="0">
                <a:solidFill>
                  <a:srgbClr val="92D050"/>
                </a:solidFill>
              </a:rPr>
              <a:t>可视化操作</a:t>
            </a:r>
            <a:r>
              <a:rPr lang="zh-CN" altLang="en-US" dirty="0"/>
              <a:t>实现开发</a:t>
            </a:r>
            <a:endParaRPr lang="en-US" altLang="zh-CN" dirty="0"/>
          </a:p>
          <a:p>
            <a:pPr lvl="1"/>
            <a:r>
              <a:rPr lang="zh-CN" altLang="en-US" dirty="0"/>
              <a:t>适合于</a:t>
            </a:r>
            <a:r>
              <a:rPr lang="zh-CN" altLang="en-US" dirty="0">
                <a:solidFill>
                  <a:srgbClr val="92D050"/>
                </a:solidFill>
              </a:rPr>
              <a:t>各种</a:t>
            </a:r>
            <a:r>
              <a:rPr lang="zh-CN" altLang="en-US" dirty="0"/>
              <a:t>数据可视化的</a:t>
            </a:r>
            <a:r>
              <a:rPr lang="zh-CN" altLang="en-US" dirty="0">
                <a:solidFill>
                  <a:srgbClr val="92D050"/>
                </a:solidFill>
              </a:rPr>
              <a:t>应用场景</a:t>
            </a:r>
            <a:endParaRPr lang="en-US" altLang="zh-CN" dirty="0">
              <a:solidFill>
                <a:srgbClr val="92D050"/>
              </a:solidFill>
            </a:endParaRPr>
          </a:p>
          <a:p>
            <a:pPr lvl="1"/>
            <a:r>
              <a:rPr lang="zh-CN" altLang="en-US" dirty="0"/>
              <a:t>支持</a:t>
            </a:r>
            <a:r>
              <a:rPr lang="zh-CN" altLang="en-US" dirty="0">
                <a:solidFill>
                  <a:srgbClr val="92D050"/>
                </a:solidFill>
              </a:rPr>
              <a:t>各种常见的分析图表和各种数据源</a:t>
            </a:r>
            <a:endParaRPr lang="en-US" altLang="zh-CN" dirty="0">
              <a:solidFill>
                <a:srgbClr val="92D050"/>
              </a:solidFill>
            </a:endParaRPr>
          </a:p>
          <a:p>
            <a:pPr lvl="1"/>
            <a:r>
              <a:rPr lang="zh-CN" altLang="en-US" dirty="0"/>
              <a:t>支持处理</a:t>
            </a:r>
            <a:r>
              <a:rPr lang="zh-CN" altLang="en-US" dirty="0">
                <a:solidFill>
                  <a:srgbClr val="92D050"/>
                </a:solidFill>
              </a:rPr>
              <a:t>大数据</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3106" y="1457271"/>
            <a:ext cx="7978588" cy="4387692"/>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p>
        </p:txBody>
      </p:sp>
      <p:sp>
        <p:nvSpPr>
          <p:cNvPr id="2" name="文本占位符 1"/>
          <p:cNvSpPr>
            <a:spLocks noGrp="1"/>
          </p:cNvSpPr>
          <p:nvPr>
            <p:ph type="body" sz="quarter" idx="11"/>
          </p:nvPr>
        </p:nvSpPr>
        <p:spPr>
          <a:xfrm>
            <a:off x="710881" y="1646133"/>
            <a:ext cx="7599401" cy="1966643"/>
          </a:xfrm>
        </p:spPr>
        <p:txBody>
          <a:bodyPr/>
          <a:lstStyle/>
          <a:p>
            <a:r>
              <a:rPr lang="en-US" altLang="zh-CN" dirty="0"/>
              <a:t>FineBI</a:t>
            </a:r>
            <a:r>
              <a:rPr lang="zh-CN" altLang="en-US" dirty="0"/>
              <a:t>的界面</a:t>
            </a:r>
            <a:endParaRPr lang="en-US" altLang="zh-CN" dirty="0"/>
          </a:p>
          <a:p>
            <a:pPr lvl="1"/>
            <a:r>
              <a:rPr lang="zh-CN" altLang="en-US" dirty="0"/>
              <a:t>启动登陆</a:t>
            </a:r>
            <a:endParaRPr lang="en-US" altLang="zh-CN"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1552" y="2583442"/>
            <a:ext cx="7781365" cy="36556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rgbClr val="FF0000"/>
                </a:solidFill>
                <a:sym typeface="+mn-ea"/>
              </a:rPr>
              <a:t>数据库操作</a:t>
            </a:r>
            <a:endParaRPr lang="zh-CN" altLang="en-US" dirty="0">
              <a:solidFill>
                <a:srgbClr val="FF0000"/>
              </a:solidFill>
            </a:endParaRPr>
          </a:p>
          <a:p>
            <a:pPr algn="l"/>
            <a:r>
              <a:rPr lang="zh-CN" altLang="en-US" dirty="0">
                <a:solidFill>
                  <a:schemeClr val="tx1">
                    <a:lumMod val="75000"/>
                    <a:lumOff val="25000"/>
                  </a:schemeClr>
                </a:solidFill>
                <a:sym typeface="+mn-ea"/>
              </a:rPr>
              <a:t>数据表操作</a:t>
            </a:r>
            <a:endParaRPr lang="zh-CN" altLang="en-US" dirty="0">
              <a:solidFill>
                <a:schemeClr val="tx1">
                  <a:lumMod val="75000"/>
                  <a:lumOff val="25000"/>
                </a:schemeClr>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3" name="图形 2" descr="303b3231353733393233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5611" y="1700811"/>
            <a:ext cx="410210" cy="4102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创建内部表</a:t>
            </a:r>
          </a:p>
        </p:txBody>
      </p:sp>
      <p:sp>
        <p:nvSpPr>
          <p:cNvPr id="3" name="文本占位符 2"/>
          <p:cNvSpPr>
            <a:spLocks noGrp="1"/>
          </p:cNvSpPr>
          <p:nvPr>
            <p:ph type="body" sz="quarter" idx="11"/>
          </p:nvPr>
        </p:nvSpPr>
        <p:spPr/>
        <p:txBody>
          <a:bodyPr/>
          <a:lstStyle/>
          <a:p>
            <a:r>
              <a:rPr lang="zh-CN" altLang="en-US" dirty="0"/>
              <a:t>内部表的创建语法就是标准的：</a:t>
            </a:r>
            <a:r>
              <a:rPr lang="en-US" altLang="zh-CN" dirty="0"/>
              <a:t>CREATE TABLE </a:t>
            </a:r>
            <a:r>
              <a:rPr lang="en-US" altLang="zh-CN" dirty="0" err="1"/>
              <a:t>table_name</a:t>
            </a:r>
            <a:r>
              <a:rPr lang="en-US" altLang="zh-CN" dirty="0"/>
              <a:t>......</a:t>
            </a:r>
          </a:p>
          <a:p>
            <a:pPr marL="285750" indent="-285750">
              <a:buFont typeface="Arial" panose="020B0604020202020204" pitchFamily="34" charset="0"/>
              <a:buChar char="•"/>
            </a:pPr>
            <a:r>
              <a:rPr lang="zh-CN" altLang="en-US" dirty="0"/>
              <a:t>创建一个基础的表</a:t>
            </a:r>
          </a:p>
          <a:p>
            <a:pPr>
              <a:lnSpc>
                <a:spcPct val="50000"/>
              </a:lnSpc>
              <a:buFont typeface="Arial" panose="020B0604020202020204" pitchFamily="34" charset="0"/>
            </a:pPr>
            <a:r>
              <a:rPr lang="zh-CN" altLang="en-US" dirty="0">
                <a:solidFill>
                  <a:schemeClr val="accent6"/>
                </a:solidFill>
                <a:latin typeface="Consolas" panose="020B0609020204030204" charset="0"/>
                <a:cs typeface="Consolas" panose="020B0609020204030204" charset="0"/>
              </a:rPr>
              <a:t>create database</a:t>
            </a:r>
            <a:r>
              <a:rPr lang="en-US" altLang="zh-CN" dirty="0">
                <a:solidFill>
                  <a:schemeClr val="accent6"/>
                </a:solidFill>
                <a:latin typeface="Consolas" panose="020B0609020204030204" charset="0"/>
                <a:cs typeface="Consolas" panose="020B0609020204030204" charset="0"/>
              </a:rPr>
              <a:t> if not exists</a:t>
            </a:r>
            <a:r>
              <a:rPr lang="zh-CN" altLang="en-US" dirty="0">
                <a:solidFill>
                  <a:schemeClr val="accent6"/>
                </a:solidFill>
                <a:latin typeface="Consolas" panose="020B0609020204030204" charset="0"/>
                <a:cs typeface="Consolas" panose="020B0609020204030204" charset="0"/>
              </a:rPr>
              <a:t> myhive;</a:t>
            </a:r>
          </a:p>
          <a:p>
            <a:pPr>
              <a:lnSpc>
                <a:spcPct val="50000"/>
              </a:lnSpc>
              <a:buFont typeface="Arial" panose="020B0604020202020204" pitchFamily="34" charset="0"/>
            </a:pPr>
            <a:r>
              <a:rPr lang="zh-CN" altLang="en-US" dirty="0">
                <a:solidFill>
                  <a:schemeClr val="accent6"/>
                </a:solidFill>
                <a:latin typeface="Consolas" panose="020B0609020204030204" charset="0"/>
                <a:cs typeface="Consolas" panose="020B0609020204030204" charset="0"/>
              </a:rPr>
              <a:t>use myhive;</a:t>
            </a:r>
          </a:p>
          <a:p>
            <a:pPr>
              <a:lnSpc>
                <a:spcPct val="50000"/>
              </a:lnSpc>
              <a:buFont typeface="Arial" panose="020B0604020202020204" pitchFamily="34" charset="0"/>
            </a:pPr>
            <a:r>
              <a:rPr lang="zh-CN" altLang="en-US" dirty="0">
                <a:solidFill>
                  <a:schemeClr val="accent6"/>
                </a:solidFill>
                <a:latin typeface="Consolas" panose="020B0609020204030204" charset="0"/>
                <a:cs typeface="Consolas" panose="020B0609020204030204" charset="0"/>
              </a:rPr>
              <a:t>create table</a:t>
            </a:r>
            <a:r>
              <a:rPr lang="en-US" altLang="zh-CN" dirty="0">
                <a:solidFill>
                  <a:schemeClr val="accent6"/>
                </a:solidFill>
                <a:latin typeface="Consolas" panose="020B0609020204030204" charset="0"/>
                <a:cs typeface="Consolas" panose="020B0609020204030204" charset="0"/>
              </a:rPr>
              <a:t> if not exists</a:t>
            </a:r>
            <a:r>
              <a:rPr lang="zh-CN" altLang="en-US" dirty="0">
                <a:solidFill>
                  <a:schemeClr val="accent6"/>
                </a:solidFill>
                <a:latin typeface="Consolas" panose="020B0609020204030204" charset="0"/>
                <a:cs typeface="Consolas" panose="020B0609020204030204" charset="0"/>
              </a:rPr>
              <a:t> stu(id int,name string);</a:t>
            </a:r>
          </a:p>
          <a:p>
            <a:pPr>
              <a:lnSpc>
                <a:spcPct val="50000"/>
              </a:lnSpc>
              <a:buFont typeface="Arial" panose="020B0604020202020204" pitchFamily="34" charset="0"/>
            </a:pPr>
            <a:r>
              <a:rPr lang="zh-CN" altLang="en-US" dirty="0">
                <a:solidFill>
                  <a:schemeClr val="accent6"/>
                </a:solidFill>
                <a:latin typeface="Consolas" panose="020B0609020204030204" charset="0"/>
                <a:cs typeface="Consolas" panose="020B0609020204030204" charset="0"/>
              </a:rPr>
              <a:t>insert into stu values (1,"zhangsan")</a:t>
            </a:r>
            <a:r>
              <a:rPr lang="en-US" altLang="zh-CN" dirty="0">
                <a:solidFill>
                  <a:schemeClr val="accent6"/>
                </a:solidFill>
                <a:latin typeface="Consolas" panose="020B0609020204030204" charset="0"/>
                <a:cs typeface="Consolas" panose="020B0609020204030204" charset="0"/>
              </a:rPr>
              <a:t>, (2, </a:t>
            </a:r>
            <a:r>
              <a:rPr lang="zh-CN" altLang="en-US" dirty="0">
                <a:solidFill>
                  <a:schemeClr val="accent6"/>
                </a:solidFill>
                <a:latin typeface="Consolas" panose="020B0609020204030204" charset="0"/>
                <a:cs typeface="Consolas" panose="020B0609020204030204" charset="0"/>
                <a:sym typeface="+mn-ea"/>
              </a:rPr>
              <a:t>"</a:t>
            </a:r>
            <a:r>
              <a:rPr lang="en-US" altLang="zh-CN" dirty="0" err="1">
                <a:solidFill>
                  <a:schemeClr val="accent6"/>
                </a:solidFill>
                <a:latin typeface="Consolas" panose="020B0609020204030204" charset="0"/>
                <a:cs typeface="Consolas" panose="020B0609020204030204" charset="0"/>
                <a:sym typeface="+mn-ea"/>
              </a:rPr>
              <a:t>wangwu</a:t>
            </a:r>
            <a:r>
              <a:rPr lang="zh-CN" altLang="en-US" dirty="0">
                <a:solidFill>
                  <a:schemeClr val="accent6"/>
                </a:solidFill>
                <a:latin typeface="Consolas" panose="020B0609020204030204" charset="0"/>
                <a:cs typeface="Consolas" panose="020B0609020204030204" charset="0"/>
                <a:sym typeface="+mn-ea"/>
              </a:rPr>
              <a:t>"</a:t>
            </a:r>
            <a:r>
              <a:rPr lang="en-US" altLang="zh-CN" dirty="0">
                <a:solidFill>
                  <a:schemeClr val="accent6"/>
                </a:solidFill>
                <a:latin typeface="Consolas" panose="020B0609020204030204" charset="0"/>
                <a:cs typeface="Consolas" panose="020B0609020204030204" charset="0"/>
                <a:sym typeface="+mn-ea"/>
              </a:rPr>
              <a:t>)</a:t>
            </a:r>
            <a:r>
              <a:rPr lang="zh-CN" altLang="en-US" dirty="0">
                <a:solidFill>
                  <a:schemeClr val="accent6"/>
                </a:solidFill>
                <a:latin typeface="Consolas" panose="020B0609020204030204" charset="0"/>
                <a:cs typeface="Consolas" panose="020B0609020204030204" charset="0"/>
              </a:rPr>
              <a:t>;</a:t>
            </a:r>
          </a:p>
          <a:p>
            <a:pPr>
              <a:lnSpc>
                <a:spcPct val="50000"/>
              </a:lnSpc>
              <a:buFont typeface="Arial" panose="020B0604020202020204" pitchFamily="34" charset="0"/>
            </a:pPr>
            <a:r>
              <a:rPr lang="zh-CN" altLang="en-US" dirty="0">
                <a:solidFill>
                  <a:schemeClr val="accent6"/>
                </a:solidFill>
                <a:latin typeface="Consolas" panose="020B0609020204030204" charset="0"/>
                <a:cs typeface="Consolas" panose="020B0609020204030204" charset="0"/>
              </a:rPr>
              <a:t>select * from stu;</a:t>
            </a:r>
          </a:p>
          <a:p>
            <a:pPr>
              <a:lnSpc>
                <a:spcPct val="50000"/>
              </a:lnSpc>
              <a:buFont typeface="Arial" panose="020B0604020202020204" pitchFamily="34" charset="0"/>
            </a:pPr>
            <a:endParaRPr lang="zh-CN" altLang="en-US" dirty="0"/>
          </a:p>
          <a:p>
            <a:pPr marL="285750" indent="-285750">
              <a:lnSpc>
                <a:spcPct val="50000"/>
              </a:lnSpc>
              <a:buFont typeface="Arial" panose="020B0604020202020204" pitchFamily="34" charset="0"/>
              <a:buChar char="•"/>
            </a:pPr>
            <a:r>
              <a:rPr lang="zh-CN" altLang="en-US" dirty="0"/>
              <a:t>查看表的数据存储</a:t>
            </a:r>
          </a:p>
          <a:p>
            <a:pPr>
              <a:lnSpc>
                <a:spcPct val="50000"/>
              </a:lnSpc>
              <a:buFont typeface="Arial" panose="020B0604020202020204" pitchFamily="34" charset="0"/>
            </a:pPr>
            <a:r>
              <a:rPr lang="zh-CN" altLang="en-US" dirty="0"/>
              <a:t>在</a:t>
            </a:r>
            <a:r>
              <a:rPr lang="en-US" altLang="zh-CN" dirty="0"/>
              <a:t>HDFS</a:t>
            </a:r>
            <a:r>
              <a:rPr lang="zh-CN" altLang="en-US" dirty="0"/>
              <a:t>上，查看表的数据存储文件</a:t>
            </a:r>
          </a:p>
          <a:p>
            <a:pPr>
              <a:lnSpc>
                <a:spcPct val="50000"/>
              </a:lnSpc>
              <a:buFont typeface="Arial" panose="020B0604020202020204" pitchFamily="34" charset="0"/>
            </a:pPr>
            <a:endParaRPr lang="zh-CN" altLang="en-US" dirty="0"/>
          </a:p>
          <a:p>
            <a:pPr>
              <a:lnSpc>
                <a:spcPct val="50000"/>
              </a:lnSpc>
              <a:buFont typeface="Arial" panose="020B0604020202020204" pitchFamily="34" charset="0"/>
            </a:pPr>
            <a:endParaRPr lang="en-US" altLang="zh-CN" dirty="0"/>
          </a:p>
        </p:txBody>
      </p:sp>
      <p:pic>
        <p:nvPicPr>
          <p:cNvPr id="5" name="图片 4"/>
          <p:cNvPicPr>
            <a:picLocks noChangeAspect="1"/>
          </p:cNvPicPr>
          <p:nvPr>
            <p:custDataLst>
              <p:tags r:id="rId1"/>
            </p:custDataLst>
          </p:nvPr>
        </p:nvPicPr>
        <p:blipFill>
          <a:blip r:embed="rId4"/>
          <a:stretch>
            <a:fillRect/>
          </a:stretch>
        </p:blipFill>
        <p:spPr>
          <a:xfrm>
            <a:off x="786130" y="4653280"/>
            <a:ext cx="10623550" cy="1530350"/>
          </a:xfrm>
          <a:prstGeom prst="rect">
            <a:avLst/>
          </a:prstGeom>
        </p:spPr>
      </p:pic>
      <p:pic>
        <p:nvPicPr>
          <p:cNvPr id="4" name="图片 3" descr="播仔素材库【1】0121"/>
          <p:cNvPicPr>
            <a:picLocks noChangeAspect="1"/>
          </p:cNvPicPr>
          <p:nvPr>
            <p:custDataLst>
              <p:tags r:id="rId2"/>
            </p:custDataLst>
          </p:nvPr>
        </p:nvPicPr>
        <p:blipFill>
          <a:blip r:embed="rId5"/>
          <a:stretch>
            <a:fillRect/>
          </a:stretch>
        </p:blipFill>
        <p:spPr>
          <a:xfrm>
            <a:off x="11087100" y="5396230"/>
            <a:ext cx="1322705" cy="1322705"/>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p>
        </p:txBody>
      </p:sp>
      <p:sp>
        <p:nvSpPr>
          <p:cNvPr id="2" name="文本占位符 1"/>
          <p:cNvSpPr>
            <a:spLocks noGrp="1"/>
          </p:cNvSpPr>
          <p:nvPr>
            <p:ph type="body" sz="quarter" idx="11"/>
          </p:nvPr>
        </p:nvSpPr>
        <p:spPr>
          <a:xfrm>
            <a:off x="710881" y="1646133"/>
            <a:ext cx="7599401" cy="1966643"/>
          </a:xfrm>
        </p:spPr>
        <p:txBody>
          <a:bodyPr/>
          <a:lstStyle/>
          <a:p>
            <a:r>
              <a:rPr lang="en-US" altLang="zh-CN" dirty="0"/>
              <a:t>FineBI</a:t>
            </a:r>
            <a:r>
              <a:rPr lang="zh-CN" altLang="en-US" dirty="0"/>
              <a:t>的界面</a:t>
            </a:r>
            <a:endParaRPr lang="en-US" altLang="zh-CN" dirty="0"/>
          </a:p>
          <a:p>
            <a:pPr lvl="1"/>
            <a:r>
              <a:rPr lang="zh-CN" altLang="en-US" dirty="0"/>
              <a:t>目录：首页大屏及帮助文档</a:t>
            </a:r>
            <a:endParaRPr lang="en-US" altLang="zh-CN"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293" y="2670257"/>
            <a:ext cx="7539318" cy="3541909"/>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p>
        </p:txBody>
      </p:sp>
      <p:sp>
        <p:nvSpPr>
          <p:cNvPr id="2" name="文本占位符 1"/>
          <p:cNvSpPr>
            <a:spLocks noGrp="1"/>
          </p:cNvSpPr>
          <p:nvPr>
            <p:ph type="body" sz="quarter" idx="11"/>
          </p:nvPr>
        </p:nvSpPr>
        <p:spPr>
          <a:xfrm>
            <a:off x="710881" y="1646133"/>
            <a:ext cx="7599401" cy="1966643"/>
          </a:xfrm>
        </p:spPr>
        <p:txBody>
          <a:bodyPr/>
          <a:lstStyle/>
          <a:p>
            <a:r>
              <a:rPr lang="en-US" altLang="zh-CN" dirty="0"/>
              <a:t>FineBI</a:t>
            </a:r>
            <a:r>
              <a:rPr lang="zh-CN" altLang="en-US" dirty="0"/>
              <a:t>的界面</a:t>
            </a:r>
            <a:endParaRPr lang="en-US" altLang="zh-CN" dirty="0"/>
          </a:p>
          <a:p>
            <a:pPr lvl="1"/>
            <a:r>
              <a:rPr lang="zh-CN" altLang="en-US" dirty="0"/>
              <a:t>仪表盘：用于构建所有可视化报表</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177" y="2536210"/>
            <a:ext cx="8964706" cy="3910553"/>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p>
        </p:txBody>
      </p:sp>
      <p:sp>
        <p:nvSpPr>
          <p:cNvPr id="2" name="文本占位符 1"/>
          <p:cNvSpPr>
            <a:spLocks noGrp="1"/>
          </p:cNvSpPr>
          <p:nvPr>
            <p:ph type="body" sz="quarter" idx="11"/>
          </p:nvPr>
        </p:nvSpPr>
        <p:spPr>
          <a:xfrm>
            <a:off x="710881" y="1646133"/>
            <a:ext cx="7599401" cy="1966643"/>
          </a:xfrm>
        </p:spPr>
        <p:txBody>
          <a:bodyPr/>
          <a:lstStyle/>
          <a:p>
            <a:r>
              <a:rPr lang="en-US" altLang="zh-CN" dirty="0"/>
              <a:t>FineBI</a:t>
            </a:r>
            <a:r>
              <a:rPr lang="zh-CN" altLang="en-US" dirty="0"/>
              <a:t>的界面</a:t>
            </a:r>
            <a:endParaRPr lang="en-US" altLang="zh-CN" dirty="0"/>
          </a:p>
          <a:p>
            <a:pPr lvl="1"/>
            <a:r>
              <a:rPr lang="zh-CN" altLang="en-US" dirty="0"/>
              <a:t>数据准备：用于配置各种报表的数据来源</a:t>
            </a: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070" y="2527971"/>
            <a:ext cx="8319247" cy="3908313"/>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的介绍及安装</a:t>
            </a:r>
          </a:p>
        </p:txBody>
      </p:sp>
      <p:sp>
        <p:nvSpPr>
          <p:cNvPr id="2" name="文本占位符 1"/>
          <p:cNvSpPr>
            <a:spLocks noGrp="1"/>
          </p:cNvSpPr>
          <p:nvPr>
            <p:ph type="body" sz="quarter" idx="11"/>
          </p:nvPr>
        </p:nvSpPr>
        <p:spPr>
          <a:xfrm>
            <a:off x="710881" y="1646133"/>
            <a:ext cx="9150295" cy="1966643"/>
          </a:xfrm>
        </p:spPr>
        <p:txBody>
          <a:bodyPr/>
          <a:lstStyle/>
          <a:p>
            <a:r>
              <a:rPr lang="en-US" altLang="zh-CN" dirty="0"/>
              <a:t>FineBI</a:t>
            </a:r>
            <a:r>
              <a:rPr lang="zh-CN" altLang="en-US" dirty="0"/>
              <a:t>的界面</a:t>
            </a:r>
            <a:endParaRPr lang="en-US" altLang="zh-CN" dirty="0"/>
          </a:p>
          <a:p>
            <a:pPr lvl="1"/>
            <a:r>
              <a:rPr lang="zh-CN" altLang="en-US" dirty="0"/>
              <a:t>管理系统：用于管理整个</a:t>
            </a:r>
            <a:r>
              <a:rPr lang="en-US" altLang="zh-CN" dirty="0"/>
              <a:t>FineBI</a:t>
            </a:r>
            <a:r>
              <a:rPr lang="zh-CN" altLang="en-US" dirty="0"/>
              <a:t>的使用：用户管理、数据源管理、插件管理、权限管理等</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895" y="2576268"/>
            <a:ext cx="8184776" cy="3845140"/>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1966643"/>
          </a:xfrm>
        </p:spPr>
        <p:txBody>
          <a:bodyPr/>
          <a:lstStyle/>
          <a:p>
            <a:r>
              <a:rPr lang="en-US" altLang="zh-CN" dirty="0"/>
              <a:t>FineBI</a:t>
            </a:r>
            <a:r>
              <a:rPr lang="zh-CN" altLang="en-US" dirty="0"/>
              <a:t>与</a:t>
            </a:r>
            <a:r>
              <a:rPr lang="en-US" altLang="zh-CN" dirty="0"/>
              <a:t>Hive</a:t>
            </a:r>
            <a:r>
              <a:rPr lang="zh-CN" altLang="en-US" dirty="0"/>
              <a:t>集成的官方文档：</a:t>
            </a:r>
            <a:r>
              <a:rPr lang="en-US" altLang="zh-CN" dirty="0">
                <a:hlinkClick r:id="rId2"/>
              </a:rPr>
              <a:t>https://help.fanruan.com/finebi/doc-view-301.html</a:t>
            </a:r>
            <a:endParaRPr lang="en-US" altLang="zh-CN" dirty="0"/>
          </a:p>
          <a:p>
            <a:r>
              <a:rPr lang="zh-CN" altLang="en-US" b="1" dirty="0"/>
              <a:t>驱动配置</a:t>
            </a:r>
            <a:endParaRPr lang="en-US" altLang="zh-CN" b="1" dirty="0"/>
          </a:p>
          <a:p>
            <a:pPr lvl="1"/>
            <a:r>
              <a:rPr lang="zh-CN" altLang="en-US" dirty="0"/>
              <a:t>问题：如果使用</a:t>
            </a:r>
            <a:r>
              <a:rPr lang="en-US" altLang="zh-CN" dirty="0"/>
              <a:t>FineBI</a:t>
            </a:r>
            <a:r>
              <a:rPr lang="zh-CN" altLang="en-US" dirty="0"/>
              <a:t>连接</a:t>
            </a:r>
            <a:r>
              <a:rPr lang="en-US" altLang="zh-CN" dirty="0"/>
              <a:t>Hive</a:t>
            </a:r>
            <a:r>
              <a:rPr lang="zh-CN" altLang="en-US" dirty="0"/>
              <a:t>，读取</a:t>
            </a:r>
            <a:r>
              <a:rPr lang="en-US" altLang="zh-CN" dirty="0"/>
              <a:t>Hive</a:t>
            </a:r>
            <a:r>
              <a:rPr lang="zh-CN" altLang="en-US" dirty="0"/>
              <a:t>的数据表，需要在</a:t>
            </a:r>
            <a:r>
              <a:rPr lang="en-US" altLang="zh-CN" dirty="0"/>
              <a:t>FineBI</a:t>
            </a:r>
            <a:r>
              <a:rPr lang="zh-CN" altLang="en-US" dirty="0"/>
              <a:t>中添加</a:t>
            </a:r>
            <a:r>
              <a:rPr lang="en-US" altLang="zh-CN" dirty="0"/>
              <a:t>Hive</a:t>
            </a:r>
            <a:r>
              <a:rPr lang="zh-CN" altLang="en-US" dirty="0"/>
              <a:t>的驱动</a:t>
            </a:r>
            <a:r>
              <a:rPr lang="en-US" altLang="zh-CN" dirty="0"/>
              <a:t>jar</a:t>
            </a:r>
            <a:r>
              <a:rPr lang="zh-CN" altLang="en-US" dirty="0"/>
              <a:t>包</a:t>
            </a:r>
            <a:endParaRPr lang="en-US" altLang="zh-CN" dirty="0"/>
          </a:p>
          <a:p>
            <a:pPr lvl="1"/>
            <a:r>
              <a:rPr lang="zh-CN" altLang="en-US" dirty="0"/>
              <a:t>解决：将</a:t>
            </a:r>
            <a:r>
              <a:rPr lang="en-US" altLang="zh-CN" dirty="0"/>
              <a:t>Hive</a:t>
            </a:r>
            <a:r>
              <a:rPr lang="zh-CN" altLang="en-US" dirty="0"/>
              <a:t>的驱动</a:t>
            </a:r>
            <a:r>
              <a:rPr lang="en-US" altLang="zh-CN" dirty="0"/>
              <a:t>jar</a:t>
            </a:r>
            <a:r>
              <a:rPr lang="zh-CN" altLang="en-US" dirty="0"/>
              <a:t>包放入</a:t>
            </a:r>
            <a:r>
              <a:rPr lang="en-US" altLang="zh-CN" dirty="0"/>
              <a:t>FineBI</a:t>
            </a:r>
            <a:r>
              <a:rPr lang="zh-CN" altLang="en-US" dirty="0"/>
              <a:t>的</a:t>
            </a:r>
            <a:r>
              <a:rPr lang="en-US" altLang="zh-CN" dirty="0"/>
              <a:t>lib</a:t>
            </a:r>
            <a:r>
              <a:rPr lang="zh-CN" altLang="en-US" dirty="0"/>
              <a:t>目录下</a:t>
            </a:r>
            <a:endParaRPr lang="en-US" altLang="zh-CN"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360045" lvl="2" indent="-360045">
              <a:buClr>
                <a:srgbClr val="404040"/>
              </a:buClr>
              <a:buSzPct val="85000"/>
              <a:buFont typeface="Wingdings" panose="05000000000000000000" pitchFamily="2" charset="2"/>
              <a:buChar char="l"/>
            </a:pPr>
            <a:r>
              <a:rPr lang="en-US" altLang="zh-CN" dirty="0"/>
              <a:t>step1</a:t>
            </a:r>
            <a:r>
              <a:rPr lang="zh-CN" altLang="en-US" dirty="0"/>
              <a:t>：找到提供的</a:t>
            </a:r>
            <a:r>
              <a:rPr lang="en-US" altLang="zh-CN" dirty="0"/>
              <a:t>【Hive</a:t>
            </a:r>
            <a:r>
              <a:rPr lang="zh-CN" altLang="en-US" dirty="0"/>
              <a:t>连接驱动</a:t>
            </a:r>
            <a:r>
              <a:rPr lang="en-US" altLang="zh-CN" dirty="0"/>
              <a:t>】</a:t>
            </a:r>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404" y="2951349"/>
            <a:ext cx="8210550" cy="1838325"/>
          </a:xfrm>
          <a:prstGeom prst="rect">
            <a:avLst/>
          </a:prstGeom>
          <a:ln>
            <a:solidFill>
              <a:schemeClr val="accent1"/>
            </a:solid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360045" lvl="2" indent="-360045">
              <a:buClr>
                <a:srgbClr val="404040"/>
              </a:buClr>
              <a:buSzPct val="85000"/>
              <a:buFont typeface="Wingdings" panose="05000000000000000000" pitchFamily="2" charset="2"/>
              <a:buChar char="l"/>
            </a:pPr>
            <a:r>
              <a:rPr lang="en-US" altLang="zh-CN" dirty="0"/>
              <a:t>step2</a:t>
            </a:r>
            <a:r>
              <a:rPr lang="zh-CN" altLang="en-US" dirty="0"/>
              <a:t>：将这些文件放入</a:t>
            </a:r>
            <a:r>
              <a:rPr lang="en-US" altLang="zh-CN" dirty="0"/>
              <a:t>FineBI</a:t>
            </a:r>
            <a:r>
              <a:rPr lang="zh-CN" altLang="en-US" dirty="0"/>
              <a:t>的安装目录下的：</a:t>
            </a:r>
            <a:r>
              <a:rPr lang="en-US" altLang="zh-CN" dirty="0" err="1">
                <a:solidFill>
                  <a:srgbClr val="92D050"/>
                </a:solidFill>
              </a:rPr>
              <a:t>webapps</a:t>
            </a:r>
            <a:r>
              <a:rPr lang="en-US" altLang="zh-CN" dirty="0">
                <a:solidFill>
                  <a:srgbClr val="92D050"/>
                </a:solidFill>
              </a:rPr>
              <a:t>\</a:t>
            </a:r>
            <a:r>
              <a:rPr lang="en-US" altLang="zh-CN" dirty="0" err="1">
                <a:solidFill>
                  <a:srgbClr val="92D050"/>
                </a:solidFill>
              </a:rPr>
              <a:t>webroot</a:t>
            </a:r>
            <a:r>
              <a:rPr lang="en-US" altLang="zh-CN" dirty="0">
                <a:solidFill>
                  <a:srgbClr val="92D050"/>
                </a:solidFill>
              </a:rPr>
              <a:t>\WEB-INF\lib</a:t>
            </a:r>
            <a:r>
              <a:rPr lang="zh-CN" altLang="en-US" dirty="0"/>
              <a:t>目录中</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23463" b="31982"/>
          <a:stretch>
            <a:fillRect/>
          </a:stretch>
        </p:blipFill>
        <p:spPr>
          <a:xfrm>
            <a:off x="2762311" y="2511923"/>
            <a:ext cx="6646735" cy="3542647"/>
          </a:xfrm>
          <a:prstGeom prst="rect">
            <a:avLst/>
          </a:prstGeom>
          <a:ln>
            <a:solidFill>
              <a:schemeClr val="accent1"/>
            </a:solid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a:t>插件安装</a:t>
            </a:r>
            <a:endParaRPr lang="en-US" altLang="zh-CN" b="1" dirty="0"/>
          </a:p>
          <a:p>
            <a:pPr lvl="1"/>
            <a:r>
              <a:rPr lang="zh-CN" altLang="en-US" dirty="0"/>
              <a:t>问题：我们</a:t>
            </a:r>
            <a:r>
              <a:rPr lang="zh-CN" altLang="en-US" dirty="0">
                <a:solidFill>
                  <a:srgbClr val="92D050"/>
                </a:solidFill>
              </a:rPr>
              <a:t>自己放的</a:t>
            </a:r>
            <a:r>
              <a:rPr lang="en-US" altLang="zh-CN" dirty="0">
                <a:solidFill>
                  <a:srgbClr val="92D050"/>
                </a:solidFill>
              </a:rPr>
              <a:t>Hive</a:t>
            </a:r>
            <a:r>
              <a:rPr lang="zh-CN" altLang="en-US" dirty="0">
                <a:solidFill>
                  <a:srgbClr val="92D050"/>
                </a:solidFill>
              </a:rPr>
              <a:t>驱动包会与</a:t>
            </a:r>
            <a:r>
              <a:rPr lang="en-US" altLang="zh-CN" dirty="0">
                <a:solidFill>
                  <a:srgbClr val="92D050"/>
                </a:solidFill>
              </a:rPr>
              <a:t>FineBI</a:t>
            </a:r>
            <a:r>
              <a:rPr lang="zh-CN" altLang="en-US" dirty="0">
                <a:solidFill>
                  <a:srgbClr val="92D050"/>
                </a:solidFill>
              </a:rPr>
              <a:t>自带的驱动包产生冲突</a:t>
            </a:r>
            <a:r>
              <a:rPr lang="zh-CN" altLang="en-US" dirty="0"/>
              <a:t>，导致</a:t>
            </a:r>
            <a:r>
              <a:rPr lang="en-US" altLang="zh-CN" dirty="0"/>
              <a:t>FineBI</a:t>
            </a:r>
            <a:r>
              <a:rPr lang="zh-CN" altLang="en-US" dirty="0"/>
              <a:t>无法识别我们自己的驱动包</a:t>
            </a:r>
            <a:endParaRPr lang="en-US" altLang="zh-CN" dirty="0"/>
          </a:p>
          <a:p>
            <a:pPr lvl="1"/>
            <a:r>
              <a:rPr lang="zh-CN" altLang="en-US" dirty="0"/>
              <a:t>解决：安装</a:t>
            </a:r>
            <a:r>
              <a:rPr lang="en-US" altLang="zh-CN" dirty="0"/>
              <a:t>FineBI</a:t>
            </a:r>
            <a:r>
              <a:rPr lang="zh-CN" altLang="en-US" dirty="0"/>
              <a:t>官方提供的</a:t>
            </a:r>
            <a:r>
              <a:rPr lang="zh-CN" altLang="en-US" b="1" dirty="0">
                <a:solidFill>
                  <a:srgbClr val="92D050"/>
                </a:solidFill>
              </a:rPr>
              <a:t>驱动包隔离插件</a:t>
            </a:r>
            <a:endParaRPr lang="en-US" altLang="zh-CN" b="1" dirty="0">
              <a:solidFill>
                <a:srgbClr val="92D050"/>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360045" lvl="2" indent="-360045">
              <a:buClr>
                <a:srgbClr val="404040"/>
              </a:buClr>
              <a:buSzPct val="85000"/>
              <a:buFont typeface="Wingdings" panose="05000000000000000000" pitchFamily="2" charset="2"/>
              <a:buChar char="l"/>
            </a:pPr>
            <a:r>
              <a:rPr lang="en-US" altLang="zh-CN" dirty="0"/>
              <a:t>step1</a:t>
            </a:r>
            <a:r>
              <a:rPr lang="zh-CN" altLang="en-US" dirty="0"/>
              <a:t>：找到隔离插件</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716" y="2461141"/>
            <a:ext cx="7781925" cy="2305050"/>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0" y="1636608"/>
            <a:ext cx="10749598" cy="4219575"/>
          </a:xfrm>
        </p:spPr>
        <p:txBody>
          <a:bodyPr/>
          <a:lstStyle/>
          <a:p>
            <a:pPr marL="360045" lvl="2" indent="-360045">
              <a:buClr>
                <a:srgbClr val="404040"/>
              </a:buClr>
              <a:buSzPct val="85000"/>
              <a:buFont typeface="Wingdings" panose="05000000000000000000" pitchFamily="2" charset="2"/>
              <a:buChar char="l"/>
            </a:pPr>
            <a:r>
              <a:rPr lang="en-US" altLang="zh-CN" dirty="0"/>
              <a:t>step2</a:t>
            </a:r>
            <a:r>
              <a:rPr lang="zh-CN" altLang="en-US" dirty="0"/>
              <a:t>：安装插件</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8118" y="2051386"/>
            <a:ext cx="8629652" cy="40541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数据分隔符</a:t>
            </a:r>
          </a:p>
        </p:txBody>
      </p:sp>
      <p:sp>
        <p:nvSpPr>
          <p:cNvPr id="3" name="文本占位符 2"/>
          <p:cNvSpPr>
            <a:spLocks noGrp="1"/>
          </p:cNvSpPr>
          <p:nvPr>
            <p:ph type="body" sz="quarter" idx="11"/>
          </p:nvPr>
        </p:nvSpPr>
        <p:spPr/>
        <p:txBody>
          <a:bodyPr/>
          <a:lstStyle/>
          <a:p>
            <a:r>
              <a:rPr lang="zh-CN" altLang="en-US"/>
              <a:t>可以看到，数据在</a:t>
            </a:r>
            <a:r>
              <a:rPr lang="en-US" altLang="zh-CN"/>
              <a:t>HDFS</a:t>
            </a:r>
            <a:r>
              <a:rPr lang="zh-CN" altLang="en-US"/>
              <a:t>上也是以明文文件存在的。</a:t>
            </a:r>
          </a:p>
          <a:p>
            <a:endParaRPr lang="zh-CN" altLang="en-US"/>
          </a:p>
          <a:p>
            <a:r>
              <a:rPr lang="zh-CN" altLang="en-US"/>
              <a:t>奇怪的是，</a:t>
            </a:r>
            <a:r>
              <a:rPr lang="en-US" altLang="zh-CN"/>
              <a:t> </a:t>
            </a:r>
            <a:r>
              <a:rPr lang="zh-CN" altLang="en-US"/>
              <a:t>列</a:t>
            </a:r>
            <a:r>
              <a:rPr lang="en-US" altLang="zh-CN"/>
              <a:t>ID</a:t>
            </a:r>
            <a:r>
              <a:rPr lang="zh-CN" altLang="en-US"/>
              <a:t>和列</a:t>
            </a:r>
            <a:r>
              <a:rPr lang="en-US" altLang="zh-CN"/>
              <a:t>NAME</a:t>
            </a:r>
            <a:r>
              <a:rPr lang="zh-CN" altLang="en-US"/>
              <a:t>，好像没有分隔符，而是挤在一起的。</a:t>
            </a:r>
          </a:p>
          <a:p>
            <a:r>
              <a:rPr lang="zh-CN" altLang="en-US"/>
              <a:t>这是因为，默认的数据分隔符是：</a:t>
            </a:r>
            <a:r>
              <a:rPr lang="en-US" altLang="zh-CN"/>
              <a:t>”\001”</a:t>
            </a:r>
            <a:r>
              <a:rPr lang="zh-CN" altLang="en-US"/>
              <a:t>是一种特殊字符，是</a:t>
            </a:r>
            <a:r>
              <a:rPr lang="en-US" altLang="zh-CN"/>
              <a:t>ASCII</a:t>
            </a:r>
            <a:r>
              <a:rPr lang="zh-CN" altLang="en-US"/>
              <a:t>值，键盘是打不出来</a:t>
            </a:r>
          </a:p>
          <a:p>
            <a:r>
              <a:rPr lang="zh-CN" altLang="en-US"/>
              <a:t>在某些文本编辑器中是显示为</a:t>
            </a:r>
            <a:r>
              <a:rPr lang="en-US" altLang="zh-CN"/>
              <a:t>SOH</a:t>
            </a:r>
            <a:r>
              <a:rPr lang="zh-CN" altLang="en-US"/>
              <a:t>的。</a:t>
            </a:r>
          </a:p>
          <a:p>
            <a:endParaRPr lang="zh-CN" altLang="en-US"/>
          </a:p>
        </p:txBody>
      </p:sp>
      <p:pic>
        <p:nvPicPr>
          <p:cNvPr id="5" name="图片 4"/>
          <p:cNvPicPr>
            <a:picLocks noChangeAspect="1"/>
          </p:cNvPicPr>
          <p:nvPr>
            <p:custDataLst>
              <p:tags r:id="rId1"/>
            </p:custDataLst>
          </p:nvPr>
        </p:nvPicPr>
        <p:blipFill>
          <a:blip r:embed="rId6"/>
          <a:srcRect t="55685"/>
          <a:stretch>
            <a:fillRect/>
          </a:stretch>
        </p:blipFill>
        <p:spPr>
          <a:xfrm>
            <a:off x="839470" y="2061210"/>
            <a:ext cx="10623550" cy="678180"/>
          </a:xfrm>
          <a:prstGeom prst="rect">
            <a:avLst/>
          </a:prstGeom>
        </p:spPr>
      </p:pic>
      <p:pic>
        <p:nvPicPr>
          <p:cNvPr id="8" name="图片 7"/>
          <p:cNvPicPr/>
          <p:nvPr>
            <p:custDataLst>
              <p:tags r:id="rId2"/>
            </p:custDataLst>
          </p:nvPr>
        </p:nvPicPr>
        <p:blipFill>
          <a:blip r:embed="rId7"/>
          <a:stretch>
            <a:fillRect/>
          </a:stretch>
        </p:blipFill>
        <p:spPr>
          <a:xfrm>
            <a:off x="839470" y="4497070"/>
            <a:ext cx="4791075" cy="1378585"/>
          </a:xfrm>
          <a:prstGeom prst="rect">
            <a:avLst/>
          </a:prstGeom>
          <a:ln>
            <a:solidFill>
              <a:schemeClr val="accent1"/>
            </a:solidFill>
          </a:ln>
        </p:spPr>
      </p:pic>
      <p:pic>
        <p:nvPicPr>
          <p:cNvPr id="4" name="图片 3"/>
          <p:cNvPicPr>
            <a:picLocks noChangeAspect="1"/>
          </p:cNvPicPr>
          <p:nvPr>
            <p:custDataLst>
              <p:tags r:id="rId3"/>
            </p:custDataLst>
          </p:nvPr>
        </p:nvPicPr>
        <p:blipFill>
          <a:blip r:embed="rId8"/>
          <a:stretch>
            <a:fillRect/>
          </a:stretch>
        </p:blipFill>
        <p:spPr>
          <a:xfrm>
            <a:off x="839470" y="4149090"/>
            <a:ext cx="1504950" cy="222250"/>
          </a:xfrm>
          <a:prstGeom prst="rect">
            <a:avLst/>
          </a:prstGeom>
        </p:spPr>
      </p:pic>
      <p:pic>
        <p:nvPicPr>
          <p:cNvPr id="6" name="图片 5" descr="01 (150)"/>
          <p:cNvPicPr>
            <a:picLocks noChangeAspect="1"/>
          </p:cNvPicPr>
          <p:nvPr>
            <p:custDataLst>
              <p:tags r:id="rId4"/>
            </p:custDataLst>
          </p:nvPr>
        </p:nvPicPr>
        <p:blipFill>
          <a:blip r:embed="rId9"/>
          <a:stretch>
            <a:fillRect/>
          </a:stretch>
        </p:blipFill>
        <p:spPr>
          <a:xfrm>
            <a:off x="10824845" y="4972685"/>
            <a:ext cx="1602105" cy="1602105"/>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pPr marL="360045" lvl="2" indent="-360045">
              <a:buClr>
                <a:srgbClr val="404040"/>
              </a:buClr>
              <a:buSzPct val="85000"/>
              <a:buFont typeface="Wingdings" panose="05000000000000000000" pitchFamily="2" charset="2"/>
              <a:buChar char="l"/>
            </a:pPr>
            <a:r>
              <a:rPr lang="en-US" altLang="zh-CN" dirty="0"/>
              <a:t>step3</a:t>
            </a:r>
            <a:r>
              <a:rPr lang="zh-CN" altLang="en-US" dirty="0"/>
              <a:t>：重启</a:t>
            </a:r>
            <a:r>
              <a:rPr lang="en-US" altLang="zh-CN" dirty="0"/>
              <a:t>FineBI</a:t>
            </a:r>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5031" y="2181020"/>
            <a:ext cx="8561295" cy="4022025"/>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a:t>构建连接</a:t>
            </a:r>
            <a:endParaRPr lang="en-US" altLang="zh-CN" b="1" dirty="0"/>
          </a:p>
          <a:p>
            <a:pPr lvl="1"/>
            <a:r>
              <a:rPr lang="zh-CN" altLang="en-US" b="1" dirty="0"/>
              <a:t>新建连接</a:t>
            </a:r>
            <a:endParaRPr lang="en-US" altLang="zh-CN" b="1"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0212" y="2512031"/>
            <a:ext cx="7781506" cy="3655687"/>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a:t>构建连接</a:t>
            </a:r>
            <a:endParaRPr lang="en-US" altLang="zh-CN" b="1" dirty="0"/>
          </a:p>
          <a:p>
            <a:pPr lvl="1"/>
            <a:r>
              <a:rPr lang="zh-CN" altLang="en-US" b="1" dirty="0"/>
              <a:t>新建连接</a:t>
            </a:r>
            <a:endParaRPr lang="en-US" altLang="zh-CN"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140" y="2458287"/>
            <a:ext cx="8695765" cy="4085198"/>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a:t>构建连接</a:t>
            </a:r>
            <a:endParaRPr lang="en-US" altLang="zh-CN" b="1" dirty="0"/>
          </a:p>
          <a:p>
            <a:pPr lvl="1"/>
            <a:r>
              <a:rPr lang="zh-CN" altLang="en-US" b="1" dirty="0"/>
              <a:t>配置连接</a:t>
            </a:r>
            <a:endParaRPr lang="en-US" altLang="zh-CN" b="1"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140" y="2471579"/>
            <a:ext cx="8611821" cy="4045762"/>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a:t>构建连接</a:t>
            </a:r>
            <a:endParaRPr lang="en-US" altLang="zh-CN" b="1" dirty="0"/>
          </a:p>
          <a:p>
            <a:pPr lvl="1"/>
            <a:r>
              <a:rPr lang="zh-CN" altLang="en-US" b="1" dirty="0"/>
              <a:t>测试连接</a:t>
            </a:r>
            <a:endParaRPr lang="en-US" altLang="zh-CN"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964" y="2580421"/>
            <a:ext cx="8532798" cy="4008637"/>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a:t>构建连接</a:t>
            </a:r>
            <a:endParaRPr lang="en-US" altLang="zh-CN" b="1" dirty="0"/>
          </a:p>
          <a:p>
            <a:pPr lvl="1"/>
            <a:r>
              <a:rPr lang="zh-CN" altLang="en-US" b="1" dirty="0"/>
              <a:t>保存连接</a:t>
            </a:r>
            <a:endParaRPr lang="en-US" altLang="zh-CN" b="1"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212" y="2447758"/>
            <a:ext cx="8740588" cy="4106255"/>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a:t>数据准备</a:t>
            </a:r>
            <a:endParaRPr lang="en-US" altLang="zh-CN" b="1" dirty="0"/>
          </a:p>
          <a:p>
            <a:pPr lvl="1"/>
            <a:r>
              <a:rPr lang="zh-CN" altLang="en-US" b="1" dirty="0"/>
              <a:t>新建分组</a:t>
            </a:r>
            <a:endParaRPr lang="en-US" altLang="zh-CN"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247" y="2449864"/>
            <a:ext cx="8731624" cy="4102044"/>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a:t>数据准备</a:t>
            </a:r>
            <a:endParaRPr lang="en-US" altLang="zh-CN" b="1" dirty="0"/>
          </a:p>
          <a:p>
            <a:pPr lvl="1"/>
            <a:r>
              <a:rPr lang="zh-CN" altLang="en-US" b="1" dirty="0"/>
              <a:t>添加业务包</a:t>
            </a:r>
            <a:endParaRPr lang="en-US" altLang="zh-CN" b="1"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107" y="2411960"/>
            <a:ext cx="8892988" cy="4177852"/>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a:t>数据准备</a:t>
            </a:r>
            <a:endParaRPr lang="en-US" altLang="zh-CN" b="1" dirty="0"/>
          </a:p>
          <a:p>
            <a:pPr lvl="1"/>
            <a:r>
              <a:rPr lang="zh-CN" altLang="en-US" b="1" dirty="0"/>
              <a:t>添加表</a:t>
            </a:r>
            <a:endParaRPr lang="en-US" altLang="zh-CN"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414723"/>
            <a:ext cx="8809176" cy="4138477"/>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a:t>数据准备</a:t>
            </a:r>
            <a:endParaRPr lang="en-US" altLang="zh-CN" b="1" dirty="0"/>
          </a:p>
          <a:p>
            <a:pPr lvl="1"/>
            <a:r>
              <a:rPr lang="zh-CN" altLang="en-US" b="1" dirty="0"/>
              <a:t>添加表</a:t>
            </a:r>
            <a:endParaRPr lang="en-US" altLang="zh-CN" b="1"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389" y="2378522"/>
            <a:ext cx="8713694" cy="409362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自行指定分隔符</a:t>
            </a:r>
          </a:p>
        </p:txBody>
      </p:sp>
      <p:sp>
        <p:nvSpPr>
          <p:cNvPr id="3" name="文本占位符 2"/>
          <p:cNvSpPr>
            <a:spLocks noGrp="1"/>
          </p:cNvSpPr>
          <p:nvPr>
            <p:ph type="body" sz="quarter" idx="11"/>
          </p:nvPr>
        </p:nvSpPr>
        <p:spPr/>
        <p:txBody>
          <a:bodyPr/>
          <a:lstStyle/>
          <a:p>
            <a:r>
              <a:rPr lang="zh-CN" altLang="en-US" dirty="0"/>
              <a:t>当然，分隔符我们是可以自行指定的。</a:t>
            </a:r>
          </a:p>
          <a:p>
            <a:r>
              <a:rPr lang="zh-CN" altLang="en-US" dirty="0"/>
              <a:t>在创建表的时候可以自己决定：</a:t>
            </a:r>
          </a:p>
          <a:p>
            <a:r>
              <a:rPr lang="zh-CN" altLang="en-US" dirty="0">
                <a:solidFill>
                  <a:schemeClr val="accent6"/>
                </a:solidFill>
                <a:latin typeface="Cascadia Code Light" panose="020B0609020000020004" charset="0"/>
                <a:cs typeface="Cascadia Code Light" panose="020B0609020000020004" charset="0"/>
              </a:rPr>
              <a:t>create</a:t>
            </a:r>
            <a:r>
              <a:rPr lang="en-US" altLang="zh-CN" dirty="0">
                <a:solidFill>
                  <a:schemeClr val="accent6"/>
                </a:solidFill>
                <a:latin typeface="Cascadia Code Light" panose="020B0609020000020004" charset="0"/>
                <a:cs typeface="Cascadia Code Light" panose="020B0609020000020004" charset="0"/>
              </a:rPr>
              <a:t> </a:t>
            </a:r>
            <a:r>
              <a:rPr lang="zh-CN" altLang="en-US" dirty="0">
                <a:solidFill>
                  <a:schemeClr val="accent6"/>
                </a:solidFill>
                <a:latin typeface="Cascadia Code Light" panose="020B0609020000020004" charset="0"/>
                <a:cs typeface="Cascadia Code Light" panose="020B0609020000020004" charset="0"/>
              </a:rPr>
              <a:t>table if not exists stu2(id int ,name string) </a:t>
            </a:r>
            <a:r>
              <a:rPr lang="zh-CN" altLang="en-US" b="1" dirty="0">
                <a:solidFill>
                  <a:schemeClr val="accent6"/>
                </a:solidFill>
                <a:latin typeface="Cascadia Code Light" panose="020B0609020000020004" charset="0"/>
                <a:cs typeface="Cascadia Code Light" panose="020B0609020000020004" charset="0"/>
              </a:rPr>
              <a:t>row format delimited fields terminated by '\t'</a:t>
            </a:r>
            <a:r>
              <a:rPr lang="zh-CN" altLang="en-US" dirty="0">
                <a:solidFill>
                  <a:schemeClr val="accent6"/>
                </a:solidFill>
                <a:latin typeface="Cascadia Code Light" panose="020B0609020000020004" charset="0"/>
                <a:cs typeface="Cascadia Code Light" panose="020B0609020000020004" charset="0"/>
              </a:rPr>
              <a:t>;</a:t>
            </a:r>
          </a:p>
          <a:p>
            <a:pPr marL="285750" indent="-285750">
              <a:buFont typeface="Arial" panose="020B0604020202020204" pitchFamily="34" charset="0"/>
              <a:buChar char="•"/>
            </a:pPr>
            <a:r>
              <a:rPr lang="zh-CN" altLang="en-US" b="1" dirty="0">
                <a:solidFill>
                  <a:srgbClr val="FF0000"/>
                </a:solidFill>
                <a:latin typeface="Cascadia Code Light" panose="020B0609020000020004" charset="0"/>
                <a:cs typeface="Cascadia Code Light" panose="020B0609020000020004" charset="0"/>
                <a:sym typeface="+mn-ea"/>
              </a:rPr>
              <a:t>row format</a:t>
            </a:r>
            <a:r>
              <a:rPr lang="zh-CN" altLang="en-US" b="1" dirty="0">
                <a:solidFill>
                  <a:schemeClr val="accent6"/>
                </a:solidFill>
                <a:latin typeface="Cascadia Code Light" panose="020B0609020000020004" charset="0"/>
                <a:cs typeface="Cascadia Code Light" panose="020B0609020000020004" charset="0"/>
                <a:sym typeface="+mn-ea"/>
              </a:rPr>
              <a:t> </a:t>
            </a:r>
            <a:r>
              <a:rPr lang="zh-CN" altLang="en-US" b="1" dirty="0">
                <a:solidFill>
                  <a:schemeClr val="tx1"/>
                </a:solidFill>
                <a:latin typeface="Cascadia Code Light" panose="020B0609020000020004" charset="0"/>
                <a:cs typeface="Cascadia Code Light" panose="020B0609020000020004" charset="0"/>
                <a:sym typeface="+mn-ea"/>
              </a:rPr>
              <a:t>delimited</a:t>
            </a:r>
            <a:r>
              <a:rPr lang="zh-CN" altLang="en-US" b="1" dirty="0">
                <a:solidFill>
                  <a:schemeClr val="accent6"/>
                </a:solidFill>
                <a:latin typeface="Cascadia Code Light" panose="020B0609020000020004" charset="0"/>
                <a:cs typeface="Cascadia Code Light" panose="020B0609020000020004" charset="0"/>
                <a:sym typeface="+mn-ea"/>
              </a:rPr>
              <a:t> </a:t>
            </a:r>
            <a:r>
              <a:rPr lang="zh-CN" altLang="en-US" b="1" dirty="0">
                <a:solidFill>
                  <a:srgbClr val="7030A0"/>
                </a:solidFill>
                <a:latin typeface="Cascadia Code Light" panose="020B0609020000020004" charset="0"/>
                <a:cs typeface="Cascadia Code Light" panose="020B0609020000020004" charset="0"/>
                <a:sym typeface="+mn-ea"/>
              </a:rPr>
              <a:t>fields terminated by</a:t>
            </a:r>
            <a:r>
              <a:rPr lang="zh-CN" altLang="en-US" b="1" dirty="0">
                <a:solidFill>
                  <a:schemeClr val="accent6"/>
                </a:solidFill>
                <a:latin typeface="Cascadia Code Light" panose="020B0609020000020004" charset="0"/>
                <a:cs typeface="Cascadia Code Light" panose="020B0609020000020004" charset="0"/>
                <a:sym typeface="+mn-ea"/>
              </a:rPr>
              <a:t> </a:t>
            </a:r>
            <a:r>
              <a:rPr lang="zh-CN" altLang="en-US" dirty="0">
                <a:solidFill>
                  <a:schemeClr val="accent6"/>
                </a:solidFill>
                <a:latin typeface="Cascadia Code Light" panose="020B0609020000020004" charset="0"/>
                <a:cs typeface="Cascadia Code Light" panose="020B0609020000020004" charset="0"/>
                <a:sym typeface="+mn-ea"/>
              </a:rPr>
              <a:t>'\t’</a:t>
            </a:r>
            <a:r>
              <a:rPr lang="zh-CN" altLang="en-US" dirty="0">
                <a:sym typeface="+mn-ea"/>
              </a:rPr>
              <a:t>：表示以</a:t>
            </a:r>
            <a:r>
              <a:rPr lang="en-US" altLang="zh-CN" dirty="0">
                <a:sym typeface="+mn-ea"/>
              </a:rPr>
              <a:t>\t</a:t>
            </a:r>
            <a:r>
              <a:rPr lang="zh-CN" altLang="en-US" dirty="0">
                <a:sym typeface="+mn-ea"/>
              </a:rPr>
              <a:t>分隔</a:t>
            </a:r>
            <a:endParaRPr lang="en-US" altLang="zh-CN" dirty="0">
              <a:sym typeface="+mn-ea"/>
            </a:endParaRPr>
          </a:p>
          <a:p>
            <a:pPr marL="285750" indent="-285750">
              <a:buFont typeface="Arial" panose="020B0604020202020204" pitchFamily="34" charset="0"/>
              <a:buChar char="•"/>
            </a:pPr>
            <a:r>
              <a:rPr lang="zh-CN" altLang="en-US" dirty="0">
                <a:solidFill>
                  <a:srgbClr val="FF0000"/>
                </a:solidFill>
                <a:sym typeface="+mn-ea"/>
              </a:rPr>
              <a:t>表的存储格式    </a:t>
            </a:r>
            <a:r>
              <a:rPr lang="zh-CN" altLang="en-US" dirty="0">
                <a:sym typeface="+mn-ea"/>
              </a:rPr>
              <a:t>行分隔          </a:t>
            </a:r>
            <a:r>
              <a:rPr lang="zh-CN" altLang="en-US" b="0" i="0" dirty="0">
                <a:solidFill>
                  <a:srgbClr val="7030A0"/>
                </a:solidFill>
                <a:effectLst/>
                <a:highlight>
                  <a:srgbClr val="FFFFFF"/>
                </a:highlight>
                <a:latin typeface="-apple-system"/>
              </a:rPr>
              <a:t>指定字段之间的分隔符</a:t>
            </a:r>
            <a:endParaRPr lang="en-US" altLang="zh-CN" b="0" i="0" dirty="0">
              <a:solidFill>
                <a:srgbClr val="7030A0"/>
              </a:solidFill>
              <a:effectLst/>
              <a:highlight>
                <a:srgbClr val="FFFFFF"/>
              </a:highlight>
              <a:latin typeface="-apple-system"/>
            </a:endParaRPr>
          </a:p>
          <a:p>
            <a:pPr marL="285750" indent="-285750">
              <a:buFont typeface="Arial" panose="020B0604020202020204" pitchFamily="34" charset="0"/>
              <a:buChar char="•"/>
            </a:pPr>
            <a:r>
              <a:rPr lang="en-US" altLang="zh-CN" b="0" i="0" dirty="0">
                <a:solidFill>
                  <a:srgbClr val="060607"/>
                </a:solidFill>
                <a:effectLst/>
                <a:highlight>
                  <a:srgbClr val="FFFFFF"/>
                </a:highlight>
                <a:latin typeface="-apple-system"/>
              </a:rPr>
              <a:t>Delimited csv</a:t>
            </a:r>
            <a:r>
              <a:rPr lang="zh-CN" altLang="en-US" b="0" i="0" dirty="0">
                <a:solidFill>
                  <a:srgbClr val="060607"/>
                </a:solidFill>
                <a:effectLst/>
                <a:highlight>
                  <a:srgbClr val="FFFFFF"/>
                </a:highlight>
                <a:latin typeface="-apple-system"/>
              </a:rPr>
              <a:t>文件</a:t>
            </a:r>
            <a:r>
              <a:rPr lang="en-US" altLang="zh-CN"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字段之间由指定的分隔符分隔，行之间由换行符分隔；还有</a:t>
            </a:r>
            <a:r>
              <a:rPr lang="en-US" altLang="zh-CN" b="0" i="0" dirty="0">
                <a:solidFill>
                  <a:srgbClr val="060607"/>
                </a:solidFill>
                <a:effectLst/>
                <a:highlight>
                  <a:srgbClr val="FFFFFF"/>
                </a:highlight>
                <a:latin typeface="-apple-system"/>
              </a:rPr>
              <a:t>SERDE</a:t>
            </a:r>
            <a:r>
              <a:rPr lang="zh-CN" altLang="en-US" dirty="0">
                <a:solidFill>
                  <a:srgbClr val="060607"/>
                </a:solidFill>
                <a:highlight>
                  <a:srgbClr val="FFFFFF"/>
                </a:highlight>
                <a:latin typeface="-apple-system"/>
              </a:rPr>
              <a:t>等</a:t>
            </a:r>
            <a:r>
              <a:rPr lang="zh-CN" altLang="en-US" b="0" i="0" dirty="0">
                <a:solidFill>
                  <a:srgbClr val="060607"/>
                </a:solidFill>
                <a:effectLst/>
                <a:highlight>
                  <a:srgbClr val="FFFFFF"/>
                </a:highlight>
                <a:latin typeface="-apple-system"/>
              </a:rPr>
              <a:t>类型</a:t>
            </a:r>
            <a:endParaRPr lang="zh-CN" altLang="en-US" dirty="0">
              <a:solidFill>
                <a:srgbClr val="7030A0"/>
              </a:solidFill>
              <a:sym typeface="+mn-ea"/>
            </a:endParaRPr>
          </a:p>
          <a:p>
            <a:pPr>
              <a:buFont typeface="Arial" panose="020B0604020202020204" pitchFamily="34" charset="0"/>
            </a:pPr>
            <a:endParaRPr lang="zh-CN" altLang="en-US" dirty="0">
              <a:sym typeface="+mn-ea"/>
            </a:endParaRPr>
          </a:p>
        </p:txBody>
      </p:sp>
      <p:pic>
        <p:nvPicPr>
          <p:cNvPr id="4" name="图片 3"/>
          <p:cNvPicPr>
            <a:picLocks noChangeAspect="1"/>
          </p:cNvPicPr>
          <p:nvPr>
            <p:custDataLst>
              <p:tags r:id="rId1"/>
            </p:custDataLst>
          </p:nvPr>
        </p:nvPicPr>
        <p:blipFill>
          <a:blip r:embed="rId4"/>
          <a:stretch>
            <a:fillRect/>
          </a:stretch>
        </p:blipFill>
        <p:spPr>
          <a:xfrm>
            <a:off x="677097" y="5010616"/>
            <a:ext cx="10033000" cy="1479550"/>
          </a:xfrm>
          <a:prstGeom prst="rect">
            <a:avLst/>
          </a:prstGeom>
        </p:spPr>
      </p:pic>
      <p:pic>
        <p:nvPicPr>
          <p:cNvPr id="8" name="图片 7" descr="01 (132)"/>
          <p:cNvPicPr>
            <a:picLocks noChangeAspect="1"/>
          </p:cNvPicPr>
          <p:nvPr>
            <p:custDataLst>
              <p:tags r:id="rId2"/>
            </p:custDataLst>
          </p:nvPr>
        </p:nvPicPr>
        <p:blipFill>
          <a:blip r:embed="rId5"/>
          <a:stretch>
            <a:fillRect/>
          </a:stretch>
        </p:blipFill>
        <p:spPr>
          <a:xfrm flipH="1">
            <a:off x="10577195" y="5232400"/>
            <a:ext cx="1624330" cy="1624330"/>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配置数据源及数据准备</a:t>
            </a:r>
          </a:p>
        </p:txBody>
      </p:sp>
      <p:sp>
        <p:nvSpPr>
          <p:cNvPr id="2" name="文本占位符 1"/>
          <p:cNvSpPr>
            <a:spLocks noGrp="1"/>
          </p:cNvSpPr>
          <p:nvPr>
            <p:ph type="body" sz="quarter" idx="11"/>
          </p:nvPr>
        </p:nvSpPr>
        <p:spPr>
          <a:xfrm>
            <a:off x="710881" y="1646133"/>
            <a:ext cx="9150295" cy="2665891"/>
          </a:xfrm>
        </p:spPr>
        <p:txBody>
          <a:bodyPr/>
          <a:lstStyle/>
          <a:p>
            <a:r>
              <a:rPr lang="zh-CN" altLang="en-US" b="1" dirty="0"/>
              <a:t>数据准备</a:t>
            </a:r>
            <a:endParaRPr lang="en-US" altLang="zh-CN" b="1" dirty="0"/>
          </a:p>
          <a:p>
            <a:pPr lvl="1"/>
            <a:r>
              <a:rPr lang="zh-CN" altLang="en-US" b="1" dirty="0"/>
              <a:t>更新业务包</a:t>
            </a:r>
            <a:endParaRPr lang="en-US" altLang="zh-CN"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928" y="2452627"/>
            <a:ext cx="8480424" cy="3984032"/>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数据库操作</a:t>
            </a:r>
          </a:p>
          <a:p>
            <a:pPr algn="l"/>
            <a:r>
              <a:rPr lang="zh-CN" altLang="en-US" dirty="0"/>
              <a:t>数据表操作</a:t>
            </a:r>
          </a:p>
          <a:p>
            <a:pPr algn="l"/>
            <a:r>
              <a:rPr lang="zh-CN" altLang="en-US" dirty="0"/>
              <a:t>数据查询</a:t>
            </a:r>
          </a:p>
          <a:p>
            <a:r>
              <a:rPr lang="zh-CN" altLang="en-US" dirty="0">
                <a:sym typeface="+mn-ea"/>
              </a:rPr>
              <a:t>函数</a:t>
            </a:r>
            <a:endParaRPr lang="zh-CN" altLang="en-US" dirty="0">
              <a:solidFill>
                <a:srgbClr val="FF0000"/>
              </a:solidFill>
            </a:endParaRPr>
          </a:p>
          <a:p>
            <a:r>
              <a:rPr lang="zh-CN" altLang="en-US" dirty="0">
                <a:solidFill>
                  <a:srgbClr val="FF0000"/>
                </a:solidFill>
                <a:sym typeface="+mn-ea"/>
              </a:rPr>
              <a:t>案例</a:t>
            </a:r>
          </a:p>
        </p:txBody>
      </p:sp>
      <p:pic>
        <p:nvPicPr>
          <p:cNvPr id="3" name="图形 2" descr="303b32313537333932333bbcfdcdb7"/>
          <p:cNvPicPr>
            <a:picLocks noChangeAspect="1"/>
          </p:cNvPicPr>
          <p:nvPr>
            <p:custDataLst>
              <p:tags r:id="rId1"/>
            </p:custDataLst>
          </p:nvPr>
        </p:nvPicPr>
        <p:blipFill>
          <a:blip r:embed="rId11"/>
          <a:stretch>
            <a:fillRect/>
          </a:stretch>
        </p:blipFill>
        <p:spPr>
          <a:xfrm>
            <a:off x="4655776" y="4120796"/>
            <a:ext cx="410210" cy="410210"/>
          </a:xfrm>
          <a:prstGeom prst="rect">
            <a:avLst/>
          </a:prstGeom>
        </p:spPr>
      </p:pic>
      <p:grpSp>
        <p:nvGrpSpPr>
          <p:cNvPr id="15" name="组合 14"/>
          <p:cNvGrpSpPr/>
          <p:nvPr/>
        </p:nvGrpSpPr>
        <p:grpSpPr>
          <a:xfrm>
            <a:off x="7103110" y="3507105"/>
            <a:ext cx="3429000" cy="1819275"/>
            <a:chOff x="11527" y="1204"/>
            <a:chExt cx="5400" cy="2865"/>
          </a:xfrm>
        </p:grpSpPr>
        <p:sp>
          <p:nvSpPr>
            <p:cNvPr id="4" name="左大括号 3"/>
            <p:cNvSpPr/>
            <p:nvPr>
              <p:custDataLst>
                <p:tags r:id="rId5"/>
              </p:custDataLst>
            </p:nvPr>
          </p:nvSpPr>
          <p:spPr>
            <a:xfrm>
              <a:off x="11527" y="1439"/>
              <a:ext cx="1021" cy="2376"/>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custDataLst>
                <p:tags r:id="rId6"/>
              </p:custDataLst>
            </p:nvPr>
          </p:nvSpPr>
          <p:spPr>
            <a:xfrm>
              <a:off x="12661" y="1204"/>
              <a:ext cx="4266"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需求分析</a:t>
              </a:r>
            </a:p>
          </p:txBody>
        </p:sp>
        <p:sp>
          <p:nvSpPr>
            <p:cNvPr id="7" name="文本框 6"/>
            <p:cNvSpPr txBox="1"/>
            <p:nvPr>
              <p:custDataLst>
                <p:tags r:id="rId7"/>
              </p:custDataLst>
            </p:nvPr>
          </p:nvSpPr>
          <p:spPr>
            <a:xfrm>
              <a:off x="12661" y="1998"/>
              <a:ext cx="4265"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ETL数据清洗</a:t>
              </a:r>
            </a:p>
          </p:txBody>
        </p:sp>
        <p:sp>
          <p:nvSpPr>
            <p:cNvPr id="6" name="文本框 5"/>
            <p:cNvSpPr txBox="1"/>
            <p:nvPr>
              <p:custDataLst>
                <p:tags r:id="rId8"/>
              </p:custDataLst>
            </p:nvPr>
          </p:nvSpPr>
          <p:spPr>
            <a:xfrm>
              <a:off x="12662" y="2792"/>
              <a:ext cx="4265" cy="483"/>
            </a:xfrm>
            <a:prstGeom prst="rect">
              <a:avLst/>
            </a:prstGeom>
            <a:noFill/>
          </p:spPr>
          <p:txBody>
            <a:bodyPr wrap="square" rtlCol="0">
              <a:spAutoFit/>
            </a:bodyPr>
            <a:lstStyle/>
            <a:p>
              <a:pPr algn="l">
                <a:buClrTx/>
                <a:buSzTx/>
                <a:buFontTx/>
              </a:pPr>
              <a:r>
                <a:rPr lang="zh-CN"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指标计算</a:t>
              </a:r>
            </a:p>
          </p:txBody>
        </p:sp>
        <p:sp>
          <p:nvSpPr>
            <p:cNvPr id="8" name="文本框 7"/>
            <p:cNvSpPr txBox="1"/>
            <p:nvPr>
              <p:custDataLst>
                <p:tags r:id="rId9"/>
              </p:custDataLst>
            </p:nvPr>
          </p:nvSpPr>
          <p:spPr>
            <a:xfrm>
              <a:off x="12661" y="3586"/>
              <a:ext cx="4265" cy="483"/>
            </a:xfrm>
            <a:prstGeom prst="rect">
              <a:avLst/>
            </a:prstGeom>
            <a:noFill/>
          </p:spPr>
          <p:txBody>
            <a:bodyPr wrap="square" rtlCol="0">
              <a:spAutoFit/>
            </a:bodyPr>
            <a:lstStyle/>
            <a:p>
              <a:pPr algn="l">
                <a:buClrTx/>
                <a:buSzTx/>
                <a:buFontTx/>
              </a:pPr>
              <a:r>
                <a:rPr lang="zh-CN" sz="1400">
                  <a:solidFill>
                    <a:srgbClr val="FF0000"/>
                  </a:solidFill>
                  <a:latin typeface="阿里巴巴普惠体" panose="00020600040101010101" pitchFamily="18" charset="-122"/>
                  <a:ea typeface="阿里巴巴普惠体" panose="00020600040101010101" pitchFamily="18" charset="-122"/>
                  <a:sym typeface="+mn-ea"/>
                </a:rPr>
                <a:t>可视化展现</a:t>
              </a:r>
            </a:p>
          </p:txBody>
        </p:sp>
      </p:grpSp>
      <p:sp>
        <p:nvSpPr>
          <p:cNvPr id="9" name="左大括号 8"/>
          <p:cNvSpPr/>
          <p:nvPr>
            <p:custDataLst>
              <p:tags r:id="rId2"/>
            </p:custDataLst>
          </p:nvPr>
        </p:nvSpPr>
        <p:spPr>
          <a:xfrm>
            <a:off x="9048115" y="4974590"/>
            <a:ext cx="648335" cy="431800"/>
          </a:xfrm>
          <a:prstGeom prst="leftBrace">
            <a:avLst>
              <a:gd name="adj1" fmla="val 8333"/>
              <a:gd name="adj2" fmla="val 450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custDataLst>
              <p:tags r:id="rId3"/>
            </p:custDataLst>
          </p:nvPr>
        </p:nvSpPr>
        <p:spPr>
          <a:xfrm>
            <a:off x="9840595" y="4822190"/>
            <a:ext cx="1012190" cy="306705"/>
          </a:xfrm>
          <a:prstGeom prst="rect">
            <a:avLst/>
          </a:prstGeom>
          <a:noFill/>
        </p:spPr>
        <p:txBody>
          <a:bodyPr wrap="square" rtlCol="0">
            <a:spAutoFit/>
          </a:bodyPr>
          <a:lstStyle/>
          <a:p>
            <a:pPr algn="l">
              <a:buClrTx/>
              <a:buSzTx/>
              <a:buFontTx/>
            </a:pPr>
            <a:r>
              <a:rPr lang="en-US" altLang="zh-CN" sz="1400">
                <a:solidFill>
                  <a:schemeClr val="tx1">
                    <a:lumMod val="75000"/>
                    <a:lumOff val="25000"/>
                  </a:schemeClr>
                </a:solidFill>
                <a:latin typeface="阿里巴巴普惠体" panose="00020600040101010101" pitchFamily="18" charset="-122"/>
                <a:ea typeface="阿里巴巴普惠体" panose="00020600040101010101" pitchFamily="18" charset="-122"/>
              </a:rPr>
              <a:t>BI</a:t>
            </a: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概述</a:t>
            </a:r>
          </a:p>
        </p:txBody>
      </p:sp>
      <p:sp>
        <p:nvSpPr>
          <p:cNvPr id="11" name="文本框 10"/>
          <p:cNvSpPr txBox="1"/>
          <p:nvPr>
            <p:custDataLst>
              <p:tags r:id="rId4"/>
            </p:custDataLst>
          </p:nvPr>
        </p:nvSpPr>
        <p:spPr>
          <a:xfrm>
            <a:off x="9840595" y="5228590"/>
            <a:ext cx="1195705" cy="306705"/>
          </a:xfrm>
          <a:prstGeom prst="rect">
            <a:avLst/>
          </a:prstGeom>
          <a:noFill/>
        </p:spPr>
        <p:txBody>
          <a:bodyPr wrap="square" rtlCol="0">
            <a:spAutoFit/>
          </a:bodyPr>
          <a:lstStyle/>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rPr>
              <a:t>可视化展现</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600" dirty="0">
                <a:solidFill>
                  <a:srgbClr val="FF0000"/>
                </a:solidFill>
              </a:rPr>
              <a:t>基于</a:t>
            </a:r>
            <a:r>
              <a:rPr lang="en-US" altLang="zh-CN" sz="1600" dirty="0">
                <a:solidFill>
                  <a:srgbClr val="FF0000"/>
                </a:solidFill>
              </a:rPr>
              <a:t>FineBI</a:t>
            </a:r>
            <a:r>
              <a:rPr lang="zh-CN" altLang="en-US" sz="1600" dirty="0">
                <a:solidFill>
                  <a:srgbClr val="FF0000"/>
                </a:solidFill>
              </a:rPr>
              <a:t>完成指标的可视化展现</a:t>
            </a:r>
          </a:p>
        </p:txBody>
      </p:sp>
      <p:pic>
        <p:nvPicPr>
          <p:cNvPr id="8" name="图片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t="7638"/>
          <a:stretch>
            <a:fillRect/>
          </a:stretch>
        </p:blipFill>
        <p:spPr>
          <a:xfrm>
            <a:off x="1991360" y="1557020"/>
            <a:ext cx="8009890" cy="4872355"/>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a:t>
            </a:r>
            <a:r>
              <a:rPr lang="zh-CN" altLang="en-US" dirty="0"/>
              <a:t>：创建报表</a:t>
            </a: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604" y="2085975"/>
            <a:ext cx="9214149" cy="4292568"/>
          </a:xfrm>
          <a:prstGeom prst="rect">
            <a:avLst/>
          </a:prstGeom>
          <a:ln>
            <a:solidFill>
              <a:schemeClr val="accent1"/>
            </a:solid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step2</a:t>
            </a:r>
            <a:r>
              <a:rPr lang="zh-CN" altLang="en-US" dirty="0"/>
              <a:t>：选择仪表板样式</a:t>
            </a:r>
          </a:p>
        </p:txBody>
      </p:sp>
      <p:sp>
        <p:nvSpPr>
          <p:cNvPr id="3" name="文本占位符 2"/>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649" y="2037145"/>
            <a:ext cx="9457529" cy="4443069"/>
          </a:xfrm>
          <a:prstGeom prst="rect">
            <a:avLst/>
          </a:prstGeom>
          <a:ln>
            <a:solidFill>
              <a:schemeClr val="accent1"/>
            </a:solid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306" y="2092540"/>
            <a:ext cx="9448800" cy="4438968"/>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step3</a:t>
            </a:r>
            <a:r>
              <a:rPr lang="zh-CN" altLang="en-US" dirty="0"/>
              <a:t>：添加标题</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191" y="2121626"/>
            <a:ext cx="9324976" cy="4380796"/>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step4</a:t>
            </a:r>
            <a:r>
              <a:rPr lang="zh-CN" altLang="en-US" dirty="0"/>
              <a:t>：编辑标题文本框（注意字体大小、居中、文本框位置可调整）</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196" y="2162030"/>
            <a:ext cx="9152965" cy="4299987"/>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step5</a:t>
            </a:r>
            <a:r>
              <a:rPr lang="zh-CN" altLang="en-US" dirty="0"/>
              <a:t>：添加文本内容（</a:t>
            </a:r>
            <a:r>
              <a:rPr lang="en-US" altLang="zh-CN" dirty="0"/>
              <a:t>1/10</a:t>
            </a:r>
            <a:r>
              <a:rPr lang="zh-CN" altLang="en-US" dirty="0"/>
              <a:t>）</a:t>
            </a: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191" y="2161899"/>
            <a:ext cx="9324976" cy="4300250"/>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step5</a:t>
            </a:r>
            <a:r>
              <a:rPr lang="zh-CN" altLang="en-US" dirty="0"/>
              <a:t>：添加文本内容（</a:t>
            </a:r>
            <a:r>
              <a:rPr lang="en-US" altLang="zh-CN" dirty="0"/>
              <a:t>2/10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756" y="2208034"/>
            <a:ext cx="8820946" cy="414400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其它创建内部表的形式</a:t>
            </a:r>
          </a:p>
        </p:txBody>
      </p:sp>
      <p:sp>
        <p:nvSpPr>
          <p:cNvPr id="3" name="文本占位符 2"/>
          <p:cNvSpPr>
            <a:spLocks noGrp="1"/>
          </p:cNvSpPr>
          <p:nvPr>
            <p:ph type="body" sz="quarter" idx="11"/>
          </p:nvPr>
        </p:nvSpPr>
        <p:spPr>
          <a:xfrm>
            <a:off x="710880" y="1656000"/>
            <a:ext cx="10698800" cy="4509304"/>
          </a:xfrm>
        </p:spPr>
        <p:txBody>
          <a:bodyPr/>
          <a:lstStyle/>
          <a:p>
            <a:r>
              <a:rPr lang="zh-CN" altLang="en-US" dirty="0"/>
              <a:t>除了标准的</a:t>
            </a:r>
            <a:r>
              <a:rPr lang="en-US" altLang="zh-CN" dirty="0"/>
              <a:t>CREATE TABLE </a:t>
            </a:r>
            <a:r>
              <a:rPr lang="en-US" altLang="zh-CN" dirty="0" err="1"/>
              <a:t>table_name</a:t>
            </a:r>
            <a:r>
              <a:rPr lang="zh-CN" altLang="en-US" dirty="0"/>
              <a:t>的形式创建内部表外</a:t>
            </a:r>
          </a:p>
          <a:p>
            <a:r>
              <a:rPr lang="zh-CN" altLang="en-US" dirty="0"/>
              <a:t>我们还可以通过：</a:t>
            </a:r>
          </a:p>
          <a:p>
            <a:pPr marL="285750" indent="-285750">
              <a:buFont typeface="Arial" panose="020B0604020202020204" pitchFamily="34" charset="0"/>
              <a:buChar char="•"/>
            </a:pPr>
            <a:r>
              <a:rPr lang="en-US" altLang="zh-CN" dirty="0">
                <a:solidFill>
                  <a:schemeClr val="tx1">
                    <a:lumMod val="75000"/>
                    <a:lumOff val="25000"/>
                  </a:schemeClr>
                </a:solidFill>
                <a:latin typeface="Cascadia Code Light" panose="020B0609020000020004" charset="0"/>
                <a:cs typeface="Cascadia Code Light" panose="020B0609020000020004" charset="0"/>
              </a:rPr>
              <a:t>CREATE TABLE </a:t>
            </a:r>
            <a:r>
              <a:rPr lang="en-US" altLang="zh-CN" dirty="0" err="1">
                <a:solidFill>
                  <a:schemeClr val="tx1">
                    <a:lumMod val="75000"/>
                    <a:lumOff val="25000"/>
                  </a:schemeClr>
                </a:solidFill>
                <a:latin typeface="Cascadia Code Light" panose="020B0609020000020004" charset="0"/>
                <a:cs typeface="Cascadia Code Light" panose="020B0609020000020004" charset="0"/>
              </a:rPr>
              <a:t>table_name</a:t>
            </a:r>
            <a:r>
              <a:rPr lang="en-US" altLang="zh-CN" dirty="0">
                <a:solidFill>
                  <a:schemeClr val="tx1">
                    <a:lumMod val="75000"/>
                    <a:lumOff val="25000"/>
                  </a:schemeClr>
                </a:solidFill>
                <a:latin typeface="Cascadia Code Light" panose="020B0609020000020004" charset="0"/>
                <a:cs typeface="Cascadia Code Light" panose="020B0609020000020004" charset="0"/>
              </a:rPr>
              <a:t> as</a:t>
            </a:r>
            <a:r>
              <a:rPr lang="zh-CN" altLang="en-US" dirty="0"/>
              <a:t>，</a:t>
            </a:r>
            <a:r>
              <a:rPr lang="zh-CN" altLang="en-US" dirty="0">
                <a:solidFill>
                  <a:srgbClr val="FF0000"/>
                </a:solidFill>
              </a:rPr>
              <a:t>基于查询结果</a:t>
            </a:r>
            <a:r>
              <a:rPr lang="zh-CN" altLang="en-US" dirty="0"/>
              <a:t>建表</a:t>
            </a:r>
          </a:p>
          <a:p>
            <a:pPr>
              <a:buFont typeface="Arial" panose="020B0604020202020204" pitchFamily="34" charset="0"/>
            </a:pPr>
            <a:r>
              <a:rPr lang="zh-CN" altLang="en-US" dirty="0">
                <a:solidFill>
                  <a:schemeClr val="accent6"/>
                </a:solidFill>
                <a:latin typeface="Cascadia Code Light" panose="020B0609020000020004" charset="0"/>
                <a:cs typeface="Cascadia Code Light" panose="020B0609020000020004" charset="0"/>
              </a:rPr>
              <a:t>create table stu3 as select * from stu2;</a:t>
            </a:r>
          </a:p>
          <a:p>
            <a:pPr marL="285750" indent="-285750">
              <a:buFont typeface="Arial" panose="020B0604020202020204" pitchFamily="34" charset="0"/>
              <a:buChar char="•"/>
            </a:pPr>
            <a:r>
              <a:rPr lang="en-US" altLang="zh-CN" dirty="0">
                <a:latin typeface="Cascadia Code Light" panose="020B0609020000020004" charset="0"/>
                <a:cs typeface="Cascadia Code Light" panose="020B0609020000020004" charset="0"/>
              </a:rPr>
              <a:t>CREATE TABLE </a:t>
            </a:r>
            <a:r>
              <a:rPr lang="en-US" altLang="zh-CN" dirty="0" err="1">
                <a:latin typeface="Cascadia Code Light" panose="020B0609020000020004" charset="0"/>
                <a:cs typeface="Cascadia Code Light" panose="020B0609020000020004" charset="0"/>
              </a:rPr>
              <a:t>table_name</a:t>
            </a:r>
            <a:r>
              <a:rPr lang="en-US" altLang="zh-CN" dirty="0">
                <a:latin typeface="Cascadia Code Light" panose="020B0609020000020004" charset="0"/>
                <a:cs typeface="Cascadia Code Light" panose="020B0609020000020004" charset="0"/>
              </a:rPr>
              <a:t> like</a:t>
            </a:r>
            <a:r>
              <a:rPr lang="zh-CN" altLang="en-US" dirty="0"/>
              <a:t>，</a:t>
            </a:r>
            <a:r>
              <a:rPr lang="zh-CN" altLang="en-US" dirty="0">
                <a:solidFill>
                  <a:srgbClr val="FF0000"/>
                </a:solidFill>
              </a:rPr>
              <a:t>基于已存在的表结构</a:t>
            </a:r>
            <a:r>
              <a:rPr lang="zh-CN" altLang="en-US" dirty="0"/>
              <a:t>建表</a:t>
            </a:r>
          </a:p>
          <a:p>
            <a:pPr>
              <a:buFont typeface="Arial" panose="020B0604020202020204" pitchFamily="34" charset="0"/>
            </a:pPr>
            <a:r>
              <a:rPr lang="zh-CN" altLang="en-US" dirty="0">
                <a:solidFill>
                  <a:schemeClr val="accent6"/>
                </a:solidFill>
                <a:latin typeface="Cascadia Code Light" panose="020B0609020000020004" charset="0"/>
                <a:cs typeface="Cascadia Code Light" panose="020B0609020000020004" charset="0"/>
              </a:rPr>
              <a:t>create table stu4 like stu2;</a:t>
            </a:r>
          </a:p>
          <a:p>
            <a:pPr marL="285750" indent="-285750">
              <a:buFont typeface="Arial" panose="020B0604020202020204" pitchFamily="34" charset="0"/>
              <a:buChar char="•"/>
            </a:pPr>
            <a:r>
              <a:rPr lang="zh-CN" altLang="en-US" dirty="0"/>
              <a:t>也可以使用</a:t>
            </a:r>
            <a:r>
              <a:rPr lang="en-US" altLang="zh-CN" dirty="0">
                <a:latin typeface="Cascadia Code Light" panose="020B0609020000020004" charset="0"/>
                <a:cs typeface="Cascadia Code Light" panose="020B0609020000020004" charset="0"/>
              </a:rPr>
              <a:t>DESC FORMATTED </a:t>
            </a:r>
            <a:r>
              <a:rPr lang="en-US" altLang="zh-CN" dirty="0" err="1">
                <a:latin typeface="Cascadia Code Light" panose="020B0609020000020004" charset="0"/>
                <a:cs typeface="Cascadia Code Light" panose="020B0609020000020004" charset="0"/>
              </a:rPr>
              <a:t>table_name</a:t>
            </a:r>
            <a:r>
              <a:rPr lang="zh-CN" altLang="en-US" dirty="0"/>
              <a:t>，查看表类型和详情</a:t>
            </a:r>
          </a:p>
          <a:p>
            <a:pPr>
              <a:buFont typeface="Arial" panose="020B0604020202020204" pitchFamily="34" charset="0"/>
            </a:pPr>
            <a:r>
              <a:rPr lang="en-US" altLang="zh-CN" dirty="0">
                <a:solidFill>
                  <a:schemeClr val="accent6"/>
                </a:solidFill>
                <a:latin typeface="Cascadia Code Light" panose="020B0609020000020004" charset="0"/>
                <a:cs typeface="Cascadia Code Light" panose="020B0609020000020004" charset="0"/>
              </a:rPr>
              <a:t>DESC FORMATTED stu2;</a:t>
            </a:r>
          </a:p>
          <a:p>
            <a:pPr>
              <a:buFont typeface="Arial" panose="020B0604020202020204" pitchFamily="34" charset="0"/>
            </a:pPr>
            <a:r>
              <a:rPr lang="en-US" altLang="zh-CN" dirty="0">
                <a:solidFill>
                  <a:schemeClr val="accent6"/>
                </a:solidFill>
                <a:latin typeface="Cascadia Code Light" panose="020B0609020000020004" charset="0"/>
                <a:cs typeface="Cascadia Code Light" panose="020B0609020000020004" charset="0"/>
              </a:rPr>
              <a:t>describe</a:t>
            </a:r>
          </a:p>
        </p:txBody>
      </p:sp>
      <p:pic>
        <p:nvPicPr>
          <p:cNvPr id="5" name="图片 4" descr="01 (122)"/>
          <p:cNvPicPr>
            <a:picLocks noChangeAspect="1"/>
          </p:cNvPicPr>
          <p:nvPr>
            <p:custDataLst>
              <p:tags r:id="rId1"/>
            </p:custDataLst>
          </p:nvPr>
        </p:nvPicPr>
        <p:blipFill>
          <a:blip r:embed="rId3"/>
          <a:stretch>
            <a:fillRect/>
          </a:stretch>
        </p:blipFill>
        <p:spPr>
          <a:xfrm>
            <a:off x="10994390" y="5397500"/>
            <a:ext cx="1414145" cy="1414145"/>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en-US" altLang="zh-CN" dirty="0"/>
              <a:t>3/10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146" y="2118202"/>
            <a:ext cx="8805066" cy="4136547"/>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en-US" altLang="zh-CN" dirty="0"/>
              <a:t>4/10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91" y="2131446"/>
            <a:ext cx="9020175" cy="4237603"/>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en-US" altLang="zh-CN" dirty="0"/>
              <a:t>5/10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104" y="2150712"/>
            <a:ext cx="9201150" cy="4322624"/>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en-US" altLang="zh-CN" dirty="0"/>
              <a:t>6/10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416" y="2095390"/>
            <a:ext cx="8772525" cy="4121259"/>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en-US" altLang="zh-CN" dirty="0"/>
              <a:t>7/10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866" y="2152949"/>
            <a:ext cx="9191625" cy="4318149"/>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en-US" altLang="zh-CN" dirty="0"/>
              <a:t>8/10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878" y="2145634"/>
            <a:ext cx="8991601" cy="4224179"/>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1"/>
          </p:nvPr>
        </p:nvSpPr>
        <p:spPr/>
        <p:txBody>
          <a:bodyPr/>
          <a:lstStyle/>
          <a:p>
            <a:r>
              <a:rPr lang="en-US" altLang="zh-CN" dirty="0"/>
              <a:t>step5</a:t>
            </a:r>
            <a:r>
              <a:rPr lang="zh-CN" altLang="en-US" dirty="0"/>
              <a:t>：添加文本内容（</a:t>
            </a:r>
            <a:r>
              <a:rPr lang="en-US" altLang="zh-CN" dirty="0"/>
              <a:t>9/10</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702" y="2150252"/>
            <a:ext cx="9047954" cy="4250653"/>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step5</a:t>
            </a:r>
            <a:r>
              <a:rPr lang="zh-CN" altLang="en-US" dirty="0"/>
              <a:t>：添加文本内容（</a:t>
            </a:r>
            <a:r>
              <a:rPr lang="en-US" altLang="zh-CN" dirty="0"/>
              <a:t>10/10</a:t>
            </a:r>
            <a:r>
              <a:rPr lang="zh-CN" altLang="en-US" dirty="0"/>
              <a:t>）</a:t>
            </a:r>
            <a:endParaRPr lang="en-US" altLang="zh-CN" dirty="0"/>
          </a:p>
          <a:p>
            <a:pPr marL="0" indent="0">
              <a:buNone/>
            </a:pPr>
            <a:r>
              <a:rPr lang="zh-CN" altLang="en-US" dirty="0"/>
              <a:t>同理添加</a:t>
            </a:r>
            <a:r>
              <a:rPr lang="zh-CN" altLang="en-US" dirty="0">
                <a:solidFill>
                  <a:srgbClr val="92D050"/>
                </a:solidFill>
              </a:rPr>
              <a:t>总发送消息人数</a:t>
            </a:r>
            <a:r>
              <a:rPr lang="zh-CN" altLang="en-US" dirty="0"/>
              <a:t>和</a:t>
            </a:r>
            <a:r>
              <a:rPr lang="zh-CN" altLang="en-US" dirty="0">
                <a:solidFill>
                  <a:srgbClr val="92D050"/>
                </a:solidFill>
              </a:rPr>
              <a:t>总接收消息人数</a:t>
            </a:r>
            <a:endParaRPr lang="en-US" altLang="zh-CN" dirty="0">
              <a:solidFill>
                <a:srgbClr val="92D050"/>
              </a:solidFill>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7104" y="2697555"/>
            <a:ext cx="7677150" cy="3606661"/>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step6</a:t>
            </a:r>
            <a:r>
              <a:rPr lang="zh-CN" altLang="en-US" dirty="0"/>
              <a:t>：添加地图（</a:t>
            </a:r>
            <a:r>
              <a:rPr lang="en-US" altLang="zh-CN" dirty="0"/>
              <a:t>1/9</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39" y="2166561"/>
            <a:ext cx="9133679" cy="4290926"/>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p:txBody>
          <a:bodyPr/>
          <a:lstStyle/>
          <a:p>
            <a:r>
              <a:rPr lang="en-US" altLang="zh-CN" dirty="0"/>
              <a:t>step6</a:t>
            </a:r>
            <a:r>
              <a:rPr lang="zh-CN" altLang="en-US" dirty="0"/>
              <a:t>：添加地图（</a:t>
            </a:r>
            <a:r>
              <a:rPr lang="en-US" altLang="zh-CN" dirty="0"/>
              <a:t>2/9</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916" y="2202150"/>
            <a:ext cx="9153525" cy="4300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删除内部表</a:t>
            </a:r>
          </a:p>
        </p:txBody>
      </p:sp>
      <p:sp>
        <p:nvSpPr>
          <p:cNvPr id="3" name="文本占位符 2"/>
          <p:cNvSpPr>
            <a:spLocks noGrp="1"/>
          </p:cNvSpPr>
          <p:nvPr>
            <p:ph type="body" sz="quarter" idx="11"/>
          </p:nvPr>
        </p:nvSpPr>
        <p:spPr/>
        <p:txBody>
          <a:bodyPr/>
          <a:lstStyle/>
          <a:p>
            <a:r>
              <a:rPr lang="zh-CN" altLang="en-US"/>
              <a:t>我们是内部表删除后，数据本身也不会保留，让我们试一试吧。</a:t>
            </a:r>
          </a:p>
          <a:p>
            <a:pPr marL="285750" indent="-285750">
              <a:buFont typeface="Arial" panose="020B0604020202020204" pitchFamily="34" charset="0"/>
              <a:buChar char="•"/>
            </a:pPr>
            <a:r>
              <a:rPr lang="en-US" altLang="zh-CN"/>
              <a:t>DROP TABLE table_name</a:t>
            </a:r>
            <a:r>
              <a:rPr lang="zh-CN" altLang="en-US"/>
              <a:t>，删除表</a:t>
            </a:r>
          </a:p>
          <a:p>
            <a:pPr>
              <a:buFont typeface="Arial" panose="020B0604020202020204" pitchFamily="34" charset="0"/>
            </a:pPr>
            <a:r>
              <a:rPr lang="zh-CN" altLang="en-US">
                <a:solidFill>
                  <a:schemeClr val="accent6">
                    <a:lumMod val="50000"/>
                  </a:schemeClr>
                </a:solidFill>
                <a:latin typeface="Cascadia Code Light" panose="020B0609020000020004" charset="0"/>
                <a:cs typeface="Cascadia Code Light" panose="020B0609020000020004" charset="0"/>
              </a:rPr>
              <a:t>drop table stu2;</a:t>
            </a:r>
          </a:p>
          <a:p>
            <a:pPr>
              <a:buFont typeface="Arial" panose="020B0604020202020204" pitchFamily="34" charset="0"/>
            </a:pPr>
            <a:endParaRPr lang="zh-CN" altLang="en-US">
              <a:solidFill>
                <a:schemeClr val="accent6">
                  <a:lumMod val="50000"/>
                </a:schemeClr>
              </a:solidFill>
              <a:latin typeface="Cascadia Code Light" panose="020B0609020000020004" charset="0"/>
              <a:cs typeface="Cascadia Code Light" panose="020B0609020000020004" charset="0"/>
            </a:endParaRPr>
          </a:p>
          <a:p>
            <a:pPr>
              <a:buFont typeface="Arial" panose="020B0604020202020204" pitchFamily="34" charset="0"/>
            </a:pPr>
            <a:endParaRPr lang="zh-CN" altLang="en-US">
              <a:solidFill>
                <a:schemeClr val="accent6">
                  <a:lumMod val="50000"/>
                </a:schemeClr>
              </a:solidFill>
              <a:latin typeface="Cascadia Code Light" panose="020B0609020000020004" charset="0"/>
              <a:cs typeface="Cascadia Code Light" panose="020B0609020000020004" charset="0"/>
            </a:endParaRPr>
          </a:p>
          <a:p>
            <a:pPr>
              <a:buFont typeface="Arial" panose="020B0604020202020204" pitchFamily="34" charset="0"/>
            </a:pPr>
            <a:r>
              <a:rPr lang="zh-CN" altLang="en-US">
                <a:solidFill>
                  <a:schemeClr val="accent6">
                    <a:lumMod val="50000"/>
                  </a:schemeClr>
                </a:solidFill>
                <a:latin typeface="Cascadia Code Light" panose="020B0609020000020004" charset="0"/>
                <a:cs typeface="Cascadia Code Light" panose="020B0609020000020004" charset="0"/>
              </a:rPr>
              <a:t>可以看到，</a:t>
            </a:r>
            <a:r>
              <a:rPr lang="en-US" altLang="zh-CN">
                <a:solidFill>
                  <a:schemeClr val="accent6">
                    <a:lumMod val="50000"/>
                  </a:schemeClr>
                </a:solidFill>
                <a:latin typeface="Cascadia Code Light" panose="020B0609020000020004" charset="0"/>
                <a:cs typeface="Cascadia Code Light" panose="020B0609020000020004" charset="0"/>
              </a:rPr>
              <a:t>stu2</a:t>
            </a:r>
            <a:r>
              <a:rPr lang="zh-CN" altLang="en-US">
                <a:solidFill>
                  <a:schemeClr val="accent6">
                    <a:lumMod val="50000"/>
                  </a:schemeClr>
                </a:solidFill>
                <a:latin typeface="Cascadia Code Light" panose="020B0609020000020004" charset="0"/>
                <a:cs typeface="Cascadia Code Light" panose="020B0609020000020004" charset="0"/>
              </a:rPr>
              <a:t>文件夹已经不存在了，数据被删除了。</a:t>
            </a:r>
          </a:p>
          <a:p>
            <a:pPr>
              <a:buFont typeface="Arial" panose="020B0604020202020204" pitchFamily="34" charset="0"/>
            </a:pPr>
            <a:endParaRPr lang="zh-CN" altLang="en-US">
              <a:solidFill>
                <a:schemeClr val="accent6">
                  <a:lumMod val="50000"/>
                </a:schemeClr>
              </a:solidFill>
              <a:latin typeface="Cascadia Code Light" panose="020B0609020000020004" charset="0"/>
              <a:cs typeface="Cascadia Code Light" panose="020B0609020000020004" charset="0"/>
            </a:endParaRPr>
          </a:p>
        </p:txBody>
      </p:sp>
      <p:pic>
        <p:nvPicPr>
          <p:cNvPr id="4" name="图片 3"/>
          <p:cNvPicPr>
            <a:picLocks noChangeAspect="1"/>
          </p:cNvPicPr>
          <p:nvPr>
            <p:custDataLst>
              <p:tags r:id="rId1"/>
            </p:custDataLst>
          </p:nvPr>
        </p:nvPicPr>
        <p:blipFill>
          <a:blip r:embed="rId4"/>
          <a:stretch>
            <a:fillRect/>
          </a:stretch>
        </p:blipFill>
        <p:spPr>
          <a:xfrm>
            <a:off x="767715" y="3141345"/>
            <a:ext cx="9182100" cy="1060450"/>
          </a:xfrm>
          <a:prstGeom prst="rect">
            <a:avLst/>
          </a:prstGeom>
        </p:spPr>
      </p:pic>
      <p:pic>
        <p:nvPicPr>
          <p:cNvPr id="5" name="图片 4" descr="播仔素材库【1】0176"/>
          <p:cNvPicPr>
            <a:picLocks noChangeAspect="1"/>
          </p:cNvPicPr>
          <p:nvPr>
            <p:custDataLst>
              <p:tags r:id="rId2"/>
            </p:custDataLst>
          </p:nvPr>
        </p:nvPicPr>
        <p:blipFill>
          <a:blip r:embed="rId5"/>
          <a:stretch>
            <a:fillRect/>
          </a:stretch>
        </p:blipFill>
        <p:spPr>
          <a:xfrm>
            <a:off x="11101070" y="5502275"/>
            <a:ext cx="1090930" cy="1090930"/>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en-US" altLang="zh-CN" dirty="0"/>
              <a:t>3/9</a:t>
            </a:r>
            <a:r>
              <a:rPr lang="zh-CN" altLang="en-US" dirty="0"/>
              <a:t>）</a:t>
            </a:r>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440" y="2226237"/>
            <a:ext cx="8676478" cy="4076137"/>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en-US" altLang="zh-CN" dirty="0"/>
              <a:t>4/9</a:t>
            </a:r>
            <a:r>
              <a:rPr lang="zh-CN" altLang="en-US" dirty="0"/>
              <a:t>）</a:t>
            </a:r>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562" y="2140205"/>
            <a:ext cx="8740234" cy="4106088"/>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en-US" altLang="zh-CN" dirty="0"/>
              <a:t>5/9</a:t>
            </a:r>
            <a:r>
              <a:rPr lang="zh-CN" altLang="en-US" dirty="0"/>
              <a:t>）</a:t>
            </a:r>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539" y="2252509"/>
            <a:ext cx="8600279" cy="4040340"/>
          </a:xfrm>
          <a:prstGeom prst="rect">
            <a:avLst/>
          </a:prstGeom>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en-US" altLang="zh-CN" dirty="0"/>
              <a:t>6/9</a:t>
            </a:r>
            <a:r>
              <a:rPr lang="zh-CN" altLang="en-US" dirty="0"/>
              <a:t>）</a:t>
            </a:r>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89" y="2291761"/>
            <a:ext cx="8638379" cy="4058238"/>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en-US" altLang="zh-CN" dirty="0"/>
              <a:t>7/9</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885" y="2159077"/>
            <a:ext cx="8535587" cy="4009947"/>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en-US" altLang="zh-CN" dirty="0"/>
              <a:t>8/9</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141" y="2137952"/>
            <a:ext cx="8601076" cy="4040714"/>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step6</a:t>
            </a:r>
            <a:r>
              <a:rPr lang="zh-CN" altLang="en-US" dirty="0"/>
              <a:t>：添加地图（</a:t>
            </a:r>
            <a:r>
              <a:rPr lang="en-US" altLang="zh-CN" dirty="0"/>
              <a:t>9/9</a:t>
            </a:r>
            <a:r>
              <a:rPr lang="zh-CN" altLang="en-US" dirty="0"/>
              <a:t>）</a:t>
            </a:r>
            <a:endParaRPr lang="en-US" altLang="zh-CN" dirty="0"/>
          </a:p>
          <a:p>
            <a:endParaRPr lang="zh-CN" altLang="en-US" dirty="0"/>
          </a:p>
        </p:txBody>
      </p:sp>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575" y="2326557"/>
            <a:ext cx="8361562" cy="3928192"/>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step7</a:t>
            </a:r>
            <a:r>
              <a:rPr lang="zh-CN" altLang="en-US" dirty="0"/>
              <a:t>：添加雷达图（</a:t>
            </a:r>
            <a:r>
              <a:rPr lang="en-US" altLang="zh-CN" dirty="0"/>
              <a:t>1/5</a:t>
            </a:r>
            <a:r>
              <a:rPr lang="zh-CN" altLang="en-US" dirty="0"/>
              <a:t>）</a:t>
            </a: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450" y="2204409"/>
            <a:ext cx="8972550" cy="4215229"/>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step7</a:t>
            </a:r>
            <a:r>
              <a:rPr lang="zh-CN" altLang="en-US" dirty="0"/>
              <a:t>：添加雷达图（</a:t>
            </a:r>
            <a:r>
              <a:rPr lang="en-US" altLang="zh-CN" dirty="0"/>
              <a:t>2/5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49" y="2242445"/>
            <a:ext cx="8810625" cy="4139158"/>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step7</a:t>
            </a:r>
            <a:r>
              <a:rPr lang="zh-CN" altLang="en-US" dirty="0"/>
              <a:t>：添加雷达图（</a:t>
            </a:r>
            <a:r>
              <a:rPr lang="en-US" altLang="zh-CN" dirty="0"/>
              <a:t>3/5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99" y="2197697"/>
            <a:ext cx="9001125" cy="422865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en-US" altLang="zh-CN"/>
              <a:t>1. </a:t>
            </a:r>
            <a:r>
              <a:rPr lang="zh-CN" altLang="en-US"/>
              <a:t>内部表和外部表的区别</a:t>
            </a:r>
          </a:p>
          <a:p>
            <a:pPr marL="0" indent="0">
              <a:buNone/>
            </a:pPr>
            <a:endParaRPr lang="zh-CN" altLang="en-US"/>
          </a:p>
          <a:p>
            <a:pPr marL="0" indent="0">
              <a:buNone/>
            </a:pPr>
            <a:endParaRPr lang="en-US" altLang="zh-CN"/>
          </a:p>
          <a:p>
            <a:pPr marL="0" indent="0">
              <a:buNone/>
            </a:pPr>
            <a:r>
              <a:rPr lang="en-US" altLang="zh-CN"/>
              <a:t>2. Hive</a:t>
            </a:r>
            <a:r>
              <a:rPr lang="zh-CN" altLang="en-US"/>
              <a:t>的字段分隔符</a:t>
            </a:r>
          </a:p>
          <a:p>
            <a:pPr marL="285750" indent="-285750">
              <a:buFont typeface="Arial" panose="020B0604020202020204" pitchFamily="34" charset="0"/>
              <a:buChar char="•"/>
            </a:pPr>
            <a:r>
              <a:rPr lang="zh-CN" altLang="en-US" sz="1400"/>
              <a:t>默认是特殊字符</a:t>
            </a:r>
            <a:r>
              <a:rPr lang="en-US" altLang="zh-CN" sz="1400"/>
              <a:t>:’\001’</a:t>
            </a:r>
          </a:p>
          <a:p>
            <a:pPr marL="285750" indent="-285750">
              <a:buFont typeface="Arial" panose="020B0604020202020204" pitchFamily="34" charset="0"/>
              <a:buChar char="•"/>
            </a:pPr>
            <a:r>
              <a:rPr lang="zh-CN" altLang="en-US" sz="1400"/>
              <a:t>可以通过row format delimited fields terminated by在创建表的时候修改</a:t>
            </a:r>
          </a:p>
          <a:p>
            <a:pPr marL="0" indent="0">
              <a:buFont typeface="Arial" panose="020B0604020202020204" pitchFamily="34" charset="0"/>
              <a:buNone/>
            </a:pPr>
            <a:r>
              <a:rPr lang="en-US" altLang="zh-CN"/>
              <a:t>3. </a:t>
            </a:r>
            <a:r>
              <a:rPr lang="zh-CN" altLang="en-US"/>
              <a:t>删除内部表，表信息以及表数据全部都被删除</a:t>
            </a:r>
          </a:p>
        </p:txBody>
      </p:sp>
      <p:pic>
        <p:nvPicPr>
          <p:cNvPr id="4" name="图片 3"/>
          <p:cNvPicPr>
            <a:picLocks noChangeAspect="1"/>
          </p:cNvPicPr>
          <p:nvPr>
            <p:custDataLst>
              <p:tags r:id="rId1"/>
            </p:custDataLst>
          </p:nvPr>
        </p:nvPicPr>
        <p:blipFill>
          <a:blip r:embed="rId3"/>
          <a:stretch>
            <a:fillRect/>
          </a:stretch>
        </p:blipFill>
        <p:spPr>
          <a:xfrm>
            <a:off x="5232400" y="2204720"/>
            <a:ext cx="6529070" cy="1173480"/>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step7</a:t>
            </a:r>
            <a:r>
              <a:rPr lang="zh-CN" altLang="en-US" dirty="0"/>
              <a:t>：添加雷达图（</a:t>
            </a:r>
            <a:r>
              <a:rPr lang="en-US" altLang="zh-CN" dirty="0"/>
              <a:t>4/5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624" y="2194032"/>
            <a:ext cx="9016726" cy="4235983"/>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step7</a:t>
            </a:r>
            <a:r>
              <a:rPr lang="zh-CN" altLang="en-US" dirty="0"/>
              <a:t>：添加雷达图（</a:t>
            </a:r>
            <a:r>
              <a:rPr lang="en-US" altLang="zh-CN" dirty="0"/>
              <a:t>5/5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074" y="2197697"/>
            <a:ext cx="9001125" cy="4228654"/>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step8</a:t>
            </a:r>
            <a:r>
              <a:rPr lang="zh-CN" altLang="en-US" dirty="0"/>
              <a:t>：添加柱状图（</a:t>
            </a:r>
            <a:r>
              <a:rPr lang="en-US" altLang="zh-CN" dirty="0"/>
              <a:t>1/5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4" y="2066498"/>
            <a:ext cx="9077325" cy="4264452"/>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step8</a:t>
            </a:r>
            <a:r>
              <a:rPr lang="zh-CN" altLang="en-US" dirty="0"/>
              <a:t>：添加柱状图（</a:t>
            </a:r>
            <a:r>
              <a:rPr lang="en-US" altLang="zh-CN" dirty="0"/>
              <a:t>2/5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275" y="2117447"/>
            <a:ext cx="9029700" cy="4242078"/>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step8</a:t>
            </a:r>
            <a:r>
              <a:rPr lang="zh-CN" altLang="en-US" dirty="0"/>
              <a:t>：添加柱状图（</a:t>
            </a:r>
            <a:r>
              <a:rPr lang="en-US" altLang="zh-CN" dirty="0"/>
              <a:t>3/5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775" y="2133620"/>
            <a:ext cx="8934450" cy="4197330"/>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step8</a:t>
            </a:r>
            <a:r>
              <a:rPr lang="zh-CN" altLang="en-US" dirty="0"/>
              <a:t>：添加柱状图（</a:t>
            </a:r>
            <a:r>
              <a:rPr lang="en-US" altLang="zh-CN" dirty="0"/>
              <a:t>4/5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9" y="2067648"/>
            <a:ext cx="9115425" cy="4282351"/>
          </a:xfrm>
          <a:prstGeom prst="rect">
            <a:avLst/>
          </a:prstGeo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step8</a:t>
            </a:r>
            <a:r>
              <a:rPr lang="zh-CN" altLang="en-US" dirty="0"/>
              <a:t>：添加柱状图（</a:t>
            </a:r>
            <a:r>
              <a:rPr lang="en-US" altLang="zh-CN" dirty="0"/>
              <a:t>5/5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9" y="2126842"/>
            <a:ext cx="8867775" cy="4166007"/>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step9</a:t>
            </a:r>
            <a:r>
              <a:rPr lang="zh-CN" altLang="en-US" dirty="0"/>
              <a:t>：添加环饼状图（</a:t>
            </a:r>
            <a:r>
              <a:rPr lang="en-US" altLang="zh-CN" dirty="0"/>
              <a:t>1/6</a:t>
            </a:r>
            <a:r>
              <a:rPr lang="zh-CN" altLang="en-US" dirty="0"/>
              <a:t>）</a:t>
            </a: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24" y="2101721"/>
            <a:ext cx="8982075" cy="4219704"/>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step9</a:t>
            </a:r>
            <a:r>
              <a:rPr lang="zh-CN" altLang="en-US" dirty="0"/>
              <a:t>：添加环饼状图（</a:t>
            </a:r>
            <a:r>
              <a:rPr lang="en-US" altLang="zh-CN" dirty="0"/>
              <a:t>2/6</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775" y="2155864"/>
            <a:ext cx="8724900" cy="4098885"/>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step9</a:t>
            </a:r>
            <a:r>
              <a:rPr lang="zh-CN" altLang="en-US" dirty="0"/>
              <a:t>：添加环饼状图（</a:t>
            </a:r>
            <a:r>
              <a:rPr lang="en-US" altLang="zh-CN" dirty="0"/>
              <a:t>3/6</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 y="2124670"/>
            <a:ext cx="8953500" cy="42062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1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2"/>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custDataLst>
                <p:tags r:id="rId3"/>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p>
          </p:txBody>
        </p:sp>
        <p:sp>
          <p:nvSpPr>
            <p:cNvPr id="8" name="文本框 7"/>
            <p:cNvSpPr txBox="1"/>
            <p:nvPr>
              <p:custDataLst>
                <p:tags r:id="rId4"/>
              </p:custDataLst>
            </p:nvPr>
          </p:nvSpPr>
          <p:spPr>
            <a:xfrm>
              <a:off x="12661" y="1998"/>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p>
          </p:txBody>
        </p:sp>
        <p:sp>
          <p:nvSpPr>
            <p:cNvPr id="9" name="文本框 8"/>
            <p:cNvSpPr txBox="1"/>
            <p:nvPr>
              <p:custDataLst>
                <p:tags r:id="rId5"/>
              </p:custDataLst>
            </p:nvPr>
          </p:nvSpPr>
          <p:spPr>
            <a:xfrm>
              <a:off x="12661" y="2792"/>
              <a:ext cx="3253" cy="483"/>
            </a:xfrm>
            <a:prstGeom prst="rect">
              <a:avLst/>
            </a:prstGeom>
            <a:noFill/>
          </p:spPr>
          <p:txBody>
            <a:bodyPr wrap="square" rtlCol="0">
              <a:spAutoFit/>
            </a:bodyPr>
            <a:lstStyle/>
            <a:p>
              <a:r>
                <a:rPr lang="zh-CN" altLang="en-US" sz="1400">
                  <a:solidFill>
                    <a:srgbClr val="FF0000"/>
                  </a:solidFill>
                  <a:latin typeface="阿里巴巴普惠体" panose="00020600040101010101" pitchFamily="18" charset="-122"/>
                  <a:ea typeface="阿里巴巴普惠体" panose="00020600040101010101" pitchFamily="18" charset="-122"/>
                </a:rPr>
                <a:t>外部表操作</a:t>
              </a:r>
            </a:p>
          </p:txBody>
        </p:sp>
        <p:sp>
          <p:nvSpPr>
            <p:cNvPr id="10" name="文本框 9"/>
            <p:cNvSpPr txBox="1"/>
            <p:nvPr>
              <p:custDataLst>
                <p:tags r:id="rId6"/>
              </p:custDataLst>
            </p:nvPr>
          </p:nvSpPr>
          <p:spPr>
            <a:xfrm>
              <a:off x="12661" y="3586"/>
              <a:ext cx="3458"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7"/>
              </p:custDataLst>
            </p:nvPr>
          </p:nvSpPr>
          <p:spPr>
            <a:xfrm>
              <a:off x="12661" y="4380"/>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8"/>
              </p:custDataLst>
            </p:nvPr>
          </p:nvSpPr>
          <p:spPr>
            <a:xfrm>
              <a:off x="12661" y="5174"/>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9"/>
              </p:custDataLst>
            </p:nvPr>
          </p:nvSpPr>
          <p:spPr>
            <a:xfrm>
              <a:off x="12661" y="5968"/>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0"/>
              </p:custDataLst>
            </p:nvPr>
          </p:nvSpPr>
          <p:spPr>
            <a:xfrm>
              <a:off x="12661" y="6762"/>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p>
          </p:txBody>
        </p:sp>
      </p:gr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step9</a:t>
            </a:r>
            <a:r>
              <a:rPr lang="zh-CN" altLang="en-US" dirty="0"/>
              <a:t>：添加环饼状图（</a:t>
            </a:r>
            <a:r>
              <a:rPr lang="en-US" altLang="zh-CN" dirty="0"/>
              <a:t>4/6</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875" y="2192814"/>
            <a:ext cx="8686800" cy="4080986"/>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step9</a:t>
            </a:r>
            <a:r>
              <a:rPr lang="zh-CN" altLang="en-US" dirty="0"/>
              <a:t>：添加环饼状图（</a:t>
            </a:r>
            <a:r>
              <a:rPr lang="en-US" altLang="zh-CN" dirty="0"/>
              <a:t>5/6</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974" y="2153692"/>
            <a:ext cx="8810625" cy="4139158"/>
          </a:xfrm>
          <a:prstGeom prst="rect">
            <a:avLst/>
          </a:prstGeo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step9</a:t>
            </a:r>
            <a:r>
              <a:rPr lang="zh-CN" altLang="en-US" dirty="0"/>
              <a:t>：添加环饼状图（</a:t>
            </a:r>
            <a:r>
              <a:rPr lang="en-US" altLang="zh-CN" dirty="0"/>
              <a:t>6/6</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148641"/>
            <a:ext cx="8801100" cy="4134683"/>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step10</a:t>
            </a:r>
            <a:r>
              <a:rPr lang="zh-CN" altLang="en-US" dirty="0"/>
              <a:t>：添加词汇云图（</a:t>
            </a:r>
            <a:r>
              <a:rPr lang="en-US" altLang="zh-CN" dirty="0"/>
              <a:t>1/5</a:t>
            </a:r>
            <a:r>
              <a:rPr lang="zh-CN" altLang="en-US" dirty="0"/>
              <a:t>）</a:t>
            </a: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550" y="2166541"/>
            <a:ext cx="8763000" cy="4116784"/>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step10</a:t>
            </a:r>
            <a:r>
              <a:rPr lang="zh-CN" altLang="en-US" dirty="0"/>
              <a:t>：添加词汇云图（</a:t>
            </a:r>
            <a:r>
              <a:rPr lang="en-US" altLang="zh-CN" dirty="0"/>
              <a:t>2/5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075" y="2193964"/>
            <a:ext cx="8724900" cy="4098885"/>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step10</a:t>
            </a:r>
            <a:r>
              <a:rPr lang="zh-CN" altLang="en-US" dirty="0"/>
              <a:t>：添加词汇云图（</a:t>
            </a:r>
            <a:r>
              <a:rPr lang="en-US" altLang="zh-CN" dirty="0"/>
              <a:t>3/5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4" y="2242445"/>
            <a:ext cx="8810625" cy="4139158"/>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step10</a:t>
            </a:r>
            <a:r>
              <a:rPr lang="zh-CN" altLang="en-US" dirty="0"/>
              <a:t>：添加词汇云图（</a:t>
            </a:r>
            <a:r>
              <a:rPr lang="en-US" altLang="zh-CN" dirty="0"/>
              <a:t>4/5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199" y="2189490"/>
            <a:ext cx="8734425" cy="4103360"/>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step10</a:t>
            </a:r>
            <a:r>
              <a:rPr lang="zh-CN" altLang="en-US" dirty="0"/>
              <a:t>：添加词汇云图（</a:t>
            </a:r>
            <a:r>
              <a:rPr lang="en-US" altLang="zh-CN" dirty="0"/>
              <a:t>5/5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5" y="2218510"/>
            <a:ext cx="8591550" cy="4036239"/>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step11</a:t>
            </a:r>
            <a:r>
              <a:rPr lang="zh-CN" altLang="en-US" dirty="0"/>
              <a:t>：添加趋势曲线图（</a:t>
            </a:r>
            <a:r>
              <a:rPr lang="en-US" altLang="zh-CN" dirty="0"/>
              <a:t>1/5</a:t>
            </a:r>
            <a:r>
              <a:rPr lang="zh-CN" altLang="en-US" dirty="0"/>
              <a:t>）</a:t>
            </a: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199" y="2202172"/>
            <a:ext cx="8982075" cy="4219704"/>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step11</a:t>
            </a:r>
            <a:r>
              <a:rPr lang="zh-CN" altLang="en-US" dirty="0"/>
              <a:t>：添加趋势曲线图（</a:t>
            </a:r>
            <a:r>
              <a:rPr lang="en-US" altLang="zh-CN" dirty="0"/>
              <a:t>2/5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025" y="2293904"/>
            <a:ext cx="8591550" cy="403623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6298565" cy="4732655"/>
          </a:xfrm>
        </p:spPr>
        <p:txBody>
          <a:bodyPr/>
          <a:lstStyle/>
          <a:p>
            <a:r>
              <a:rPr lang="zh-CN" sz="1600" dirty="0">
                <a:solidFill>
                  <a:srgbClr val="FF0000"/>
                </a:solidFill>
              </a:rPr>
              <a:t>掌握</a:t>
            </a:r>
            <a:r>
              <a:rPr lang="zh-CN" altLang="en-US" sz="1600" dirty="0">
                <a:solidFill>
                  <a:srgbClr val="FF0000"/>
                </a:solidFill>
              </a:rPr>
              <a:t>外部表的相关操作和特点</a:t>
            </a:r>
          </a:p>
          <a:p>
            <a:r>
              <a:rPr lang="zh-CN" altLang="en-US" sz="1600" dirty="0">
                <a:solidFill>
                  <a:srgbClr val="FF0000"/>
                </a:solidFill>
              </a:rPr>
              <a:t>掌握内部表、外部表的相互转换</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step11</a:t>
            </a:r>
            <a:r>
              <a:rPr lang="zh-CN" altLang="en-US" dirty="0"/>
              <a:t>：添加趋势曲线图（</a:t>
            </a:r>
            <a:r>
              <a:rPr lang="en-US" altLang="zh-CN" dirty="0"/>
              <a:t>3/5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974" y="2282718"/>
            <a:ext cx="8639175" cy="4058612"/>
          </a:xfrm>
          <a:prstGeom prst="rect">
            <a:avLst/>
          </a:prstGeom>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step11</a:t>
            </a:r>
            <a:r>
              <a:rPr lang="zh-CN" altLang="en-US" dirty="0"/>
              <a:t>：添加趋势曲线图（</a:t>
            </a:r>
            <a:r>
              <a:rPr lang="en-US" altLang="zh-CN" dirty="0"/>
              <a:t>4/5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524" y="2296142"/>
            <a:ext cx="8582025" cy="4031764"/>
          </a:xfrm>
          <a:prstGeom prst="rect">
            <a:avLst/>
          </a:prstGeo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step11</a:t>
            </a:r>
            <a:r>
              <a:rPr lang="zh-CN" altLang="en-US" dirty="0"/>
              <a:t>：添加趋势曲线图（</a:t>
            </a:r>
            <a:r>
              <a:rPr lang="en-US" altLang="zh-CN" dirty="0"/>
              <a:t>5/5</a:t>
            </a:r>
            <a:r>
              <a:rPr lang="zh-CN" altLang="en-US" dirty="0"/>
              <a:t>）</a:t>
            </a:r>
            <a:endParaRPr lang="en-US"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50" y="2126139"/>
            <a:ext cx="8686800" cy="4080986"/>
          </a:xfrm>
          <a:prstGeom prst="rect">
            <a:avLst/>
          </a:prstGeo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FineBI</a:t>
            </a:r>
            <a:r>
              <a:rPr lang="zh-CN" altLang="en-US" dirty="0"/>
              <a:t>构建可视化报表</a:t>
            </a:r>
            <a:endParaRPr lang="en-US" altLang="zh-CN" dirty="0"/>
          </a:p>
        </p:txBody>
      </p:sp>
      <p:sp>
        <p:nvSpPr>
          <p:cNvPr id="2" name="文本占位符 1"/>
          <p:cNvSpPr>
            <a:spLocks noGrp="1"/>
          </p:cNvSpPr>
          <p:nvPr>
            <p:ph type="body" sz="quarter" idx="11"/>
          </p:nvPr>
        </p:nvSpPr>
        <p:spPr>
          <a:xfrm>
            <a:off x="710881" y="1646133"/>
            <a:ext cx="9150295" cy="2665891"/>
          </a:xfrm>
        </p:spPr>
        <p:txBody>
          <a:bodyPr/>
          <a:lstStyle/>
          <a:p>
            <a:r>
              <a:rPr lang="en-US" altLang="zh-CN" dirty="0"/>
              <a:t>step12</a:t>
            </a:r>
            <a:r>
              <a:rPr lang="zh-CN" altLang="en-US" dirty="0"/>
              <a:t>：报表预览</a:t>
            </a:r>
            <a:endParaRPr lang="en-US" altLang="zh-CN"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0446" y="2045529"/>
            <a:ext cx="6789500" cy="45329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外部表的创建</a:t>
            </a:r>
          </a:p>
        </p:txBody>
      </p:sp>
      <p:sp>
        <p:nvSpPr>
          <p:cNvPr id="3" name="文本占位符 2"/>
          <p:cNvSpPr>
            <a:spLocks noGrp="1"/>
          </p:cNvSpPr>
          <p:nvPr>
            <p:ph type="body" sz="quarter" idx="11"/>
          </p:nvPr>
        </p:nvSpPr>
        <p:spPr>
          <a:xfrm>
            <a:off x="710880" y="1656000"/>
            <a:ext cx="8625480" cy="4869344"/>
          </a:xfrm>
        </p:spPr>
        <p:txBody>
          <a:bodyPr/>
          <a:lstStyle/>
          <a:p>
            <a:endParaRPr lang="zh-CN" altLang="en-US" dirty="0"/>
          </a:p>
          <a:p>
            <a:endParaRPr lang="zh-CN" altLang="en-US" dirty="0"/>
          </a:p>
          <a:p>
            <a:r>
              <a:rPr lang="zh-CN" altLang="en-US" sz="1400" dirty="0"/>
              <a:t>外部表，创建表被</a:t>
            </a:r>
            <a:r>
              <a:rPr lang="en-US" altLang="zh-CN" sz="1400" dirty="0"/>
              <a:t>EXTERNAL</a:t>
            </a:r>
            <a:r>
              <a:rPr lang="zh-CN" altLang="en-US" sz="1400" dirty="0"/>
              <a:t>关键字修饰，从概念是被认为并非</a:t>
            </a:r>
            <a:r>
              <a:rPr lang="en-US" altLang="zh-CN" sz="1400" dirty="0"/>
              <a:t>Hive</a:t>
            </a:r>
            <a:r>
              <a:rPr lang="zh-CN" altLang="en-US" sz="1400" dirty="0"/>
              <a:t>拥有的表，只是</a:t>
            </a:r>
            <a:r>
              <a:rPr lang="zh-CN" altLang="en-US" sz="1400" dirty="0">
                <a:solidFill>
                  <a:srgbClr val="FF0000"/>
                </a:solidFill>
              </a:rPr>
              <a:t>临时关联数据</a:t>
            </a:r>
            <a:r>
              <a:rPr lang="zh-CN" altLang="en-US" sz="1400" dirty="0"/>
              <a:t>去使用。</a:t>
            </a:r>
          </a:p>
          <a:p>
            <a:r>
              <a:rPr lang="zh-CN" altLang="en-US" sz="1400" dirty="0"/>
              <a:t>创建外部表也很简单，基于外部表的特性，可以总结出：</a:t>
            </a:r>
            <a:r>
              <a:rPr lang="en-US" altLang="zh-CN" sz="1400" dirty="0"/>
              <a:t> </a:t>
            </a:r>
            <a:r>
              <a:rPr lang="zh-CN" altLang="en-US" sz="1400" dirty="0">
                <a:solidFill>
                  <a:srgbClr val="FF0000"/>
                </a:solidFill>
              </a:rPr>
              <a:t>外部表</a:t>
            </a:r>
            <a:r>
              <a:rPr lang="en-US" altLang="zh-CN" sz="1400" dirty="0">
                <a:solidFill>
                  <a:srgbClr val="FF0000"/>
                </a:solidFill>
              </a:rPr>
              <a:t> </a:t>
            </a:r>
            <a:r>
              <a:rPr lang="zh-CN" altLang="en-US" sz="1400" dirty="0">
                <a:solidFill>
                  <a:srgbClr val="FF0000"/>
                </a:solidFill>
              </a:rPr>
              <a:t>和</a:t>
            </a:r>
            <a:r>
              <a:rPr lang="en-US" altLang="zh-CN" sz="1400" dirty="0">
                <a:solidFill>
                  <a:srgbClr val="FF0000"/>
                </a:solidFill>
              </a:rPr>
              <a:t> </a:t>
            </a:r>
            <a:r>
              <a:rPr lang="zh-CN" altLang="en-US" sz="1400" dirty="0">
                <a:solidFill>
                  <a:srgbClr val="FF0000"/>
                </a:solidFill>
              </a:rPr>
              <a:t>数据</a:t>
            </a:r>
            <a:r>
              <a:rPr lang="en-US" altLang="zh-CN" sz="1400" dirty="0">
                <a:solidFill>
                  <a:srgbClr val="FF0000"/>
                </a:solidFill>
              </a:rPr>
              <a:t> </a:t>
            </a:r>
            <a:r>
              <a:rPr lang="zh-CN" altLang="en-US" sz="1400" dirty="0">
                <a:solidFill>
                  <a:srgbClr val="FF0000"/>
                </a:solidFill>
              </a:rPr>
              <a:t>是相互独立的</a:t>
            </a:r>
            <a:r>
              <a:rPr lang="zh-CN" altLang="en-US" sz="1400" dirty="0"/>
              <a:t>，</a:t>
            </a:r>
            <a:r>
              <a:rPr lang="en-US" altLang="zh-CN" sz="1400" dirty="0"/>
              <a:t> </a:t>
            </a:r>
            <a:r>
              <a:rPr lang="zh-CN" altLang="en-US" sz="1400" dirty="0"/>
              <a:t>即：</a:t>
            </a:r>
          </a:p>
          <a:p>
            <a:pPr marL="285750" indent="-285750">
              <a:buFont typeface="Arial" panose="020B0604020202020204" pitchFamily="34" charset="0"/>
              <a:buChar char="•"/>
            </a:pPr>
            <a:r>
              <a:rPr lang="zh-CN" altLang="en-US" sz="1400" dirty="0">
                <a:solidFill>
                  <a:srgbClr val="FF0000"/>
                </a:solidFill>
              </a:rPr>
              <a:t>可以先有表</a:t>
            </a:r>
            <a:r>
              <a:rPr lang="zh-CN" altLang="en-US" sz="1400" dirty="0"/>
              <a:t>，然后把数据移动到表指定的</a:t>
            </a:r>
            <a:r>
              <a:rPr lang="en-US" altLang="zh-CN" sz="1400" dirty="0"/>
              <a:t>LOCATION</a:t>
            </a:r>
            <a:r>
              <a:rPr lang="zh-CN" altLang="en-US" sz="1400" dirty="0"/>
              <a:t>中</a:t>
            </a:r>
          </a:p>
          <a:p>
            <a:pPr marL="285750" indent="-285750">
              <a:buFont typeface="Arial" panose="020B0604020202020204" pitchFamily="34" charset="0"/>
              <a:buChar char="•"/>
            </a:pPr>
            <a:r>
              <a:rPr lang="zh-CN" altLang="en-US" sz="1400" dirty="0">
                <a:solidFill>
                  <a:srgbClr val="FF0000"/>
                </a:solidFill>
              </a:rPr>
              <a:t>也可以先有数据</a:t>
            </a:r>
            <a:r>
              <a:rPr lang="zh-CN" altLang="en-US" sz="1400" dirty="0"/>
              <a:t>，然后创建表通过</a:t>
            </a:r>
            <a:r>
              <a:rPr lang="en-US" altLang="zh-CN" sz="1400" dirty="0"/>
              <a:t>LOCATION</a:t>
            </a:r>
            <a:r>
              <a:rPr lang="zh-CN" altLang="en-US" sz="1400" dirty="0"/>
              <a:t>指向数据</a:t>
            </a:r>
          </a:p>
          <a:p>
            <a:pPr>
              <a:buFont typeface="Arial" panose="020B0604020202020204" pitchFamily="34" charset="0"/>
            </a:pPr>
            <a:r>
              <a:rPr lang="en-US" altLang="zh-CN" sz="1400" dirty="0"/>
              <a:t>1. </a:t>
            </a:r>
            <a:r>
              <a:rPr lang="zh-CN" altLang="en-US" sz="1400" dirty="0"/>
              <a:t>在</a:t>
            </a:r>
            <a:r>
              <a:rPr lang="en-US" altLang="zh-CN" sz="1400" dirty="0"/>
              <a:t>Linux</a:t>
            </a:r>
            <a:r>
              <a:rPr lang="zh-CN" altLang="en-US" sz="1400" dirty="0"/>
              <a:t>上创建新文件，</a:t>
            </a:r>
            <a:r>
              <a:rPr lang="en-US" altLang="zh-CN" sz="1400" dirty="0"/>
              <a:t>test_external.txt</a:t>
            </a:r>
            <a:r>
              <a:rPr lang="zh-CN" altLang="en-US" sz="1400" dirty="0"/>
              <a:t>，并填入如下内容：</a:t>
            </a:r>
          </a:p>
          <a:p>
            <a:pPr>
              <a:buFont typeface="Arial" panose="020B0604020202020204" pitchFamily="34" charset="0"/>
            </a:pPr>
            <a:endParaRPr lang="zh-CN" altLang="en-US" dirty="0"/>
          </a:p>
          <a:p>
            <a:pPr>
              <a:buFont typeface="Arial" panose="020B0604020202020204" pitchFamily="34" charset="0"/>
            </a:pPr>
            <a:endParaRPr lang="zh-CN" altLang="en-US" dirty="0"/>
          </a:p>
          <a:p>
            <a:pPr>
              <a:buFont typeface="Arial" panose="020B0604020202020204" pitchFamily="34" charset="0"/>
            </a:pPr>
            <a:r>
              <a:rPr lang="zh-CN" altLang="en-US" sz="1800" b="1" dirty="0"/>
              <a:t>数据列用</a:t>
            </a:r>
            <a:r>
              <a:rPr lang="en-US" altLang="zh-CN" sz="1800" b="1" dirty="0"/>
              <a:t>’\t’</a:t>
            </a:r>
            <a:r>
              <a:rPr lang="zh-CN" altLang="en-US" sz="1800" b="1" dirty="0"/>
              <a:t>分隔：必须指定，不然无法正确分割数据</a:t>
            </a:r>
          </a:p>
        </p:txBody>
      </p:sp>
      <p:sp>
        <p:nvSpPr>
          <p:cNvPr id="4" name="文本框 3"/>
          <p:cNvSpPr txBox="1"/>
          <p:nvPr/>
        </p:nvSpPr>
        <p:spPr>
          <a:xfrm>
            <a:off x="839470" y="4869180"/>
            <a:ext cx="2162810" cy="922020"/>
          </a:xfrm>
          <a:prstGeom prst="rect">
            <a:avLst/>
          </a:prstGeom>
          <a:noFill/>
          <a:ln>
            <a:solidFill>
              <a:schemeClr val="accent1"/>
            </a:solidFill>
          </a:ln>
        </p:spPr>
        <p:txBody>
          <a:bodyPr wrap="square" rtlCol="0">
            <a:spAutoFit/>
          </a:bodyPr>
          <a:lstStyle/>
          <a:p>
            <a:r>
              <a:rPr lang="en-US" altLang="zh-CN"/>
              <a:t>1	itheima</a:t>
            </a:r>
          </a:p>
          <a:p>
            <a:r>
              <a:rPr lang="en-US" altLang="zh-CN"/>
              <a:t>2	itcast</a:t>
            </a:r>
          </a:p>
          <a:p>
            <a:r>
              <a:rPr lang="en-US" altLang="zh-CN"/>
              <a:t>3	hadoop</a:t>
            </a:r>
          </a:p>
        </p:txBody>
      </p:sp>
      <p:pic>
        <p:nvPicPr>
          <p:cNvPr id="6" name="图片 5" descr="播仔素材库【1】0113"/>
          <p:cNvPicPr>
            <a:picLocks noChangeAspect="1"/>
          </p:cNvPicPr>
          <p:nvPr>
            <p:custDataLst>
              <p:tags r:id="rId1"/>
            </p:custDataLst>
          </p:nvPr>
        </p:nvPicPr>
        <p:blipFill>
          <a:blip r:embed="rId4"/>
          <a:stretch>
            <a:fillRect/>
          </a:stretch>
        </p:blipFill>
        <p:spPr>
          <a:xfrm>
            <a:off x="10895965" y="5130165"/>
            <a:ext cx="1492885" cy="149288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767080" y="1484630"/>
            <a:ext cx="6529070" cy="1173480"/>
          </a:xfrm>
          <a:prstGeom prst="rect">
            <a:avLst/>
          </a:prstGeom>
        </p:spPr>
      </p:pic>
      <p:sp>
        <p:nvSpPr>
          <p:cNvPr id="8" name="文本框 7">
            <a:extLst>
              <a:ext uri="{FF2B5EF4-FFF2-40B4-BE49-F238E27FC236}">
                <a16:creationId xmlns:a16="http://schemas.microsoft.com/office/drawing/2014/main" id="{29FE7D9C-3230-5406-6DAD-9AD15B4DFFAC}"/>
              </a:ext>
            </a:extLst>
          </p:cNvPr>
          <p:cNvSpPr txBox="1"/>
          <p:nvPr/>
        </p:nvSpPr>
        <p:spPr>
          <a:xfrm>
            <a:off x="6456040" y="3573016"/>
            <a:ext cx="5308622" cy="2862322"/>
          </a:xfrm>
          <a:prstGeom prst="rect">
            <a:avLst/>
          </a:prstGeom>
          <a:noFill/>
        </p:spPr>
        <p:txBody>
          <a:bodyPr wrap="square">
            <a:spAutoFit/>
          </a:bodyPr>
          <a:lstStyle/>
          <a:p>
            <a:r>
              <a:rPr lang="zh-CN" altLang="en-US" sz="1200" dirty="0"/>
              <a:t>数据管理：</a:t>
            </a:r>
          </a:p>
          <a:p>
            <a:endParaRPr lang="zh-CN" altLang="en-US" sz="1200" dirty="0"/>
          </a:p>
          <a:p>
            <a:r>
              <a:rPr lang="zh-CN" altLang="en-US" sz="1200" dirty="0"/>
              <a:t>内部表：</a:t>
            </a:r>
            <a:r>
              <a:rPr lang="en-US" altLang="zh-CN" sz="1200" dirty="0"/>
              <a:t>Hive </a:t>
            </a:r>
            <a:r>
              <a:rPr lang="zh-CN" altLang="en-US" sz="1200" dirty="0"/>
              <a:t>管理数据和元数据的生命周期，删除表会同时删除数据。</a:t>
            </a:r>
          </a:p>
          <a:p>
            <a:r>
              <a:rPr lang="zh-CN" altLang="en-US" sz="1200" dirty="0"/>
              <a:t>外部表：</a:t>
            </a:r>
            <a:r>
              <a:rPr lang="en-US" altLang="zh-CN" sz="1200" dirty="0"/>
              <a:t>Hive </a:t>
            </a:r>
            <a:r>
              <a:rPr lang="zh-CN" altLang="en-US" sz="1200" dirty="0"/>
              <a:t>仅管理元数据，删除表不会影响数据文件（如导入的文件）。</a:t>
            </a:r>
          </a:p>
          <a:p>
            <a:r>
              <a:rPr lang="zh-CN" altLang="en-US" sz="1200" dirty="0"/>
              <a:t>数据存储：</a:t>
            </a:r>
          </a:p>
          <a:p>
            <a:endParaRPr lang="zh-CN" altLang="en-US" sz="1200" dirty="0"/>
          </a:p>
          <a:p>
            <a:r>
              <a:rPr lang="zh-CN" altLang="en-US" sz="1200" dirty="0"/>
              <a:t>内部表：数据存储在 </a:t>
            </a:r>
            <a:r>
              <a:rPr lang="en-US" altLang="zh-CN" sz="1200" dirty="0"/>
              <a:t>Hive </a:t>
            </a:r>
            <a:r>
              <a:rPr lang="zh-CN" altLang="en-US" sz="1200" dirty="0"/>
              <a:t>仓库目录下。</a:t>
            </a:r>
          </a:p>
          <a:p>
            <a:r>
              <a:rPr lang="zh-CN" altLang="en-US" sz="1200" dirty="0"/>
              <a:t>外部表：数据可以存储在 </a:t>
            </a:r>
            <a:r>
              <a:rPr lang="en-US" altLang="zh-CN" sz="1200" dirty="0"/>
              <a:t>HDFS </a:t>
            </a:r>
            <a:r>
              <a:rPr lang="zh-CN" altLang="en-US" sz="1200" dirty="0"/>
              <a:t>的任何位置。</a:t>
            </a:r>
          </a:p>
          <a:p>
            <a:r>
              <a:rPr lang="zh-CN" altLang="en-US" sz="1200" dirty="0"/>
              <a:t>使用场景：</a:t>
            </a:r>
          </a:p>
          <a:p>
            <a:endParaRPr lang="zh-CN" altLang="en-US" sz="1200" dirty="0"/>
          </a:p>
          <a:p>
            <a:r>
              <a:rPr lang="zh-CN" altLang="en-US" sz="1200" dirty="0"/>
              <a:t>内部表：适合 </a:t>
            </a:r>
            <a:r>
              <a:rPr lang="en-US" altLang="zh-CN" sz="1200" dirty="0"/>
              <a:t>Hive </a:t>
            </a:r>
            <a:r>
              <a:rPr lang="zh-CN" altLang="en-US" sz="1200" dirty="0"/>
              <a:t>完全控制的数据，保证数据一致性。</a:t>
            </a:r>
          </a:p>
          <a:p>
            <a:r>
              <a:rPr lang="zh-CN" altLang="en-US" sz="1200" dirty="0"/>
              <a:t>外部表：适合与其他系统共享数据，或数据已由其他系统管理。</a:t>
            </a:r>
          </a:p>
          <a:p>
            <a:r>
              <a:rPr lang="zh-CN" altLang="en-US" sz="1200" dirty="0"/>
              <a:t>灵活性：</a:t>
            </a:r>
          </a:p>
          <a:p>
            <a:endParaRPr lang="zh-CN" altLang="en-US" sz="1200" dirty="0"/>
          </a:p>
          <a:p>
            <a:r>
              <a:rPr lang="zh-CN" altLang="en-US" sz="1200" dirty="0"/>
              <a:t>外部表提供了更大的灵活性，允许独立于 </a:t>
            </a:r>
            <a:r>
              <a:rPr lang="en-US" altLang="zh-CN" sz="1200" dirty="0"/>
              <a:t>Hive </a:t>
            </a:r>
            <a:r>
              <a:rPr lang="zh-CN" altLang="en-US" sz="1200" dirty="0"/>
              <a:t>管理数据。</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外部表的创建</a:t>
            </a:r>
          </a:p>
        </p:txBody>
      </p:sp>
      <p:sp>
        <p:nvSpPr>
          <p:cNvPr id="3" name="文本占位符 2"/>
          <p:cNvSpPr>
            <a:spLocks noGrp="1"/>
          </p:cNvSpPr>
          <p:nvPr>
            <p:ph type="body" sz="quarter" idx="11"/>
          </p:nvPr>
        </p:nvSpPr>
        <p:spPr/>
        <p:txBody>
          <a:bodyPr/>
          <a:lstStyle/>
          <a:p>
            <a:r>
              <a:rPr lang="en-US" altLang="zh-CN"/>
              <a:t>2. </a:t>
            </a:r>
            <a:r>
              <a:rPr lang="zh-CN" altLang="en-US"/>
              <a:t>演示</a:t>
            </a:r>
            <a:r>
              <a:rPr lang="zh-CN" altLang="en-US">
                <a:solidFill>
                  <a:srgbClr val="FF0000"/>
                </a:solidFill>
              </a:rPr>
              <a:t>先创建外部表，然后移动数据</a:t>
            </a:r>
            <a:r>
              <a:rPr lang="zh-CN" altLang="en-US"/>
              <a:t>到</a:t>
            </a:r>
            <a:r>
              <a:rPr lang="en-US" altLang="zh-CN"/>
              <a:t>LOCATION</a:t>
            </a:r>
            <a:r>
              <a:rPr lang="zh-CN" altLang="en-US"/>
              <a:t>目录</a:t>
            </a:r>
          </a:p>
          <a:p>
            <a:pPr marL="285750" indent="-285750">
              <a:buFont typeface="Arial" panose="020B0604020202020204" pitchFamily="34" charset="0"/>
              <a:buChar char="•"/>
            </a:pPr>
            <a:r>
              <a:rPr lang="zh-CN" altLang="en-US"/>
              <a:t>首先检查：</a:t>
            </a:r>
            <a:r>
              <a:rPr lang="en-US" altLang="zh-CN">
                <a:solidFill>
                  <a:schemeClr val="accent6">
                    <a:lumMod val="50000"/>
                  </a:schemeClr>
                </a:solidFill>
                <a:latin typeface="Cascadia Code Light" panose="020B0609020000020004" charset="0"/>
                <a:cs typeface="Cascadia Code Light" panose="020B0609020000020004" charset="0"/>
              </a:rPr>
              <a:t>hadoop fs -ls /tmp</a:t>
            </a:r>
            <a:r>
              <a:rPr lang="zh-CN" altLang="en-US"/>
              <a:t>，确认不存在</a:t>
            </a:r>
            <a:r>
              <a:rPr lang="en-US" altLang="zh-CN">
                <a:solidFill>
                  <a:schemeClr val="accent6">
                    <a:lumMod val="50000"/>
                  </a:schemeClr>
                </a:solidFill>
                <a:latin typeface="Cascadia Code Light" panose="020B0609020000020004" charset="0"/>
                <a:cs typeface="Cascadia Code Light" panose="020B0609020000020004" charset="0"/>
              </a:rPr>
              <a:t>/tmp/test_ext1</a:t>
            </a:r>
            <a:r>
              <a:rPr lang="zh-CN" altLang="en-US"/>
              <a:t>目录</a:t>
            </a:r>
          </a:p>
          <a:p>
            <a:pPr marL="285750" indent="-285750">
              <a:buFont typeface="Arial" panose="020B0604020202020204" pitchFamily="34" charset="0"/>
              <a:buChar char="•"/>
            </a:pPr>
            <a:r>
              <a:rPr lang="zh-CN" altLang="en-US"/>
              <a:t>创建外部表：</a:t>
            </a:r>
            <a:r>
              <a:rPr lang="en-US" altLang="zh-CN">
                <a:solidFill>
                  <a:schemeClr val="accent6">
                    <a:lumMod val="50000"/>
                  </a:schemeClr>
                </a:solidFill>
                <a:latin typeface="Cascadia Code Light" panose="020B0609020000020004" charset="0"/>
                <a:cs typeface="Cascadia Code Light" panose="020B0609020000020004" charset="0"/>
              </a:rPr>
              <a:t>create external table test_ext1(id int, name string) row format delimited fields terminated by ‘\t’ location ‘/tmp/test_ext1’;</a:t>
            </a:r>
            <a:endParaRPr lang="en-US" altLang="zh-CN"/>
          </a:p>
          <a:p>
            <a:pPr marL="285750" indent="-285750">
              <a:buFont typeface="Arial" panose="020B0604020202020204" pitchFamily="34" charset="0"/>
              <a:buChar char="•"/>
            </a:pPr>
            <a:r>
              <a:rPr lang="zh-CN" altLang="en-US"/>
              <a:t>可以看到，目录</a:t>
            </a:r>
            <a:r>
              <a:rPr lang="en-US" altLang="zh-CN">
                <a:solidFill>
                  <a:schemeClr val="accent6">
                    <a:lumMod val="50000"/>
                  </a:schemeClr>
                </a:solidFill>
                <a:latin typeface="Cascadia Code Light" panose="020B0609020000020004" charset="0"/>
                <a:cs typeface="Cascadia Code Light" panose="020B0609020000020004" charset="0"/>
              </a:rPr>
              <a:t>/tmp/test_ext1</a:t>
            </a:r>
            <a:r>
              <a:rPr lang="zh-CN" altLang="en-US"/>
              <a:t>被创建</a:t>
            </a:r>
          </a:p>
          <a:p>
            <a:pPr marL="285750" indent="-285750">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rPr>
              <a:t>select * from test_ext1</a:t>
            </a:r>
            <a:r>
              <a:rPr lang="zh-CN" altLang="en-US"/>
              <a:t>，空结果，无数据</a:t>
            </a:r>
          </a:p>
          <a:p>
            <a:pPr marL="285750" indent="-285750">
              <a:buFont typeface="Arial" panose="020B0604020202020204" pitchFamily="34" charset="0"/>
              <a:buChar char="•"/>
            </a:pPr>
            <a:r>
              <a:rPr lang="zh-CN" altLang="en-US"/>
              <a:t>上传数据：</a:t>
            </a:r>
            <a:r>
              <a:rPr lang="en-US" altLang="zh-CN"/>
              <a:t> </a:t>
            </a:r>
            <a:r>
              <a:rPr lang="en-US" altLang="zh-CN">
                <a:solidFill>
                  <a:schemeClr val="accent6">
                    <a:lumMod val="50000"/>
                  </a:schemeClr>
                </a:solidFill>
                <a:latin typeface="Cascadia Code Light" panose="020B0609020000020004" charset="0"/>
                <a:cs typeface="Cascadia Code Light" panose="020B0609020000020004" charset="0"/>
              </a:rPr>
              <a:t>hadoop fs -put </a:t>
            </a:r>
            <a:r>
              <a:rPr lang="en-US" altLang="zh-CN">
                <a:solidFill>
                  <a:schemeClr val="accent6">
                    <a:lumMod val="50000"/>
                  </a:schemeClr>
                </a:solidFill>
                <a:latin typeface="Cascadia Code Light" panose="020B0609020000020004" charset="0"/>
                <a:cs typeface="Cascadia Code Light" panose="020B0609020000020004" charset="0"/>
                <a:sym typeface="+mn-ea"/>
              </a:rPr>
              <a:t>test_external.txt /tmp/test_ext1/ </a:t>
            </a:r>
            <a:endParaRPr lang="en-US" altLang="zh-CN">
              <a:sym typeface="+mn-ea"/>
            </a:endParaRPr>
          </a:p>
          <a:p>
            <a:pPr marL="285750" indent="-285750">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sym typeface="+mn-ea"/>
              </a:rPr>
              <a:t>select * from test_ext1</a:t>
            </a:r>
            <a:r>
              <a:rPr lang="zh-CN" altLang="en-US">
                <a:sym typeface="+mn-ea"/>
              </a:rPr>
              <a:t>，即可看到数据结果</a:t>
            </a:r>
          </a:p>
        </p:txBody>
      </p:sp>
      <p:pic>
        <p:nvPicPr>
          <p:cNvPr id="6" name="图片 5" descr="播仔素材库【1】0138"/>
          <p:cNvPicPr>
            <a:picLocks noChangeAspect="1"/>
          </p:cNvPicPr>
          <p:nvPr>
            <p:custDataLst>
              <p:tags r:id="rId1"/>
            </p:custDataLst>
          </p:nvPr>
        </p:nvPicPr>
        <p:blipFill>
          <a:blip r:embed="rId3"/>
          <a:stretch>
            <a:fillRect/>
          </a:stretch>
        </p:blipFill>
        <p:spPr>
          <a:xfrm>
            <a:off x="11120755" y="5188585"/>
            <a:ext cx="1562100" cy="1562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掌握基本的数据库创建、删除的语法</a:t>
            </a:r>
          </a:p>
          <a:p>
            <a:r>
              <a:rPr lang="zh-CN" sz="1600" dirty="0">
                <a:solidFill>
                  <a:srgbClr val="FF0000"/>
                </a:solidFill>
              </a:rPr>
              <a:t>理解数据库和</a:t>
            </a:r>
            <a:r>
              <a:rPr lang="en-US" altLang="zh-CN" sz="1600" dirty="0">
                <a:solidFill>
                  <a:srgbClr val="FF0000"/>
                </a:solidFill>
              </a:rPr>
              <a:t>HDFS</a:t>
            </a:r>
            <a:r>
              <a:rPr lang="zh-CN" altLang="en-US" sz="1600" dirty="0">
                <a:solidFill>
                  <a:srgbClr val="FF0000"/>
                </a:solidFill>
              </a:rPr>
              <a:t>的关系</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外部表的创建</a:t>
            </a:r>
            <a:endParaRPr lang="zh-CN" altLang="en-US"/>
          </a:p>
        </p:txBody>
      </p:sp>
      <p:sp>
        <p:nvSpPr>
          <p:cNvPr id="3" name="文本占位符 2"/>
          <p:cNvSpPr>
            <a:spLocks noGrp="1"/>
          </p:cNvSpPr>
          <p:nvPr>
            <p:ph type="body" sz="quarter" idx="11"/>
          </p:nvPr>
        </p:nvSpPr>
        <p:spPr/>
        <p:txBody>
          <a:bodyPr/>
          <a:lstStyle/>
          <a:p>
            <a:r>
              <a:rPr lang="en-US" altLang="zh-CN"/>
              <a:t>3. </a:t>
            </a:r>
            <a:r>
              <a:rPr lang="zh-CN" altLang="en-US"/>
              <a:t>演示</a:t>
            </a:r>
            <a:r>
              <a:rPr lang="zh-CN" altLang="en-US">
                <a:solidFill>
                  <a:srgbClr val="FF0000"/>
                </a:solidFill>
              </a:rPr>
              <a:t>先存在数据，后创建外部表</a:t>
            </a:r>
            <a:endParaRPr lang="zh-CN" altLang="en-US"/>
          </a:p>
          <a:p>
            <a:pPr marL="285750" indent="-285750" algn="l">
              <a:buClrTx/>
              <a:buSzTx/>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rPr>
              <a:t>hadoop fs -mkdir /tmp/test_ext2</a:t>
            </a:r>
          </a:p>
          <a:p>
            <a:pPr marL="285750" indent="-285750" algn="l">
              <a:buClrTx/>
              <a:buSzTx/>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rPr>
              <a:t>hadoop fs -put test_external.txt /tmp/test_ext2/</a:t>
            </a:r>
          </a:p>
          <a:p>
            <a:pPr marL="285750" indent="-285750" algn="l">
              <a:buClrTx/>
              <a:buSzTx/>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sym typeface="+mn-ea"/>
              </a:rPr>
              <a:t>create external table test_ext2(id int, name string) row format delimited fields terminated by ‘\t’ location ‘/tmp/test_ext2’;</a:t>
            </a:r>
          </a:p>
          <a:p>
            <a:pPr marL="285750" indent="-285750" algn="l">
              <a:buClrTx/>
              <a:buSzTx/>
              <a:buFont typeface="Arial" panose="020B0604020202020204" pitchFamily="34" charset="0"/>
              <a:buChar char="•"/>
            </a:pPr>
            <a:r>
              <a:rPr lang="en-US" altLang="zh-CN">
                <a:solidFill>
                  <a:schemeClr val="accent6">
                    <a:lumMod val="50000"/>
                  </a:schemeClr>
                </a:solidFill>
                <a:latin typeface="Cascadia Code Light" panose="020B0609020000020004" charset="0"/>
                <a:cs typeface="Cascadia Code Light" panose="020B0609020000020004" charset="0"/>
              </a:rPr>
              <a:t>select * from test_ext2;</a:t>
            </a:r>
          </a:p>
        </p:txBody>
      </p:sp>
      <p:pic>
        <p:nvPicPr>
          <p:cNvPr id="6" name="图片 5" descr="播仔素材库【1】0139"/>
          <p:cNvPicPr>
            <a:picLocks noChangeAspect="1"/>
          </p:cNvPicPr>
          <p:nvPr>
            <p:custDataLst>
              <p:tags r:id="rId1"/>
            </p:custDataLst>
          </p:nvPr>
        </p:nvPicPr>
        <p:blipFill>
          <a:blip r:embed="rId3"/>
          <a:stretch>
            <a:fillRect/>
          </a:stretch>
        </p:blipFill>
        <p:spPr>
          <a:xfrm>
            <a:off x="11409680" y="5495290"/>
            <a:ext cx="1203960" cy="12039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删除外部表</a:t>
            </a:r>
          </a:p>
        </p:txBody>
      </p:sp>
      <p:sp>
        <p:nvSpPr>
          <p:cNvPr id="3" name="文本占位符 2"/>
          <p:cNvSpPr>
            <a:spLocks noGrp="1"/>
          </p:cNvSpPr>
          <p:nvPr>
            <p:ph type="body" sz="quarter" idx="11"/>
          </p:nvPr>
        </p:nvSpPr>
        <p:spPr/>
        <p:txBody>
          <a:bodyPr/>
          <a:lstStyle/>
          <a:p>
            <a:pPr>
              <a:buFont typeface="Arial" panose="020B0604020202020204" pitchFamily="34" charset="0"/>
            </a:pPr>
            <a:r>
              <a:rPr lang="en-US" altLang="zh-CN" dirty="0"/>
              <a:t>drop table test_ext1;</a:t>
            </a:r>
          </a:p>
          <a:p>
            <a:pPr>
              <a:buFont typeface="Arial" panose="020B0604020202020204" pitchFamily="34" charset="0"/>
            </a:pPr>
            <a:r>
              <a:rPr lang="en-US" altLang="zh-CN" dirty="0">
                <a:sym typeface="+mn-ea"/>
              </a:rPr>
              <a:t>drop table test_ext2;</a:t>
            </a:r>
          </a:p>
          <a:p>
            <a:pPr>
              <a:buFont typeface="Arial" panose="020B0604020202020204" pitchFamily="34" charset="0"/>
            </a:pPr>
            <a:endParaRPr lang="en-US" altLang="zh-CN" dirty="0"/>
          </a:p>
          <a:p>
            <a:pPr>
              <a:buFont typeface="Arial" panose="020B0604020202020204" pitchFamily="34" charset="0"/>
            </a:pPr>
            <a:r>
              <a:rPr lang="zh-CN" altLang="en-US" dirty="0"/>
              <a:t>可以发现，在</a:t>
            </a:r>
            <a:r>
              <a:rPr lang="en-US" altLang="zh-CN" dirty="0"/>
              <a:t>Hive</a:t>
            </a:r>
            <a:r>
              <a:rPr lang="zh-CN" altLang="en-US" dirty="0"/>
              <a:t>中通过</a:t>
            </a:r>
            <a:r>
              <a:rPr lang="en-US" altLang="zh-CN" dirty="0"/>
              <a:t>show table</a:t>
            </a:r>
            <a:r>
              <a:rPr lang="zh-CN" altLang="en-US" dirty="0"/>
              <a:t>，表不存在了</a:t>
            </a:r>
          </a:p>
          <a:p>
            <a:pPr>
              <a:buFont typeface="Arial" panose="020B0604020202020204" pitchFamily="34" charset="0"/>
            </a:pPr>
            <a:r>
              <a:rPr lang="zh-CN" altLang="en-US" dirty="0"/>
              <a:t>但是在</a:t>
            </a:r>
            <a:r>
              <a:rPr lang="en-US" altLang="zh-CN" dirty="0">
                <a:solidFill>
                  <a:srgbClr val="FF0000"/>
                </a:solidFill>
              </a:rPr>
              <a:t>HDFS</a:t>
            </a:r>
            <a:r>
              <a:rPr lang="zh-CN" altLang="en-US" dirty="0">
                <a:solidFill>
                  <a:srgbClr val="FF0000"/>
                </a:solidFill>
              </a:rPr>
              <a:t>中，数据文件依旧保留</a:t>
            </a:r>
          </a:p>
          <a:p>
            <a:pPr>
              <a:buFont typeface="Arial" panose="020B0604020202020204" pitchFamily="34" charset="0"/>
            </a:pPr>
            <a:endParaRPr lang="zh-CN" altLang="en-US" dirty="0"/>
          </a:p>
        </p:txBody>
      </p:sp>
      <p:pic>
        <p:nvPicPr>
          <p:cNvPr id="5" name="图片 4" descr="播仔素材库【1】0142"/>
          <p:cNvPicPr>
            <a:picLocks noChangeAspect="1"/>
          </p:cNvPicPr>
          <p:nvPr>
            <p:custDataLst>
              <p:tags r:id="rId1"/>
            </p:custDataLst>
          </p:nvPr>
        </p:nvPicPr>
        <p:blipFill>
          <a:blip r:embed="rId3"/>
          <a:stretch>
            <a:fillRect/>
          </a:stretch>
        </p:blipFill>
        <p:spPr>
          <a:xfrm>
            <a:off x="10974070" y="5403850"/>
            <a:ext cx="1365885" cy="13658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内外部表转换</a:t>
            </a:r>
          </a:p>
        </p:txBody>
      </p:sp>
      <p:sp>
        <p:nvSpPr>
          <p:cNvPr id="3" name="文本占位符 2"/>
          <p:cNvSpPr>
            <a:spLocks noGrp="1"/>
          </p:cNvSpPr>
          <p:nvPr>
            <p:ph type="body" sz="quarter" idx="11"/>
          </p:nvPr>
        </p:nvSpPr>
        <p:spPr/>
        <p:txBody>
          <a:bodyPr/>
          <a:lstStyle/>
          <a:p>
            <a:r>
              <a:rPr lang="en-US" altLang="zh-CN"/>
              <a:t>Hive</a:t>
            </a:r>
            <a:r>
              <a:rPr lang="zh-CN" altLang="en-US"/>
              <a:t>可以很简单的通过</a:t>
            </a:r>
            <a:r>
              <a:rPr lang="en-US" altLang="zh-CN"/>
              <a:t>SQL</a:t>
            </a:r>
            <a:r>
              <a:rPr lang="zh-CN" altLang="en-US"/>
              <a:t>语句转换内外部表。</a:t>
            </a:r>
          </a:p>
          <a:p>
            <a:pPr marL="285750" indent="-285750">
              <a:buFont typeface="Arial" panose="020B0604020202020204" pitchFamily="34" charset="0"/>
              <a:buChar char="•"/>
            </a:pPr>
            <a:r>
              <a:rPr lang="zh-CN" altLang="en-US"/>
              <a:t>查看表类型：</a:t>
            </a:r>
            <a:r>
              <a:rPr lang="en-US" altLang="zh-CN"/>
              <a:t>desc formatted stu;</a:t>
            </a:r>
          </a:p>
        </p:txBody>
      </p:sp>
      <p:pic>
        <p:nvPicPr>
          <p:cNvPr id="4" name="图片 3"/>
          <p:cNvPicPr>
            <a:picLocks noChangeAspect="1"/>
          </p:cNvPicPr>
          <p:nvPr>
            <p:custDataLst>
              <p:tags r:id="rId1"/>
            </p:custDataLst>
          </p:nvPr>
        </p:nvPicPr>
        <p:blipFill>
          <a:blip r:embed="rId4"/>
          <a:stretch>
            <a:fillRect/>
          </a:stretch>
        </p:blipFill>
        <p:spPr>
          <a:xfrm>
            <a:off x="983615" y="2637155"/>
            <a:ext cx="8134350" cy="3676650"/>
          </a:xfrm>
          <a:prstGeom prst="rect">
            <a:avLst/>
          </a:prstGeom>
        </p:spPr>
      </p:pic>
      <p:pic>
        <p:nvPicPr>
          <p:cNvPr id="5" name="图片 4" descr="01 (150)"/>
          <p:cNvPicPr>
            <a:picLocks noChangeAspect="1"/>
          </p:cNvPicPr>
          <p:nvPr>
            <p:custDataLst>
              <p:tags r:id="rId2"/>
            </p:custDataLst>
          </p:nvPr>
        </p:nvPicPr>
        <p:blipFill>
          <a:blip r:embed="rId5"/>
          <a:stretch>
            <a:fillRect/>
          </a:stretch>
        </p:blipFill>
        <p:spPr>
          <a:xfrm>
            <a:off x="10824845" y="4972685"/>
            <a:ext cx="1602105" cy="16021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内外部表转换</a:t>
            </a:r>
            <a:endParaRPr lang="zh-CN" altLang="en-US"/>
          </a:p>
        </p:txBody>
      </p:sp>
      <p:sp>
        <p:nvSpPr>
          <p:cNvPr id="3" name="文本占位符 2"/>
          <p:cNvSpPr>
            <a:spLocks noGrp="1"/>
          </p:cNvSpPr>
          <p:nvPr>
            <p:ph type="body" sz="quarter" idx="11"/>
          </p:nvPr>
        </p:nvSpPr>
        <p:spPr/>
        <p:txBody>
          <a:bodyPr/>
          <a:lstStyle/>
          <a:p>
            <a:pPr>
              <a:buFont typeface="Arial" panose="020B0604020202020204" pitchFamily="34" charset="0"/>
            </a:pPr>
            <a:r>
              <a:rPr lang="zh-CN" altLang="en-US"/>
              <a:t>转换</a:t>
            </a:r>
          </a:p>
          <a:p>
            <a:pPr marL="285750" indent="-285750">
              <a:buFont typeface="Arial" panose="020B0604020202020204" pitchFamily="34" charset="0"/>
              <a:buChar char="•"/>
            </a:pPr>
            <a:r>
              <a:rPr lang="zh-CN" altLang="en-US"/>
              <a:t>内部表转外部表</a:t>
            </a:r>
          </a:p>
          <a:p>
            <a:pPr>
              <a:buFont typeface="Arial" panose="020B0604020202020204" pitchFamily="34" charset="0"/>
            </a:pPr>
            <a:r>
              <a:rPr lang="zh-CN" altLang="en-US"/>
              <a:t>alter table </a:t>
            </a:r>
            <a:r>
              <a:rPr lang="en-US" altLang="zh-CN"/>
              <a:t>stu </a:t>
            </a:r>
            <a:r>
              <a:rPr lang="zh-CN" altLang="en-US"/>
              <a:t>set tblproperties('EXTERNAL'='TRUE');</a:t>
            </a:r>
          </a:p>
          <a:p>
            <a:pPr>
              <a:buFont typeface="Arial" panose="020B0604020202020204" pitchFamily="34" charset="0"/>
            </a:pPr>
            <a:endParaRPr lang="zh-CN" altLang="en-US"/>
          </a:p>
          <a:p>
            <a:pPr marL="285750" indent="-285750">
              <a:buFont typeface="Arial" panose="020B0604020202020204" pitchFamily="34" charset="0"/>
              <a:buChar char="•"/>
            </a:pPr>
            <a:r>
              <a:rPr lang="zh-CN" altLang="en-US"/>
              <a:t>外部表转内部表</a:t>
            </a:r>
          </a:p>
          <a:p>
            <a:pPr>
              <a:buFont typeface="Arial" panose="020B0604020202020204" pitchFamily="34" charset="0"/>
            </a:pPr>
            <a:r>
              <a:rPr lang="zh-CN" altLang="en-US">
                <a:sym typeface="+mn-ea"/>
              </a:rPr>
              <a:t>alter table </a:t>
            </a:r>
            <a:r>
              <a:rPr lang="en-US" altLang="zh-CN">
                <a:sym typeface="+mn-ea"/>
              </a:rPr>
              <a:t>stu </a:t>
            </a:r>
            <a:r>
              <a:rPr lang="zh-CN" altLang="en-US">
                <a:sym typeface="+mn-ea"/>
              </a:rPr>
              <a:t>set tblproperties('EXTERNAL'='</a:t>
            </a:r>
            <a:r>
              <a:rPr lang="en-US" altLang="zh-CN">
                <a:sym typeface="+mn-ea"/>
              </a:rPr>
              <a:t>FALSE</a:t>
            </a:r>
            <a:r>
              <a:rPr lang="zh-CN" altLang="en-US">
                <a:sym typeface="+mn-ea"/>
              </a:rPr>
              <a:t>');</a:t>
            </a:r>
          </a:p>
          <a:p>
            <a:pPr>
              <a:buFont typeface="Arial" panose="020B0604020202020204" pitchFamily="34" charset="0"/>
            </a:pPr>
            <a:endParaRPr lang="zh-CN" altLang="en-US">
              <a:sym typeface="+mn-ea"/>
            </a:endParaRPr>
          </a:p>
          <a:p>
            <a:pPr>
              <a:buFont typeface="Arial" panose="020B0604020202020204" pitchFamily="34" charset="0"/>
            </a:pPr>
            <a:r>
              <a:rPr lang="zh-CN" altLang="en-US"/>
              <a:t>通过</a:t>
            </a:r>
            <a:r>
              <a:rPr lang="en-US" altLang="zh-CN">
                <a:sym typeface="+mn-ea"/>
              </a:rPr>
              <a:t>stu </a:t>
            </a:r>
            <a:r>
              <a:rPr lang="zh-CN" altLang="en-US">
                <a:sym typeface="+mn-ea"/>
              </a:rPr>
              <a:t>set tblproperties来修改属性</a:t>
            </a:r>
          </a:p>
          <a:p>
            <a:pPr>
              <a:buFont typeface="Arial" panose="020B0604020202020204" pitchFamily="34" charset="0"/>
            </a:pPr>
            <a:r>
              <a:rPr lang="zh-CN" altLang="en-US">
                <a:solidFill>
                  <a:srgbClr val="FF0000"/>
                </a:solidFill>
                <a:sym typeface="+mn-ea"/>
              </a:rPr>
              <a:t>要注意：('EXTERNAL'='</a:t>
            </a:r>
            <a:r>
              <a:rPr lang="en-US" altLang="zh-CN">
                <a:solidFill>
                  <a:srgbClr val="FF0000"/>
                </a:solidFill>
                <a:sym typeface="+mn-ea"/>
              </a:rPr>
              <a:t>FALSE</a:t>
            </a:r>
            <a:r>
              <a:rPr lang="zh-CN" altLang="en-US">
                <a:solidFill>
                  <a:srgbClr val="FF0000"/>
                </a:solidFill>
                <a:sym typeface="+mn-ea"/>
              </a:rPr>
              <a:t>')</a:t>
            </a:r>
            <a:r>
              <a:rPr lang="en-US" altLang="zh-CN">
                <a:solidFill>
                  <a:srgbClr val="FF0000"/>
                </a:solidFill>
                <a:sym typeface="+mn-ea"/>
              </a:rPr>
              <a:t> </a:t>
            </a:r>
            <a:r>
              <a:rPr lang="zh-CN" altLang="en-US">
                <a:solidFill>
                  <a:srgbClr val="FF0000"/>
                </a:solidFill>
                <a:sym typeface="+mn-ea"/>
              </a:rPr>
              <a:t>或</a:t>
            </a:r>
            <a:r>
              <a:rPr lang="en-US" altLang="zh-CN">
                <a:solidFill>
                  <a:srgbClr val="FF0000"/>
                </a:solidFill>
                <a:sym typeface="+mn-ea"/>
              </a:rPr>
              <a:t> </a:t>
            </a:r>
            <a:r>
              <a:rPr lang="zh-CN" altLang="en-US">
                <a:solidFill>
                  <a:srgbClr val="FF0000"/>
                </a:solidFill>
                <a:sym typeface="+mn-ea"/>
              </a:rPr>
              <a:t>('EXTERNAL'='</a:t>
            </a:r>
            <a:r>
              <a:rPr lang="en-US" altLang="zh-CN">
                <a:solidFill>
                  <a:srgbClr val="FF0000"/>
                </a:solidFill>
                <a:sym typeface="+mn-ea"/>
              </a:rPr>
              <a:t>TRUE</a:t>
            </a:r>
            <a:r>
              <a:rPr lang="zh-CN" altLang="en-US">
                <a:solidFill>
                  <a:srgbClr val="FF0000"/>
                </a:solidFill>
                <a:sym typeface="+mn-ea"/>
              </a:rPr>
              <a:t>')为固定写法，区分大小写！！！</a:t>
            </a:r>
            <a:endParaRPr lang="zh-CN" altLang="en-US"/>
          </a:p>
        </p:txBody>
      </p:sp>
      <p:pic>
        <p:nvPicPr>
          <p:cNvPr id="4" name="图片 3"/>
          <p:cNvPicPr>
            <a:picLocks noChangeAspect="1"/>
          </p:cNvPicPr>
          <p:nvPr>
            <p:custDataLst>
              <p:tags r:id="rId1"/>
            </p:custDataLst>
          </p:nvPr>
        </p:nvPicPr>
        <p:blipFill>
          <a:blip r:embed="rId5"/>
          <a:stretch>
            <a:fillRect/>
          </a:stretch>
        </p:blipFill>
        <p:spPr>
          <a:xfrm>
            <a:off x="839470" y="3141345"/>
            <a:ext cx="4648200" cy="228600"/>
          </a:xfrm>
          <a:prstGeom prst="rect">
            <a:avLst/>
          </a:prstGeom>
        </p:spPr>
      </p:pic>
      <p:pic>
        <p:nvPicPr>
          <p:cNvPr id="5" name="图片 4"/>
          <p:cNvPicPr>
            <a:picLocks noChangeAspect="1"/>
          </p:cNvPicPr>
          <p:nvPr>
            <p:custDataLst>
              <p:tags r:id="rId2"/>
            </p:custDataLst>
          </p:nvPr>
        </p:nvPicPr>
        <p:blipFill>
          <a:blip r:embed="rId6"/>
          <a:stretch>
            <a:fillRect/>
          </a:stretch>
        </p:blipFill>
        <p:spPr>
          <a:xfrm>
            <a:off x="839470" y="4653280"/>
            <a:ext cx="4521200" cy="177800"/>
          </a:xfrm>
          <a:prstGeom prst="rect">
            <a:avLst/>
          </a:prstGeom>
        </p:spPr>
      </p:pic>
      <p:pic>
        <p:nvPicPr>
          <p:cNvPr id="8" name="图片 7" descr="播仔素材库【1】0153"/>
          <p:cNvPicPr>
            <a:picLocks noChangeAspect="1"/>
          </p:cNvPicPr>
          <p:nvPr>
            <p:custDataLst>
              <p:tags r:id="rId3"/>
            </p:custDataLst>
          </p:nvPr>
        </p:nvPicPr>
        <p:blipFill>
          <a:blip r:embed="rId7"/>
          <a:stretch>
            <a:fillRect/>
          </a:stretch>
        </p:blipFill>
        <p:spPr>
          <a:xfrm>
            <a:off x="10621010" y="4903470"/>
            <a:ext cx="1777365" cy="17773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463040"/>
            <a:ext cx="6775450" cy="4203065"/>
          </a:xfrm>
        </p:spPr>
        <p:txBody>
          <a:bodyPr/>
          <a:lstStyle/>
          <a:p>
            <a:pPr marL="0" indent="0">
              <a:lnSpc>
                <a:spcPct val="160000"/>
              </a:lnSpc>
              <a:buNone/>
            </a:pPr>
            <a:r>
              <a:rPr lang="en-US" altLang="zh-CN"/>
              <a:t>1. </a:t>
            </a:r>
            <a:r>
              <a:rPr lang="zh-CN" altLang="en-US"/>
              <a:t>创建外部表语法：</a:t>
            </a:r>
          </a:p>
          <a:p>
            <a:pPr marL="285750" indent="-285750">
              <a:lnSpc>
                <a:spcPct val="160000"/>
              </a:lnSpc>
              <a:buFont typeface="Arial" panose="020B0604020202020204" pitchFamily="34" charset="0"/>
              <a:buChar char="•"/>
            </a:pPr>
            <a:r>
              <a:rPr lang="en-US" altLang="zh-CN" sz="1400"/>
              <a:t>CREATE EXTERNAL TABLE ......</a:t>
            </a:r>
          </a:p>
          <a:p>
            <a:pPr marL="285750" indent="-285750">
              <a:lnSpc>
                <a:spcPct val="160000"/>
              </a:lnSpc>
              <a:buFont typeface="Arial" panose="020B0604020202020204" pitchFamily="34" charset="0"/>
              <a:buChar char="•"/>
            </a:pPr>
            <a:r>
              <a:rPr lang="zh-CN" altLang="en-US" sz="1400">
                <a:solidFill>
                  <a:srgbClr val="FF0000"/>
                </a:solidFill>
              </a:rPr>
              <a:t>必须使用row format delimited fields terminated by指定列分隔符</a:t>
            </a:r>
            <a:endParaRPr lang="zh-CN" altLang="en-US" sz="1400"/>
          </a:p>
          <a:p>
            <a:pPr marL="285750" indent="-285750">
              <a:lnSpc>
                <a:spcPct val="160000"/>
              </a:lnSpc>
              <a:buFont typeface="Arial" panose="020B0604020202020204" pitchFamily="34" charset="0"/>
              <a:buChar char="•"/>
            </a:pPr>
            <a:r>
              <a:rPr lang="zh-CN" altLang="en-US" sz="1400">
                <a:solidFill>
                  <a:srgbClr val="FF0000"/>
                </a:solidFill>
              </a:rPr>
              <a:t>必须使用</a:t>
            </a:r>
            <a:r>
              <a:rPr lang="en-US" altLang="zh-CN" sz="1400">
                <a:solidFill>
                  <a:srgbClr val="FF0000"/>
                </a:solidFill>
              </a:rPr>
              <a:t>LOCATION</a:t>
            </a:r>
            <a:r>
              <a:rPr lang="zh-CN" altLang="en-US" sz="1400">
                <a:solidFill>
                  <a:srgbClr val="FF0000"/>
                </a:solidFill>
              </a:rPr>
              <a:t>指定数据路径</a:t>
            </a:r>
            <a:endParaRPr lang="zh-CN" altLang="en-US" sz="1400"/>
          </a:p>
          <a:p>
            <a:pPr marL="0" indent="0">
              <a:lnSpc>
                <a:spcPct val="160000"/>
              </a:lnSpc>
              <a:buFont typeface="Arial" panose="020B0604020202020204" pitchFamily="34" charset="0"/>
              <a:buNone/>
            </a:pPr>
            <a:r>
              <a:rPr lang="en-US" altLang="zh-CN"/>
              <a:t>2. </a:t>
            </a:r>
            <a:r>
              <a:rPr lang="zh-CN" altLang="en-US"/>
              <a:t>外部表和其数据，是相互独立的，即：</a:t>
            </a:r>
          </a:p>
          <a:p>
            <a:pPr marL="285750" indent="-285750">
              <a:lnSpc>
                <a:spcPct val="160000"/>
              </a:lnSpc>
              <a:buFont typeface="Arial" panose="020B0604020202020204" pitchFamily="34" charset="0"/>
              <a:buChar char="•"/>
            </a:pPr>
            <a:r>
              <a:rPr lang="zh-CN" altLang="en-US" sz="1400"/>
              <a:t>可以先有表后有数据</a:t>
            </a:r>
          </a:p>
          <a:p>
            <a:pPr marL="285750" indent="-285750">
              <a:lnSpc>
                <a:spcPct val="160000"/>
              </a:lnSpc>
              <a:buFont typeface="Arial" panose="020B0604020202020204" pitchFamily="34" charset="0"/>
              <a:buChar char="•"/>
            </a:pPr>
            <a:r>
              <a:rPr lang="zh-CN" altLang="en-US" sz="1400"/>
              <a:t>也可以先有数据，后有表</a:t>
            </a:r>
          </a:p>
          <a:p>
            <a:pPr marL="285750" indent="-285750">
              <a:lnSpc>
                <a:spcPct val="160000"/>
              </a:lnSpc>
              <a:buFont typeface="Arial" panose="020B0604020202020204" pitchFamily="34" charset="0"/>
              <a:buChar char="•"/>
            </a:pPr>
            <a:r>
              <a:rPr lang="zh-CN" altLang="en-US" sz="1400"/>
              <a:t>表和数据只是一个链接关系</a:t>
            </a:r>
          </a:p>
          <a:p>
            <a:pPr marL="285750" indent="-285750">
              <a:lnSpc>
                <a:spcPct val="160000"/>
              </a:lnSpc>
              <a:buFont typeface="Arial" panose="020B0604020202020204" pitchFamily="34" charset="0"/>
              <a:buChar char="•"/>
            </a:pPr>
            <a:r>
              <a:rPr lang="zh-CN" altLang="en-US" sz="1400"/>
              <a:t>所以删除表，表不存在了但数据保留。</a:t>
            </a:r>
          </a:p>
          <a:p>
            <a:pPr marL="0" algn="l">
              <a:lnSpc>
                <a:spcPct val="160000"/>
              </a:lnSpc>
              <a:buFont typeface="Arial" panose="020B0604020202020204" pitchFamily="34" charset="0"/>
              <a:buNone/>
            </a:pPr>
            <a:r>
              <a:rPr lang="zh-CN" altLang="en-US" sz="1800">
                <a:sym typeface="+mn-ea"/>
              </a:rPr>
              <a:t>3. 内外部表转换</a:t>
            </a:r>
            <a:endParaRPr lang="zh-CN" altLang="en-US" sz="1800"/>
          </a:p>
          <a:p>
            <a:pPr marL="0" algn="l">
              <a:lnSpc>
                <a:spcPct val="160000"/>
              </a:lnSpc>
              <a:buFont typeface="Arial" panose="020B0604020202020204" pitchFamily="34" charset="0"/>
              <a:buChar char="•"/>
            </a:pPr>
            <a:r>
              <a:rPr lang="zh-CN" altLang="en-US" sz="1400">
                <a:sym typeface="+mn-ea"/>
              </a:rPr>
              <a:t>内转外：stu set tblproperties('EXTERNAL'='TRUE')</a:t>
            </a:r>
            <a:endParaRPr lang="zh-CN" altLang="en-US" sz="1400"/>
          </a:p>
          <a:p>
            <a:pPr marL="0" algn="l">
              <a:lnSpc>
                <a:spcPct val="160000"/>
              </a:lnSpc>
              <a:buFont typeface="Arial" panose="020B0604020202020204" pitchFamily="34" charset="0"/>
              <a:buChar char="•"/>
            </a:pPr>
            <a:r>
              <a:rPr lang="zh-CN" altLang="en-US" sz="1400">
                <a:sym typeface="+mn-ea"/>
              </a:rPr>
              <a:t>外转内：stu set tblproperties('EXTERNAL'='FALSE')</a:t>
            </a:r>
            <a:endParaRPr lang="zh-CN" alt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1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2"/>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custDataLst>
                <p:tags r:id="rId3"/>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p>
          </p:txBody>
        </p:sp>
        <p:sp>
          <p:nvSpPr>
            <p:cNvPr id="8" name="文本框 7"/>
            <p:cNvSpPr txBox="1"/>
            <p:nvPr>
              <p:custDataLst>
                <p:tags r:id="rId4"/>
              </p:custDataLst>
            </p:nvPr>
          </p:nvSpPr>
          <p:spPr>
            <a:xfrm>
              <a:off x="12661" y="1998"/>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p>
          </p:txBody>
        </p:sp>
        <p:sp>
          <p:nvSpPr>
            <p:cNvPr id="9" name="文本框 8"/>
            <p:cNvSpPr txBox="1"/>
            <p:nvPr>
              <p:custDataLst>
                <p:tags r:id="rId5"/>
              </p:custDataLst>
            </p:nvPr>
          </p:nvSpPr>
          <p:spPr>
            <a:xfrm>
              <a:off x="12661" y="2792"/>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p>
          </p:txBody>
        </p:sp>
        <p:sp>
          <p:nvSpPr>
            <p:cNvPr id="10" name="文本框 9"/>
            <p:cNvSpPr txBox="1"/>
            <p:nvPr>
              <p:custDataLst>
                <p:tags r:id="rId6"/>
              </p:custDataLst>
            </p:nvPr>
          </p:nvSpPr>
          <p:spPr>
            <a:xfrm>
              <a:off x="12661" y="3586"/>
              <a:ext cx="3458" cy="483"/>
            </a:xfrm>
            <a:prstGeom prst="rect">
              <a:avLst/>
            </a:prstGeom>
            <a:noFill/>
          </p:spPr>
          <p:txBody>
            <a:bodyPr wrap="square" rtlCol="0">
              <a:spAutoFit/>
            </a:bodyPr>
            <a:lstStyle/>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sym typeface="+mn-ea"/>
                </a:rPr>
                <a:t>数据加载和导出</a:t>
              </a:r>
            </a:p>
          </p:txBody>
        </p:sp>
        <p:sp>
          <p:nvSpPr>
            <p:cNvPr id="11" name="文本框 10"/>
            <p:cNvSpPr txBox="1"/>
            <p:nvPr>
              <p:custDataLst>
                <p:tags r:id="rId7"/>
              </p:custDataLst>
            </p:nvPr>
          </p:nvSpPr>
          <p:spPr>
            <a:xfrm>
              <a:off x="12661" y="4380"/>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8"/>
              </p:custDataLst>
            </p:nvPr>
          </p:nvSpPr>
          <p:spPr>
            <a:xfrm>
              <a:off x="12661" y="5174"/>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9"/>
              </p:custDataLst>
            </p:nvPr>
          </p:nvSpPr>
          <p:spPr>
            <a:xfrm>
              <a:off x="12661" y="5968"/>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0"/>
              </p:custDataLst>
            </p:nvPr>
          </p:nvSpPr>
          <p:spPr>
            <a:xfrm>
              <a:off x="12661" y="6762"/>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404495"/>
            <a:ext cx="6298565" cy="4678680"/>
          </a:xfrm>
        </p:spPr>
        <p:txBody>
          <a:bodyPr/>
          <a:lstStyle/>
          <a:p>
            <a:r>
              <a:rPr lang="zh-CN" altLang="en-US" sz="1600" dirty="0">
                <a:solidFill>
                  <a:srgbClr val="FF0000"/>
                </a:solidFill>
              </a:rPr>
              <a:t>掌握</a:t>
            </a:r>
            <a:r>
              <a:rPr lang="en-US" altLang="zh-CN" sz="1600" dirty="0">
                <a:solidFill>
                  <a:srgbClr val="FF0000"/>
                </a:solidFill>
              </a:rPr>
              <a:t>Hive</a:t>
            </a:r>
            <a:r>
              <a:rPr lang="zh-CN" altLang="en-US" sz="1600" dirty="0">
                <a:solidFill>
                  <a:srgbClr val="FF0000"/>
                </a:solidFill>
              </a:rPr>
              <a:t>数据的导入（数据加载）</a:t>
            </a:r>
          </a:p>
          <a:p>
            <a:r>
              <a:rPr lang="zh-CN" altLang="en-US" sz="1600" dirty="0">
                <a:solidFill>
                  <a:srgbClr val="FF0000"/>
                </a:solidFill>
              </a:rPr>
              <a:t>掌握</a:t>
            </a:r>
            <a:r>
              <a:rPr lang="en-US" altLang="zh-CN" sz="1600" dirty="0">
                <a:solidFill>
                  <a:srgbClr val="FF0000"/>
                </a:solidFill>
              </a:rPr>
              <a:t>Hive</a:t>
            </a:r>
            <a:r>
              <a:rPr lang="zh-CN" altLang="en-US" sz="1600" dirty="0">
                <a:solidFill>
                  <a:srgbClr val="FF0000"/>
                </a:solidFill>
              </a:rPr>
              <a:t>数据的导出</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数据加载</a:t>
            </a:r>
            <a:r>
              <a:rPr lang="en-US" altLang="zh-CN"/>
              <a:t> - LOAD</a:t>
            </a:r>
            <a:r>
              <a:t>语法</a:t>
            </a:r>
          </a:p>
        </p:txBody>
      </p:sp>
      <p:sp>
        <p:nvSpPr>
          <p:cNvPr id="5" name="文本占位符 4"/>
          <p:cNvSpPr>
            <a:spLocks noGrp="1"/>
          </p:cNvSpPr>
          <p:nvPr>
            <p:ph type="body" sz="quarter" idx="11"/>
          </p:nvPr>
        </p:nvSpPr>
        <p:spPr/>
        <p:txBody>
          <a:bodyPr/>
          <a:lstStyle/>
          <a:p>
            <a:r>
              <a:rPr lang="zh-CN" altLang="en-US"/>
              <a:t>我们使用</a:t>
            </a:r>
            <a:r>
              <a:rPr lang="en-US" altLang="zh-CN"/>
              <a:t> LOAD </a:t>
            </a:r>
            <a:r>
              <a:rPr lang="zh-CN" altLang="en-US"/>
              <a:t>语法，从外部将数据加载到</a:t>
            </a:r>
            <a:r>
              <a:rPr lang="en-US" altLang="zh-CN"/>
              <a:t>Hive</a:t>
            </a:r>
            <a:r>
              <a:rPr lang="zh-CN" altLang="en-US"/>
              <a:t>内，语法如下：</a:t>
            </a:r>
          </a:p>
        </p:txBody>
      </p:sp>
      <p:sp>
        <p:nvSpPr>
          <p:cNvPr id="7" name="矩形 6"/>
          <p:cNvSpPr/>
          <p:nvPr/>
        </p:nvSpPr>
        <p:spPr>
          <a:xfrm>
            <a:off x="1300480" y="3582035"/>
            <a:ext cx="9591675" cy="36830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lvl="0" eaLnBrk="0" fontAlgn="base" hangingPunct="0">
              <a:spcBef>
                <a:spcPct val="0"/>
              </a:spcBef>
              <a:spcAft>
                <a:spcPct val="0"/>
              </a:spcAft>
            </a:pPr>
            <a:r>
              <a:rPr lang="zh-CN" altLang="zh-CN" dirty="0">
                <a:solidFill>
                  <a:srgbClr val="0033B3"/>
                </a:solidFill>
                <a:latin typeface="Arial Unicode MS" panose="020B0604020202020204" pitchFamily="34" charset="-122"/>
                <a:ea typeface="JetBrains Mono"/>
              </a:rPr>
              <a:t>LOAD DATA </a:t>
            </a:r>
            <a:r>
              <a:rPr lang="zh-CN" altLang="zh-CN" dirty="0">
                <a:solidFill>
                  <a:srgbClr val="080808"/>
                </a:solidFill>
                <a:latin typeface="Arial Unicode MS" panose="020B0604020202020204" pitchFamily="34" charset="-122"/>
                <a:ea typeface="JetBrains Mono"/>
              </a:rPr>
              <a:t>[</a:t>
            </a:r>
            <a:r>
              <a:rPr lang="zh-CN" altLang="zh-CN" dirty="0">
                <a:solidFill>
                  <a:srgbClr val="0033B3"/>
                </a:solidFill>
                <a:latin typeface="Arial Unicode MS" panose="020B0604020202020204" pitchFamily="34" charset="-122"/>
                <a:ea typeface="JetBrains Mono"/>
              </a:rPr>
              <a:t>LOCAL</a:t>
            </a:r>
            <a:r>
              <a:rPr lang="zh-CN" altLang="zh-CN" dirty="0">
                <a:solidFill>
                  <a:srgbClr val="080808"/>
                </a:solidFill>
                <a:latin typeface="Arial Unicode MS" panose="020B0604020202020204" pitchFamily="34" charset="-122"/>
                <a:ea typeface="JetBrains Mono"/>
              </a:rPr>
              <a:t>] </a:t>
            </a:r>
            <a:r>
              <a:rPr lang="zh-CN" altLang="zh-CN" dirty="0">
                <a:solidFill>
                  <a:srgbClr val="0033B3"/>
                </a:solidFill>
                <a:latin typeface="Arial Unicode MS" panose="020B0604020202020204" pitchFamily="34" charset="-122"/>
                <a:ea typeface="JetBrains Mono"/>
              </a:rPr>
              <a:t>INPATH </a:t>
            </a:r>
            <a:r>
              <a:rPr lang="zh-CN" altLang="zh-CN" dirty="0">
                <a:solidFill>
                  <a:srgbClr val="067D17"/>
                </a:solidFill>
                <a:latin typeface="Arial Unicode MS" panose="020B0604020202020204" pitchFamily="34" charset="-122"/>
                <a:ea typeface="JetBrains Mono"/>
              </a:rPr>
              <a:t>'filepath' </a:t>
            </a:r>
            <a:r>
              <a:rPr lang="zh-CN" altLang="zh-CN" dirty="0">
                <a:solidFill>
                  <a:srgbClr val="080808"/>
                </a:solidFill>
                <a:latin typeface="Arial Unicode MS" panose="020B0604020202020204" pitchFamily="34" charset="-122"/>
                <a:ea typeface="JetBrains Mono"/>
              </a:rPr>
              <a:t>[</a:t>
            </a:r>
            <a:r>
              <a:rPr lang="zh-CN" altLang="zh-CN" dirty="0">
                <a:solidFill>
                  <a:srgbClr val="0033B3"/>
                </a:solidFill>
                <a:latin typeface="Arial Unicode MS" panose="020B0604020202020204" pitchFamily="34" charset="-122"/>
                <a:ea typeface="JetBrains Mono"/>
              </a:rPr>
              <a:t>OVERWRITE</a:t>
            </a:r>
            <a:r>
              <a:rPr lang="zh-CN" altLang="zh-CN" dirty="0">
                <a:solidFill>
                  <a:srgbClr val="080808"/>
                </a:solidFill>
                <a:latin typeface="Arial Unicode MS" panose="020B0604020202020204" pitchFamily="34" charset="-122"/>
                <a:ea typeface="JetBrains Mono"/>
              </a:rPr>
              <a:t>] </a:t>
            </a:r>
            <a:r>
              <a:rPr lang="zh-CN" altLang="zh-CN" dirty="0">
                <a:solidFill>
                  <a:srgbClr val="0033B3"/>
                </a:solidFill>
                <a:latin typeface="Arial Unicode MS" panose="020B0604020202020204" pitchFamily="34" charset="-122"/>
                <a:ea typeface="JetBrains Mono"/>
              </a:rPr>
              <a:t>INTO TABLE </a:t>
            </a:r>
            <a:r>
              <a:rPr lang="zh-CN" altLang="zh-CN" dirty="0">
                <a:solidFill>
                  <a:srgbClr val="080808"/>
                </a:solidFill>
                <a:latin typeface="Arial Unicode MS" panose="020B0604020202020204" pitchFamily="34" charset="-122"/>
                <a:ea typeface="JetBrains Mono"/>
              </a:rPr>
              <a:t>tablename</a:t>
            </a:r>
            <a:r>
              <a:rPr lang="en-US" altLang="zh-CN" dirty="0">
                <a:solidFill>
                  <a:srgbClr val="080808"/>
                </a:solidFill>
                <a:latin typeface="Arial Unicode MS" panose="020B0604020202020204" pitchFamily="34" charset="-122"/>
                <a:ea typeface="JetBrains Mono"/>
              </a:rPr>
              <a:t>;</a:t>
            </a:r>
            <a:endParaRPr lang="zh-CN" altLang="zh-CN" sz="2400" dirty="0">
              <a:latin typeface="Arial" panose="020B0604020202020204" pitchFamily="34" charset="0"/>
            </a:endParaRPr>
          </a:p>
        </p:txBody>
      </p:sp>
      <p:grpSp>
        <p:nvGrpSpPr>
          <p:cNvPr id="27" name="组合 26"/>
          <p:cNvGrpSpPr/>
          <p:nvPr/>
        </p:nvGrpSpPr>
        <p:grpSpPr>
          <a:xfrm>
            <a:off x="1936750" y="2887345"/>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919095" y="3950335"/>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lstStyle/>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4653280" y="2860040"/>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6618605" y="3950335"/>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lstStyle/>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8301990" y="2887345"/>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pic>
        <p:nvPicPr>
          <p:cNvPr id="3" name="图片 2" descr="01 (149)"/>
          <p:cNvPicPr>
            <a:picLocks noChangeAspect="1"/>
          </p:cNvPicPr>
          <p:nvPr/>
        </p:nvPicPr>
        <p:blipFill>
          <a:blip r:embed="rId3"/>
          <a:stretch>
            <a:fillRect/>
          </a:stretch>
        </p:blipFill>
        <p:spPr>
          <a:xfrm>
            <a:off x="10704195" y="4940935"/>
            <a:ext cx="1697355" cy="169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数据加载</a:t>
            </a:r>
            <a:r>
              <a:rPr lang="en-US" altLang="zh-CN">
                <a:sym typeface="+mn-ea"/>
              </a:rPr>
              <a:t> - LOAD</a:t>
            </a:r>
            <a:r>
              <a:rPr>
                <a:sym typeface="+mn-ea"/>
              </a:rPr>
              <a:t>语法</a:t>
            </a:r>
            <a:endParaRPr lang="zh-CN" altLang="en-US"/>
          </a:p>
        </p:txBody>
      </p:sp>
      <p:sp>
        <p:nvSpPr>
          <p:cNvPr id="5" name="文本占位符 4"/>
          <p:cNvSpPr>
            <a:spLocks noGrp="1"/>
          </p:cNvSpPr>
          <p:nvPr>
            <p:ph type="body" sz="quarter" idx="11"/>
          </p:nvPr>
        </p:nvSpPr>
        <p:spPr>
          <a:xfrm>
            <a:off x="-10698800" y="1457245"/>
            <a:ext cx="10698800" cy="4219575"/>
          </a:xfrm>
        </p:spPr>
        <p:txBody>
          <a:bodyPr/>
          <a:lstStyle/>
          <a:p>
            <a:r>
              <a:rPr lang="zh-CN" altLang="en-US"/>
              <a:t>我们使用</a:t>
            </a:r>
            <a:r>
              <a:rPr lang="en-US" altLang="zh-CN"/>
              <a:t> LOAD </a:t>
            </a:r>
            <a:r>
              <a:rPr lang="zh-CN" altLang="en-US"/>
              <a:t>语法，从外部将数据加载到</a:t>
            </a:r>
            <a:r>
              <a:rPr lang="en-US" altLang="zh-CN"/>
              <a:t>Hive</a:t>
            </a:r>
            <a:r>
              <a:rPr lang="zh-CN" altLang="en-US"/>
              <a:t>内，语法如下：</a:t>
            </a:r>
          </a:p>
        </p:txBody>
      </p:sp>
      <p:sp>
        <p:nvSpPr>
          <p:cNvPr id="7" name="矩形 6"/>
          <p:cNvSpPr/>
          <p:nvPr/>
        </p:nvSpPr>
        <p:spPr>
          <a:xfrm>
            <a:off x="1343660" y="4211955"/>
            <a:ext cx="9591675" cy="82994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lvl="0" algn="l" eaLnBrk="0" fontAlgn="base" hangingPunct="0">
              <a:spcBef>
                <a:spcPct val="0"/>
              </a:spcBef>
              <a:spcAft>
                <a:spcPct val="0"/>
              </a:spcAft>
            </a:pPr>
            <a:r>
              <a:rPr lang="zh-CN" altLang="zh-CN" sz="1800" dirty="0">
                <a:solidFill>
                  <a:srgbClr val="0033B3"/>
                </a:solidFill>
                <a:latin typeface="Arial Unicode MS" panose="020B0604020202020204" pitchFamily="34" charset="-122"/>
                <a:ea typeface="JetBrains Mono"/>
              </a:rPr>
              <a:t>load data local inpath</a:t>
            </a:r>
            <a:r>
              <a:rPr lang="en-US" altLang="zh-CN" sz="2400" dirty="0">
                <a:latin typeface="Arial" panose="020B0604020202020204" pitchFamily="34" charset="0"/>
              </a:rPr>
              <a:t> </a:t>
            </a:r>
            <a:r>
              <a:rPr lang="zh-CN" altLang="zh-CN" sz="1800" dirty="0">
                <a:solidFill>
                  <a:srgbClr val="067D17"/>
                </a:solidFill>
                <a:latin typeface="Arial Unicode MS" panose="020B0604020202020204" pitchFamily="34" charset="-122"/>
                <a:ea typeface="JetBrains Mono"/>
              </a:rPr>
              <a:t>‘/home/hadoop/search_log.txt’</a:t>
            </a:r>
            <a:r>
              <a:rPr lang="en-US" altLang="zh-CN" sz="2400" dirty="0">
                <a:latin typeface="Arial" panose="020B0604020202020204" pitchFamily="34" charset="0"/>
              </a:rPr>
              <a:t> </a:t>
            </a:r>
            <a:r>
              <a:rPr lang="zh-CN" altLang="zh-CN" sz="1800" dirty="0">
                <a:solidFill>
                  <a:srgbClr val="0033B3"/>
                </a:solidFill>
                <a:latin typeface="Arial Unicode MS" panose="020B0604020202020204" pitchFamily="34" charset="-122"/>
                <a:ea typeface="JetBrains Mono"/>
              </a:rPr>
              <a:t>into table myhive.test_load;</a:t>
            </a:r>
            <a:r>
              <a:rPr lang="en-US" altLang="zh-CN" sz="1800" dirty="0">
                <a:solidFill>
                  <a:srgbClr val="0033B3"/>
                </a:solidFill>
                <a:latin typeface="Arial Unicode MS" panose="020B0604020202020204" pitchFamily="34" charset="-122"/>
                <a:ea typeface="JetBrains Mono"/>
              </a:rPr>
              <a:t> </a:t>
            </a:r>
            <a:r>
              <a:rPr lang="zh-CN" altLang="en-US" sz="1800" dirty="0">
                <a:solidFill>
                  <a:srgbClr val="0033B3"/>
                </a:solidFill>
                <a:latin typeface="Arial Unicode MS" panose="020B0604020202020204" pitchFamily="34" charset="-122"/>
                <a:ea typeface="JetBrains Mono"/>
              </a:rPr>
              <a:t>源文件还在</a:t>
            </a:r>
            <a:endParaRPr lang="zh-CN" altLang="zh-CN" sz="1800" dirty="0">
              <a:solidFill>
                <a:srgbClr val="0033B3"/>
              </a:solidFill>
              <a:latin typeface="Arial Unicode MS" panose="020B0604020202020204" pitchFamily="34" charset="-122"/>
              <a:ea typeface="JetBrains Mono"/>
            </a:endParaRPr>
          </a:p>
          <a:p>
            <a:pPr lvl="0" algn="l" eaLnBrk="0" fontAlgn="base" hangingPunct="0">
              <a:spcBef>
                <a:spcPct val="0"/>
              </a:spcBef>
              <a:spcAft>
                <a:spcPct val="0"/>
              </a:spcAft>
            </a:pPr>
            <a:r>
              <a:rPr lang="zh-CN" altLang="zh-CN" sz="1800" dirty="0">
                <a:solidFill>
                  <a:srgbClr val="0033B3"/>
                </a:solidFill>
                <a:latin typeface="Arial Unicode MS" panose="020B0604020202020204" pitchFamily="34" charset="-122"/>
                <a:ea typeface="JetBrains Mono"/>
                <a:sym typeface="+mn-ea"/>
              </a:rPr>
              <a:t>load data inpath</a:t>
            </a:r>
            <a:r>
              <a:rPr lang="en-US" altLang="zh-CN" sz="2400" dirty="0">
                <a:latin typeface="Arial" panose="020B0604020202020204" pitchFamily="34" charset="0"/>
                <a:sym typeface="+mn-ea"/>
              </a:rPr>
              <a:t> </a:t>
            </a:r>
            <a:r>
              <a:rPr lang="zh-CN" altLang="zh-CN" sz="1800" dirty="0">
                <a:solidFill>
                  <a:srgbClr val="067D17"/>
                </a:solidFill>
                <a:latin typeface="Arial Unicode MS" panose="020B0604020202020204" pitchFamily="34" charset="-122"/>
                <a:ea typeface="JetBrains Mono"/>
                <a:sym typeface="+mn-ea"/>
              </a:rPr>
              <a:t>‘/tmp/search_log.txt’ </a:t>
            </a:r>
            <a:r>
              <a:rPr lang="zh-CN" altLang="zh-CN" sz="1800" dirty="0">
                <a:solidFill>
                  <a:srgbClr val="0033B3"/>
                </a:solidFill>
                <a:latin typeface="Arial Unicode MS" panose="020B0604020202020204" pitchFamily="34" charset="-122"/>
                <a:ea typeface="JetBrains Mono"/>
                <a:sym typeface="+mn-ea"/>
              </a:rPr>
              <a:t>overwrite into table myhive.test_load;</a:t>
            </a:r>
            <a:r>
              <a:rPr lang="zh-CN" altLang="en-US" sz="1800" dirty="0">
                <a:solidFill>
                  <a:srgbClr val="0033B3"/>
                </a:solidFill>
                <a:latin typeface="Arial Unicode MS" panose="020B0604020202020204" pitchFamily="34" charset="-122"/>
                <a:ea typeface="JetBrains Mono"/>
                <a:sym typeface="+mn-ea"/>
              </a:rPr>
              <a:t>源文件消失</a:t>
            </a:r>
            <a:endParaRPr lang="en-US" altLang="zh-CN" sz="2400" dirty="0">
              <a:latin typeface="Arial" panose="020B0604020202020204" pitchFamily="34" charset="0"/>
            </a:endParaRPr>
          </a:p>
        </p:txBody>
      </p:sp>
      <p:grpSp>
        <p:nvGrpSpPr>
          <p:cNvPr id="27" name="组合 26"/>
          <p:cNvGrpSpPr/>
          <p:nvPr/>
        </p:nvGrpSpPr>
        <p:grpSpPr>
          <a:xfrm>
            <a:off x="-9472930" y="2688590"/>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490585" y="3751580"/>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lstStyle/>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756400" y="2661285"/>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791075" y="3751580"/>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lstStyle/>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107690" y="2688590"/>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300480" y="1856105"/>
            <a:ext cx="4064000" cy="337185"/>
          </a:xfrm>
          <a:prstGeom prst="rect">
            <a:avLst/>
          </a:prstGeom>
          <a:noFill/>
        </p:spPr>
        <p:txBody>
          <a:bodyPr wrap="square">
            <a:spAutoFit/>
          </a:bodyPr>
          <a:lstStyle/>
          <a:p>
            <a:pPr fontAlgn="auto">
              <a:spcBef>
                <a:spcPts val="0"/>
              </a:spcBef>
              <a:spcAft>
                <a:spcPts val="0"/>
              </a:spcAft>
            </a:pPr>
            <a:r>
              <a:rPr lang="zh-CN" altLang="en-US" sz="1600" dirty="0">
                <a:latin typeface="阿里巴巴普惠体" panose="00020600040101010101" pitchFamily="18" charset="-122"/>
                <a:ea typeface="阿里巴巴普惠体" panose="00020600040101010101" pitchFamily="18" charset="-122"/>
              </a:rPr>
              <a:t>建表：</a:t>
            </a:r>
          </a:p>
        </p:txBody>
      </p:sp>
      <p:pic>
        <p:nvPicPr>
          <p:cNvPr id="6" name="图片 5"/>
          <p:cNvPicPr>
            <a:picLocks noChangeAspect="1"/>
          </p:cNvPicPr>
          <p:nvPr/>
        </p:nvPicPr>
        <p:blipFill>
          <a:blip r:embed="rId4"/>
          <a:stretch>
            <a:fillRect/>
          </a:stretch>
        </p:blipFill>
        <p:spPr>
          <a:xfrm>
            <a:off x="7018020" y="2357755"/>
            <a:ext cx="952500" cy="209550"/>
          </a:xfrm>
          <a:prstGeom prst="rect">
            <a:avLst/>
          </a:prstGeom>
        </p:spPr>
      </p:pic>
      <p:sp>
        <p:nvSpPr>
          <p:cNvPr id="26" name="文本框 25"/>
          <p:cNvSpPr txBox="1"/>
          <p:nvPr/>
        </p:nvSpPr>
        <p:spPr>
          <a:xfrm>
            <a:off x="7018020" y="1856105"/>
            <a:ext cx="4064000" cy="337185"/>
          </a:xfrm>
          <a:prstGeom prst="rect">
            <a:avLst/>
          </a:prstGeom>
          <a:noFill/>
        </p:spPr>
        <p:txBody>
          <a:bodyPr wrap="square">
            <a:spAutoFit/>
          </a:bodyPr>
          <a:lstStyle/>
          <a:p>
            <a:pPr fontAlgn="auto">
              <a:spcBef>
                <a:spcPts val="0"/>
              </a:spcBef>
              <a:spcAft>
                <a:spcPts val="0"/>
              </a:spcAft>
            </a:pPr>
            <a:r>
              <a:rPr lang="zh-CN" altLang="en-US" sz="1600" dirty="0">
                <a:latin typeface="阿里巴巴普惠体" panose="00020600040101010101" pitchFamily="18" charset="-122"/>
                <a:ea typeface="阿里巴巴普惠体" panose="00020600040101010101" pitchFamily="18" charset="-122"/>
              </a:rPr>
              <a:t>数据：</a:t>
            </a:r>
          </a:p>
        </p:txBody>
      </p:sp>
      <p:sp>
        <p:nvSpPr>
          <p:cNvPr id="29" name="文本框 28"/>
          <p:cNvSpPr txBox="1"/>
          <p:nvPr/>
        </p:nvSpPr>
        <p:spPr>
          <a:xfrm>
            <a:off x="1300480" y="2357755"/>
            <a:ext cx="5080000" cy="1599565"/>
          </a:xfrm>
          <a:prstGeom prst="rect">
            <a:avLst/>
          </a:prstGeom>
          <a:noFill/>
          <a:ln w="9525">
            <a:noFill/>
          </a:ln>
        </p:spPr>
        <p:txBody>
          <a:bodyPr>
            <a:spAutoFit/>
          </a:bodyPr>
          <a:lstStyle/>
          <a:p>
            <a:pPr indent="0"/>
            <a:r>
              <a:rPr lang="en-US" sz="1400" b="1">
                <a:solidFill>
                  <a:srgbClr val="800000"/>
                </a:solidFill>
                <a:latin typeface="Consolas" panose="020B0609020204030204" charset="0"/>
                <a:ea typeface="宋体" panose="02010600030101010101" pitchFamily="2" charset="-122"/>
              </a:rPr>
              <a:t>CREATE</a:t>
            </a:r>
            <a:r>
              <a:rPr lang="en-US" sz="1400" b="0">
                <a:solidFill>
                  <a:srgbClr val="000000"/>
                </a:solidFill>
                <a:latin typeface="Consolas" panose="020B0609020204030204" charset="0"/>
                <a:ea typeface="宋体" panose="02010600030101010101" pitchFamily="2" charset="-122"/>
              </a:rPr>
              <a:t> </a:t>
            </a:r>
            <a:r>
              <a:rPr lang="en-US" sz="1400" b="1">
                <a:solidFill>
                  <a:srgbClr val="800000"/>
                </a:solidFill>
                <a:latin typeface="Consolas" panose="020B0609020204030204" charset="0"/>
                <a:ea typeface="宋体" panose="02010600030101010101" pitchFamily="2" charset="-122"/>
              </a:rPr>
              <a:t>TABLE</a:t>
            </a:r>
            <a:r>
              <a:rPr lang="en-US" sz="1400" b="0">
                <a:solidFill>
                  <a:srgbClr val="000000"/>
                </a:solidFill>
                <a:latin typeface="Consolas" panose="020B0609020204030204" charset="0"/>
                <a:ea typeface="宋体" panose="02010600030101010101" pitchFamily="2" charset="-122"/>
              </a:rPr>
              <a:t> myhive.test_load(</a:t>
            </a:r>
          </a:p>
          <a:p>
            <a:pPr indent="0"/>
            <a:r>
              <a:rPr lang="en-US" sz="1400" b="0">
                <a:solidFill>
                  <a:srgbClr val="000000"/>
                </a:solidFill>
                <a:latin typeface="Consolas" panose="020B0609020204030204" charset="0"/>
                <a:ea typeface="宋体" panose="02010600030101010101" pitchFamily="2" charset="-122"/>
              </a:rPr>
              <a:t>  dt </a:t>
            </a:r>
            <a:r>
              <a:rPr lang="en-US" sz="1400" b="1">
                <a:solidFill>
                  <a:srgbClr val="000080"/>
                </a:solidFill>
                <a:latin typeface="Consolas" panose="020B0609020204030204" charset="0"/>
                <a:ea typeface="宋体" panose="02010600030101010101" pitchFamily="2" charset="-122"/>
              </a:rPr>
              <a:t>string</a:t>
            </a:r>
            <a:r>
              <a:rPr lang="en-US" sz="1400" b="0">
                <a:solidFill>
                  <a:srgbClr val="000000"/>
                </a:solidFill>
                <a:latin typeface="Consolas" panose="020B0609020204030204" charset="0"/>
                <a:ea typeface="宋体" panose="02010600030101010101" pitchFamily="2" charset="-122"/>
              </a:rPr>
              <a:t> comment </a:t>
            </a:r>
            <a:r>
              <a:rPr lang="zh-CN" sz="1400" b="0">
                <a:solidFill>
                  <a:srgbClr val="008000"/>
                </a:solidFill>
                <a:ea typeface="宋体" panose="02010600030101010101" pitchFamily="2" charset="-122"/>
              </a:rPr>
              <a:t>'时间（时分秒）'</a:t>
            </a:r>
            <a:r>
              <a:rPr lang="en-US" sz="1400" b="0">
                <a:solidFill>
                  <a:srgbClr val="000000"/>
                </a:solidFill>
                <a:latin typeface="Consolas" panose="020B0609020204030204" charset="0"/>
                <a:ea typeface="宋体" panose="02010600030101010101" pitchFamily="2" charset="-122"/>
              </a:rPr>
              <a:t>, </a:t>
            </a:r>
          </a:p>
          <a:p>
            <a:pPr indent="0"/>
            <a:r>
              <a:rPr lang="en-US" sz="1400" b="0">
                <a:solidFill>
                  <a:srgbClr val="000000"/>
                </a:solidFill>
                <a:latin typeface="Consolas" panose="020B0609020204030204" charset="0"/>
                <a:ea typeface="宋体" panose="02010600030101010101" pitchFamily="2" charset="-122"/>
              </a:rPr>
              <a:t>  user_id </a:t>
            </a:r>
            <a:r>
              <a:rPr lang="en-US" sz="1400" b="1">
                <a:solidFill>
                  <a:srgbClr val="000080"/>
                </a:solidFill>
                <a:latin typeface="Consolas" panose="020B0609020204030204" charset="0"/>
                <a:ea typeface="宋体" panose="02010600030101010101" pitchFamily="2" charset="-122"/>
              </a:rPr>
              <a:t>string</a:t>
            </a:r>
            <a:r>
              <a:rPr lang="en-US" sz="1400" b="0">
                <a:solidFill>
                  <a:srgbClr val="000000"/>
                </a:solidFill>
                <a:latin typeface="Consolas" panose="020B0609020204030204" charset="0"/>
                <a:ea typeface="宋体" panose="02010600030101010101" pitchFamily="2" charset="-122"/>
              </a:rPr>
              <a:t> comment </a:t>
            </a:r>
            <a:r>
              <a:rPr lang="zh-CN" sz="1400" b="0">
                <a:solidFill>
                  <a:srgbClr val="008000"/>
                </a:solidFill>
                <a:ea typeface="宋体" panose="02010600030101010101" pitchFamily="2" charset="-122"/>
              </a:rPr>
              <a:t>'用户ID'</a:t>
            </a:r>
            <a:r>
              <a:rPr lang="en-US" sz="1400" b="0">
                <a:solidFill>
                  <a:srgbClr val="000000"/>
                </a:solidFill>
                <a:latin typeface="Consolas" panose="020B0609020204030204" charset="0"/>
                <a:ea typeface="宋体" panose="02010600030101010101" pitchFamily="2" charset="-122"/>
              </a:rPr>
              <a:t>, </a:t>
            </a:r>
          </a:p>
          <a:p>
            <a:pPr indent="0"/>
            <a:r>
              <a:rPr lang="en-US" sz="1400" b="0">
                <a:solidFill>
                  <a:srgbClr val="000000"/>
                </a:solidFill>
                <a:latin typeface="Consolas" panose="020B0609020204030204" charset="0"/>
                <a:ea typeface="宋体" panose="02010600030101010101" pitchFamily="2" charset="-122"/>
              </a:rPr>
              <a:t>  word </a:t>
            </a:r>
            <a:r>
              <a:rPr lang="en-US" sz="1400" b="1">
                <a:solidFill>
                  <a:srgbClr val="000080"/>
                </a:solidFill>
                <a:latin typeface="Consolas" panose="020B0609020204030204" charset="0"/>
                <a:ea typeface="宋体" panose="02010600030101010101" pitchFamily="2" charset="-122"/>
              </a:rPr>
              <a:t>string</a:t>
            </a:r>
            <a:r>
              <a:rPr lang="en-US" sz="1400" b="0">
                <a:solidFill>
                  <a:srgbClr val="000000"/>
                </a:solidFill>
                <a:latin typeface="Consolas" panose="020B0609020204030204" charset="0"/>
                <a:ea typeface="宋体" panose="02010600030101010101" pitchFamily="2" charset="-122"/>
              </a:rPr>
              <a:t> comment </a:t>
            </a:r>
            <a:r>
              <a:rPr lang="zh-CN" sz="1400" b="0">
                <a:solidFill>
                  <a:srgbClr val="008000"/>
                </a:solidFill>
                <a:ea typeface="宋体" panose="02010600030101010101" pitchFamily="2" charset="-122"/>
              </a:rPr>
              <a:t>'搜索词'</a:t>
            </a:r>
            <a:r>
              <a:rPr lang="en-US" sz="1400" b="0">
                <a:solidFill>
                  <a:srgbClr val="000000"/>
                </a:solidFill>
                <a:latin typeface="Consolas" panose="020B0609020204030204" charset="0"/>
                <a:ea typeface="宋体" panose="02010600030101010101" pitchFamily="2" charset="-122"/>
              </a:rPr>
              <a:t>,</a:t>
            </a:r>
          </a:p>
          <a:p>
            <a:pPr indent="0"/>
            <a:r>
              <a:rPr lang="en-US" sz="1400" b="0">
                <a:solidFill>
                  <a:srgbClr val="000000"/>
                </a:solidFill>
                <a:latin typeface="Consolas" panose="020B0609020204030204" charset="0"/>
                <a:ea typeface="宋体" panose="02010600030101010101" pitchFamily="2" charset="-122"/>
              </a:rPr>
              <a:t>  url </a:t>
            </a:r>
            <a:r>
              <a:rPr lang="en-US" sz="1400" b="1">
                <a:solidFill>
                  <a:srgbClr val="000080"/>
                </a:solidFill>
                <a:latin typeface="Consolas" panose="020B0609020204030204" charset="0"/>
                <a:ea typeface="宋体" panose="02010600030101010101" pitchFamily="2" charset="-122"/>
              </a:rPr>
              <a:t>string</a:t>
            </a:r>
            <a:r>
              <a:rPr lang="en-US" sz="1400" b="0">
                <a:solidFill>
                  <a:srgbClr val="000000"/>
                </a:solidFill>
                <a:latin typeface="Consolas" panose="020B0609020204030204" charset="0"/>
                <a:ea typeface="宋体" panose="02010600030101010101" pitchFamily="2" charset="-122"/>
              </a:rPr>
              <a:t> comment </a:t>
            </a:r>
            <a:r>
              <a:rPr lang="zh-CN" sz="1400" b="0">
                <a:solidFill>
                  <a:srgbClr val="008000"/>
                </a:solidFill>
                <a:ea typeface="宋体" panose="02010600030101010101" pitchFamily="2" charset="-122"/>
              </a:rPr>
              <a:t>'用户访问网址'</a:t>
            </a:r>
            <a:endParaRPr lang="en-US" sz="1400" b="0">
              <a:solidFill>
                <a:srgbClr val="000000"/>
              </a:solidFill>
              <a:latin typeface="Consolas" panose="020B0609020204030204" charset="0"/>
              <a:ea typeface="宋体" panose="02010600030101010101" pitchFamily="2" charset="-122"/>
            </a:endParaRPr>
          </a:p>
          <a:p>
            <a:pPr indent="0"/>
            <a:r>
              <a:rPr lang="en-US" sz="1400" b="0">
                <a:solidFill>
                  <a:srgbClr val="000000"/>
                </a:solidFill>
                <a:latin typeface="Consolas" panose="020B0609020204030204" charset="0"/>
                <a:ea typeface="宋体" panose="02010600030101010101" pitchFamily="2" charset="-122"/>
              </a:rPr>
              <a:t>) comment </a:t>
            </a:r>
            <a:r>
              <a:rPr lang="zh-CN" sz="1400" b="0">
                <a:solidFill>
                  <a:srgbClr val="008000"/>
                </a:solidFill>
                <a:ea typeface="宋体" panose="02010600030101010101" pitchFamily="2" charset="-122"/>
              </a:rPr>
              <a:t>'搜索引擎日志表'</a:t>
            </a:r>
            <a:r>
              <a:rPr lang="en-US" sz="1400" b="0">
                <a:solidFill>
                  <a:srgbClr val="000000"/>
                </a:solidFill>
                <a:latin typeface="Consolas" panose="020B0609020204030204" charset="0"/>
                <a:ea typeface="宋体" panose="02010600030101010101" pitchFamily="2" charset="-122"/>
              </a:rPr>
              <a:t> </a:t>
            </a:r>
            <a:r>
              <a:rPr lang="en-US" sz="1400" b="1">
                <a:solidFill>
                  <a:srgbClr val="800000"/>
                </a:solidFill>
                <a:latin typeface="Consolas" panose="020B0609020204030204" charset="0"/>
                <a:ea typeface="宋体" panose="02010600030101010101" pitchFamily="2" charset="-122"/>
              </a:rPr>
              <a:t>ROW</a:t>
            </a:r>
            <a:r>
              <a:rPr lang="en-US" sz="1400" b="0">
                <a:solidFill>
                  <a:srgbClr val="000000"/>
                </a:solidFill>
                <a:latin typeface="Consolas" panose="020B0609020204030204" charset="0"/>
                <a:ea typeface="宋体" panose="02010600030101010101" pitchFamily="2" charset="-122"/>
              </a:rPr>
              <a:t> FORMAT DELIMITED FIELDS TERMINATED </a:t>
            </a:r>
            <a:r>
              <a:rPr lang="en-US" sz="1400" b="1">
                <a:solidFill>
                  <a:srgbClr val="800000"/>
                </a:solidFill>
                <a:latin typeface="Consolas" panose="020B0609020204030204" charset="0"/>
                <a:ea typeface="宋体" panose="02010600030101010101" pitchFamily="2" charset="-122"/>
              </a:rPr>
              <a:t>BY</a:t>
            </a:r>
            <a:r>
              <a:rPr lang="en-US" sz="1400" b="0">
                <a:solidFill>
                  <a:srgbClr val="000000"/>
                </a:solidFill>
                <a:latin typeface="Consolas" panose="020B0609020204030204" charset="0"/>
                <a:ea typeface="宋体" panose="02010600030101010101" pitchFamily="2" charset="-122"/>
              </a:rPr>
              <a:t> </a:t>
            </a:r>
            <a:r>
              <a:rPr lang="en-US" sz="1400" b="0">
                <a:solidFill>
                  <a:srgbClr val="008000"/>
                </a:solidFill>
                <a:latin typeface="Consolas" panose="020B0609020204030204" charset="0"/>
                <a:ea typeface="宋体" panose="02010600030101010101" pitchFamily="2" charset="-122"/>
              </a:rPr>
              <a:t>'\t'</a:t>
            </a:r>
            <a:r>
              <a:rPr lang="en-US" sz="1400" b="0">
                <a:solidFill>
                  <a:srgbClr val="FF0000"/>
                </a:solidFill>
                <a:latin typeface="Consolas" panose="020B0609020204030204" charset="0"/>
                <a:ea typeface="宋体" panose="02010600030101010101" pitchFamily="2" charset="-122"/>
              </a:rPr>
              <a:t>;</a:t>
            </a:r>
            <a:endParaRPr lang="en-US" altLang="en-US" sz="1400" b="0">
              <a:solidFill>
                <a:srgbClr val="FF0000"/>
              </a:solidFill>
              <a:latin typeface="Consolas" panose="020B0609020204030204" charset="0"/>
              <a:ea typeface="宋体" panose="02010600030101010101" pitchFamily="2" charset="-122"/>
            </a:endParaRPr>
          </a:p>
        </p:txBody>
      </p:sp>
      <p:pic>
        <p:nvPicPr>
          <p:cNvPr id="4" name="图片 3"/>
          <p:cNvPicPr>
            <a:picLocks noChangeAspect="1"/>
          </p:cNvPicPr>
          <p:nvPr>
            <p:custDataLst>
              <p:tags r:id="rId1"/>
            </p:custDataLst>
          </p:nvPr>
        </p:nvPicPr>
        <p:blipFill>
          <a:blip r:embed="rId5"/>
          <a:stretch>
            <a:fillRect/>
          </a:stretch>
        </p:blipFill>
        <p:spPr>
          <a:xfrm>
            <a:off x="7018020" y="2675255"/>
            <a:ext cx="4343400" cy="1428750"/>
          </a:xfrm>
          <a:prstGeom prst="rect">
            <a:avLst/>
          </a:prstGeom>
        </p:spPr>
      </p:pic>
      <p:sp>
        <p:nvSpPr>
          <p:cNvPr id="28" name="文本框 27"/>
          <p:cNvSpPr txBox="1"/>
          <p:nvPr/>
        </p:nvSpPr>
        <p:spPr>
          <a:xfrm>
            <a:off x="1440180" y="5272405"/>
            <a:ext cx="8970010"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注意，基于</a:t>
            </a:r>
            <a:r>
              <a:rPr lang="en-US" altLang="zh-CN" sz="14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4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进行</a:t>
            </a:r>
            <a:r>
              <a:rPr lang="en-US" altLang="zh-CN" sz="14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load</a:t>
            </a:r>
            <a:r>
              <a:rPr lang="zh-CN" altLang="en-US" sz="14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加载数据，源数据文件会消失（本质是被移动到表所在的目录中）</a:t>
            </a:r>
            <a:endParaRPr lang="en-US" altLang="zh-CN" sz="14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lang="zh-CN" altLang="en-US" sz="14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本质是</a:t>
            </a:r>
            <a:r>
              <a:rPr lang="en-US" altLang="zh-CN" sz="14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mv</a:t>
            </a:r>
            <a:r>
              <a:rPr lang="zh-CN" altLang="en-US" sz="14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移动</a:t>
            </a:r>
          </a:p>
        </p:txBody>
      </p:sp>
      <p:pic>
        <p:nvPicPr>
          <p:cNvPr id="32" name="图片 31" descr="播仔素材库【1】0314"/>
          <p:cNvPicPr>
            <a:picLocks noChangeAspect="1"/>
          </p:cNvPicPr>
          <p:nvPr/>
        </p:nvPicPr>
        <p:blipFill>
          <a:blip r:embed="rId6"/>
          <a:stretch>
            <a:fillRect/>
          </a:stretch>
        </p:blipFill>
        <p:spPr>
          <a:xfrm>
            <a:off x="10776585" y="4975225"/>
            <a:ext cx="1605280" cy="1605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数据加载</a:t>
            </a:r>
            <a:r>
              <a:rPr lang="en-US" altLang="zh-CN"/>
              <a:t> - INSERT SELECT </a:t>
            </a:r>
            <a:r>
              <a:t>语法</a:t>
            </a:r>
          </a:p>
        </p:txBody>
      </p:sp>
      <p:sp>
        <p:nvSpPr>
          <p:cNvPr id="3" name="文本占位符 2"/>
          <p:cNvSpPr>
            <a:spLocks noGrp="1"/>
          </p:cNvSpPr>
          <p:nvPr>
            <p:ph type="body" sz="quarter" idx="11"/>
          </p:nvPr>
        </p:nvSpPr>
        <p:spPr/>
        <p:txBody>
          <a:bodyPr/>
          <a:lstStyle/>
          <a:p>
            <a:r>
              <a:rPr lang="zh-CN" altLang="en-US"/>
              <a:t>除了</a:t>
            </a:r>
            <a:r>
              <a:rPr lang="en-US" altLang="zh-CN"/>
              <a:t>load</a:t>
            </a:r>
            <a:r>
              <a:rPr lang="zh-CN" altLang="en-US"/>
              <a:t>加载外部数据外，我们也可以通过</a:t>
            </a:r>
            <a:r>
              <a:rPr lang="en-US" altLang="zh-CN"/>
              <a:t>SQL</a:t>
            </a:r>
            <a:r>
              <a:rPr lang="zh-CN" altLang="en-US"/>
              <a:t>语句，从其它表中加载数据。</a:t>
            </a:r>
          </a:p>
          <a:p>
            <a:r>
              <a:rPr lang="zh-CN" altLang="en-US"/>
              <a:t>语法：</a:t>
            </a:r>
          </a:p>
          <a:p>
            <a:pPr>
              <a:lnSpc>
                <a:spcPct val="130000"/>
              </a:lnSpc>
            </a:pPr>
            <a:r>
              <a:rPr lang="zh-CN" altLang="en-US" sz="1400">
                <a:latin typeface="Source Code Pro" panose="020B0309030403020204" charset="0"/>
                <a:cs typeface="Source Code Pro" panose="020B0309030403020204" charset="0"/>
              </a:rPr>
              <a:t>INSERT </a:t>
            </a:r>
            <a:r>
              <a:rPr lang="en-US" altLang="zh-CN" sz="1400">
                <a:latin typeface="Source Code Pro" panose="020B0309030403020204" charset="0"/>
                <a:cs typeface="Source Code Pro" panose="020B0309030403020204" charset="0"/>
              </a:rPr>
              <a:t>[</a:t>
            </a:r>
            <a:r>
              <a:rPr lang="zh-CN" altLang="en-US" sz="1400">
                <a:solidFill>
                  <a:schemeClr val="accent1">
                    <a:lumMod val="75000"/>
                  </a:schemeClr>
                </a:solidFill>
                <a:latin typeface="Source Code Pro" panose="020B0309030403020204" charset="0"/>
                <a:cs typeface="Source Code Pro" panose="020B0309030403020204" charset="0"/>
                <a:sym typeface="+mn-ea"/>
              </a:rPr>
              <a:t>OVERWRITE</a:t>
            </a:r>
            <a:r>
              <a:rPr lang="en-US" altLang="zh-CN" sz="1400">
                <a:solidFill>
                  <a:schemeClr val="accent1">
                    <a:lumMod val="75000"/>
                  </a:schemeClr>
                </a:solidFill>
                <a:latin typeface="Source Code Pro" panose="020B0309030403020204" charset="0"/>
                <a:cs typeface="Source Code Pro" panose="020B0309030403020204" charset="0"/>
                <a:sym typeface="+mn-ea"/>
              </a:rPr>
              <a:t> | INTO</a:t>
            </a:r>
            <a:r>
              <a:rPr lang="en-US" altLang="zh-CN" sz="1400">
                <a:latin typeface="Source Code Pro" panose="020B0309030403020204" charset="0"/>
                <a:cs typeface="Source Code Pro" panose="020B0309030403020204" charset="0"/>
              </a:rPr>
              <a:t>]</a:t>
            </a:r>
            <a:r>
              <a:rPr lang="zh-CN" altLang="en-US" sz="1400">
                <a:latin typeface="Source Code Pro" panose="020B0309030403020204" charset="0"/>
                <a:cs typeface="Source Code Pro" panose="020B0309030403020204" charset="0"/>
              </a:rPr>
              <a:t> TABLE tablename1 [PARTITION (partcol1=val1, partcol2=val2 ...) [IF NOT EXISTS]] select_statement1 FROM from_statement;</a:t>
            </a:r>
            <a:endParaRPr lang="zh-CN" altLang="en-US" sz="1000">
              <a:latin typeface="Consolas" panose="020B0609020204030204" charset="0"/>
              <a:cs typeface="Consolas" panose="020B0609020204030204" charset="0"/>
            </a:endParaRPr>
          </a:p>
          <a:p>
            <a:pPr>
              <a:lnSpc>
                <a:spcPct val="130000"/>
              </a:lnSpc>
            </a:pPr>
            <a:r>
              <a:rPr lang="zh-CN" altLang="en-US" sz="1400">
                <a:latin typeface="Consolas" panose="020B0609020204030204" charset="0"/>
                <a:cs typeface="Consolas" panose="020B0609020204030204" charset="0"/>
              </a:rPr>
              <a:t>将</a:t>
            </a:r>
            <a:r>
              <a:rPr lang="en-US" altLang="zh-CN" sz="1400">
                <a:latin typeface="Consolas" panose="020B0609020204030204" charset="0"/>
                <a:cs typeface="Consolas" panose="020B0609020204030204" charset="0"/>
              </a:rPr>
              <a:t>SELECT</a:t>
            </a:r>
            <a:r>
              <a:rPr lang="zh-CN" altLang="en-US" sz="1400">
                <a:latin typeface="Consolas" panose="020B0609020204030204" charset="0"/>
                <a:cs typeface="Consolas" panose="020B0609020204030204" charset="0"/>
              </a:rPr>
              <a:t>查询语句的结果插入到其它表中，被</a:t>
            </a:r>
            <a:r>
              <a:rPr lang="en-US" altLang="zh-CN" sz="1400">
                <a:latin typeface="Consolas" panose="020B0609020204030204" charset="0"/>
                <a:cs typeface="Consolas" panose="020B0609020204030204" charset="0"/>
              </a:rPr>
              <a:t>SELECT</a:t>
            </a:r>
            <a:r>
              <a:rPr lang="zh-CN" altLang="en-US" sz="1400">
                <a:latin typeface="Consolas" panose="020B0609020204030204" charset="0"/>
                <a:cs typeface="Consolas" panose="020B0609020204030204" charset="0"/>
              </a:rPr>
              <a:t>查询的表可以是内部表或外部表。</a:t>
            </a:r>
            <a:endParaRPr lang="zh-CN" altLang="en-US" sz="1000">
              <a:latin typeface="Consolas" panose="020B0609020204030204" charset="0"/>
              <a:cs typeface="Consolas" panose="020B0609020204030204" charset="0"/>
            </a:endParaRPr>
          </a:p>
          <a:p>
            <a:pPr>
              <a:lnSpc>
                <a:spcPct val="130000"/>
              </a:lnSpc>
            </a:pPr>
            <a:r>
              <a:rPr lang="zh-CN" altLang="en-US">
                <a:latin typeface="Consolas" panose="020B0609020204030204" charset="0"/>
                <a:cs typeface="Consolas" panose="020B0609020204030204" charset="0"/>
              </a:rPr>
              <a:t>示例：</a:t>
            </a:r>
          </a:p>
          <a:p>
            <a:pPr>
              <a:lnSpc>
                <a:spcPct val="130000"/>
              </a:lnSpc>
            </a:pPr>
            <a:r>
              <a:rPr lang="en-US" altLang="zh-CN">
                <a:solidFill>
                  <a:schemeClr val="accent1">
                    <a:lumMod val="75000"/>
                  </a:schemeClr>
                </a:solidFill>
                <a:latin typeface="Source Code Pro" panose="020B0309030403020204" charset="0"/>
                <a:cs typeface="Source Code Pro" panose="020B0309030403020204" charset="0"/>
              </a:rPr>
              <a:t>INSERT INTO TABLE tbl1 SELECT * FROM tbl2;</a:t>
            </a:r>
          </a:p>
          <a:p>
            <a:pPr>
              <a:lnSpc>
                <a:spcPct val="130000"/>
              </a:lnSpc>
            </a:pPr>
            <a:r>
              <a:rPr lang="en-US" altLang="zh-CN">
                <a:solidFill>
                  <a:schemeClr val="accent1">
                    <a:lumMod val="75000"/>
                  </a:schemeClr>
                </a:solidFill>
                <a:latin typeface="Source Code Pro" panose="020B0309030403020204" charset="0"/>
                <a:cs typeface="Source Code Pro" panose="020B0309030403020204" charset="0"/>
              </a:rPr>
              <a:t>INSERT OVERWRITE TABLE tbl1 SELECT * FROM tbl2;</a:t>
            </a:r>
            <a:endParaRPr lang="zh-CN" altLang="en-US">
              <a:solidFill>
                <a:schemeClr val="accent1">
                  <a:lumMod val="75000"/>
                </a:schemeClr>
              </a:solidFill>
              <a:latin typeface="Source Code Pro" panose="020B0309030403020204" charset="0"/>
              <a:cs typeface="Source Code Pro" panose="020B0309030403020204" charset="0"/>
            </a:endParaRPr>
          </a:p>
          <a:p>
            <a:endParaRPr lang="zh-CN" altLang="en-US">
              <a:solidFill>
                <a:schemeClr val="accent1">
                  <a:lumMod val="75000"/>
                </a:schemeClr>
              </a:solidFill>
              <a:latin typeface="Source Code Pro" panose="020B0309030403020204" charset="0"/>
              <a:cs typeface="Source Code Pro" panose="020B0309030403020204" charset="0"/>
            </a:endParaRPr>
          </a:p>
        </p:txBody>
      </p:sp>
      <p:pic>
        <p:nvPicPr>
          <p:cNvPr id="4" name="图片 3" descr="01 (36)"/>
          <p:cNvPicPr>
            <a:picLocks noChangeAspect="1"/>
          </p:cNvPicPr>
          <p:nvPr/>
        </p:nvPicPr>
        <p:blipFill>
          <a:blip r:embed="rId2"/>
          <a:stretch>
            <a:fillRect/>
          </a:stretch>
        </p:blipFill>
        <p:spPr>
          <a:xfrm>
            <a:off x="10432415" y="4673600"/>
            <a:ext cx="2070100" cy="2070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数据库操作</a:t>
            </a:r>
          </a:p>
        </p:txBody>
      </p:sp>
      <p:sp>
        <p:nvSpPr>
          <p:cNvPr id="3" name="文本占位符 2"/>
          <p:cNvSpPr>
            <a:spLocks noGrp="1"/>
          </p:cNvSpPr>
          <p:nvPr>
            <p:ph type="body" sz="quarter" idx="11"/>
          </p:nvPr>
        </p:nvSpPr>
        <p:spPr/>
        <p:txBody>
          <a:bodyPr/>
          <a:lstStyle/>
          <a:p>
            <a:pPr marL="285750" indent="-285750">
              <a:buFont typeface="Arial" panose="020B0604020202020204" pitchFamily="34" charset="0"/>
              <a:buChar char="•"/>
            </a:pPr>
            <a:r>
              <a:rPr lang="zh-CN" altLang="en-US"/>
              <a:t>创建数据库</a:t>
            </a:r>
          </a:p>
          <a:p>
            <a:pPr>
              <a:buFont typeface="Arial" panose="020B0604020202020204" pitchFamily="34" charset="0"/>
            </a:pPr>
            <a:r>
              <a:rPr lang="zh-CN" altLang="en-US">
                <a:solidFill>
                  <a:schemeClr val="accent6">
                    <a:lumMod val="50000"/>
                  </a:schemeClr>
                </a:solidFill>
                <a:latin typeface="Consolas" panose="020B0609020204030204" charset="0"/>
                <a:cs typeface="Consolas" panose="020B0609020204030204" charset="0"/>
              </a:rPr>
              <a:t>create database if not exists myhive;</a:t>
            </a:r>
          </a:p>
          <a:p>
            <a:pPr>
              <a:buFont typeface="Arial" panose="020B0604020202020204" pitchFamily="34" charset="0"/>
            </a:pPr>
            <a:r>
              <a:rPr lang="zh-CN" altLang="en-US">
                <a:solidFill>
                  <a:schemeClr val="accent6">
                    <a:lumMod val="50000"/>
                  </a:schemeClr>
                </a:solidFill>
                <a:latin typeface="Consolas" panose="020B0609020204030204" charset="0"/>
                <a:cs typeface="Consolas" panose="020B0609020204030204" charset="0"/>
              </a:rPr>
              <a:t>use  myhive;</a:t>
            </a:r>
          </a:p>
          <a:p>
            <a:pPr marL="285750" indent="-285750">
              <a:buFont typeface="Arial" panose="020B0604020202020204" pitchFamily="34" charset="0"/>
              <a:buChar char="•"/>
            </a:pPr>
            <a:r>
              <a:rPr lang="zh-CN" altLang="en-US"/>
              <a:t>查看数据库详细信息</a:t>
            </a:r>
          </a:p>
          <a:p>
            <a:pPr algn="l">
              <a:buClrTx/>
              <a:buSzTx/>
              <a:buFont typeface="Arial" panose="020B0604020202020204" pitchFamily="34" charset="0"/>
              <a:buNone/>
            </a:pPr>
            <a:r>
              <a:rPr lang="zh-CN" altLang="en-US">
                <a:solidFill>
                  <a:schemeClr val="accent6">
                    <a:lumMod val="50000"/>
                  </a:schemeClr>
                </a:solidFill>
                <a:latin typeface="Consolas" panose="020B0609020204030204" charset="0"/>
                <a:cs typeface="Consolas" panose="020B0609020204030204" charset="0"/>
              </a:rPr>
              <a:t>desc  database  myhive;</a:t>
            </a:r>
          </a:p>
          <a:p>
            <a:pPr>
              <a:buFont typeface="Arial" panose="020B0604020202020204" pitchFamily="34" charset="0"/>
            </a:pPr>
            <a:endParaRPr lang="zh-CN" altLang="en-US"/>
          </a:p>
          <a:p>
            <a:pPr>
              <a:buFont typeface="Arial" panose="020B0604020202020204" pitchFamily="34" charset="0"/>
            </a:pPr>
            <a:endParaRPr lang="zh-CN" altLang="en-US"/>
          </a:p>
          <a:p>
            <a:pPr>
              <a:buFont typeface="Arial" panose="020B0604020202020204" pitchFamily="34" charset="0"/>
            </a:pPr>
            <a:r>
              <a:rPr lang="zh-CN" altLang="en-US"/>
              <a:t>数据库本质上就是在</a:t>
            </a:r>
            <a:r>
              <a:rPr lang="en-US" altLang="zh-CN"/>
              <a:t>HDFS</a:t>
            </a:r>
            <a:r>
              <a:rPr lang="zh-CN" altLang="en-US"/>
              <a:t>之上的文件夹。</a:t>
            </a:r>
          </a:p>
          <a:p>
            <a:pPr>
              <a:buFont typeface="Arial" panose="020B0604020202020204" pitchFamily="34" charset="0"/>
            </a:pPr>
            <a:r>
              <a:rPr lang="zh-CN" altLang="en-US"/>
              <a:t>默认数据库的存放路径是</a:t>
            </a:r>
            <a:r>
              <a:rPr lang="en-US" altLang="zh-CN"/>
              <a:t>HDFS</a:t>
            </a:r>
            <a:r>
              <a:rPr lang="zh-CN" altLang="en-US"/>
              <a:t>的：</a:t>
            </a:r>
            <a:r>
              <a:rPr lang="zh-CN" altLang="en-US">
                <a:solidFill>
                  <a:schemeClr val="accent6">
                    <a:lumMod val="50000"/>
                  </a:schemeClr>
                </a:solidFill>
                <a:latin typeface="Consolas" panose="020B0609020204030204" charset="0"/>
                <a:cs typeface="Consolas" panose="020B0609020204030204" charset="0"/>
              </a:rPr>
              <a:t>/user/hive/warehouse</a:t>
            </a:r>
            <a:r>
              <a:rPr lang="zh-CN" altLang="en-US"/>
              <a:t>内</a:t>
            </a:r>
          </a:p>
        </p:txBody>
      </p:sp>
      <p:pic>
        <p:nvPicPr>
          <p:cNvPr id="5" name="图片 1"/>
          <p:cNvPicPr>
            <a:picLocks noChangeAspect="1"/>
          </p:cNvPicPr>
          <p:nvPr>
            <p:custDataLst>
              <p:tags r:id="rId1"/>
            </p:custDataLst>
          </p:nvPr>
        </p:nvPicPr>
        <p:blipFill>
          <a:blip r:embed="rId3"/>
          <a:stretch>
            <a:fillRect/>
          </a:stretch>
        </p:blipFill>
        <p:spPr>
          <a:xfrm>
            <a:off x="839470" y="4148773"/>
            <a:ext cx="5692140" cy="748665"/>
          </a:xfrm>
          <a:prstGeom prst="rect">
            <a:avLst/>
          </a:prstGeom>
          <a:noFill/>
          <a:ln w="25400">
            <a:solidFill>
              <a:schemeClr val="bg2">
                <a:lumMod val="90000"/>
                <a:alpha val="69000"/>
              </a:schemeClr>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数据加载</a:t>
            </a:r>
            <a:r>
              <a:rPr lang="en-US" altLang="zh-CN"/>
              <a:t> - </a:t>
            </a:r>
            <a:r>
              <a:t>两种语法的选择</a:t>
            </a:r>
          </a:p>
        </p:txBody>
      </p:sp>
      <p:sp>
        <p:nvSpPr>
          <p:cNvPr id="3" name="文本占位符 2"/>
          <p:cNvSpPr>
            <a:spLocks noGrp="1"/>
          </p:cNvSpPr>
          <p:nvPr>
            <p:ph type="body" sz="quarter" idx="11"/>
          </p:nvPr>
        </p:nvSpPr>
        <p:spPr/>
        <p:txBody>
          <a:bodyPr/>
          <a:lstStyle/>
          <a:p>
            <a:r>
              <a:rPr lang="zh-CN" altLang="en-US"/>
              <a:t>对于数据加载，我们学习了：</a:t>
            </a:r>
            <a:r>
              <a:rPr lang="en-US" altLang="zh-CN"/>
              <a:t>LOAD</a:t>
            </a:r>
            <a:r>
              <a:rPr lang="zh-CN" altLang="en-US"/>
              <a:t>和</a:t>
            </a:r>
            <a:r>
              <a:rPr lang="en-US" altLang="zh-CN"/>
              <a:t>INSERT SELECT</a:t>
            </a:r>
            <a:r>
              <a:rPr lang="zh-CN" altLang="en-US"/>
              <a:t>的方式，那么如何选择它们使用呢？</a:t>
            </a:r>
          </a:p>
          <a:p>
            <a:pPr marL="285750" indent="-285750">
              <a:buFont typeface="Arial" panose="020B0604020202020204" pitchFamily="34" charset="0"/>
              <a:buChar char="•"/>
            </a:pPr>
            <a:r>
              <a:rPr lang="zh-CN" altLang="en-US"/>
              <a:t>数据在本地</a:t>
            </a:r>
          </a:p>
          <a:p>
            <a:pPr marL="742950" lvl="1" indent="-285750" algn="l">
              <a:buClrTx/>
              <a:buSzTx/>
              <a:buFont typeface="Arial" panose="020B0604020202020204" pitchFamily="34" charset="0"/>
              <a:buChar char="•"/>
            </a:pPr>
            <a:r>
              <a:rPr lang="zh-CN" altLang="en-US" sz="1600">
                <a:latin typeface="Source Code Pro" panose="020B0309030403020204" charset="0"/>
                <a:ea typeface="纤黑体" panose="02000000000000000000" charset="-122"/>
                <a:cs typeface="Source Code Pro" panose="020B0309030403020204" charset="0"/>
              </a:rPr>
              <a:t>推荐 load data local加载</a:t>
            </a:r>
          </a:p>
          <a:p>
            <a:pPr marL="285750" indent="-285750">
              <a:buFont typeface="Arial" panose="020B0604020202020204" pitchFamily="34" charset="0"/>
              <a:buChar char="•"/>
            </a:pPr>
            <a:r>
              <a:rPr lang="zh-CN"/>
              <a:t>数据在</a:t>
            </a:r>
            <a:r>
              <a:rPr lang="en-US" altLang="zh-CN"/>
              <a:t>HDFS</a:t>
            </a:r>
          </a:p>
          <a:p>
            <a:pPr marL="742950" lvl="1" indent="-285750" algn="l">
              <a:buClrTx/>
              <a:buSzTx/>
              <a:buFont typeface="Arial" panose="020B0604020202020204" pitchFamily="34" charset="0"/>
              <a:buChar char="•"/>
            </a:pPr>
            <a:r>
              <a:rPr lang="zh-CN" altLang="en-US" sz="1600">
                <a:latin typeface="Source Code Pro" panose="020B0309030403020204" charset="0"/>
                <a:ea typeface="纤黑体" panose="02000000000000000000" charset="-122"/>
                <a:cs typeface="Source Code Pro" panose="020B0309030403020204" charset="0"/>
              </a:rPr>
              <a:t>如果不保留原始文件：	推荐使用LOAD方式直接加载</a:t>
            </a:r>
          </a:p>
          <a:p>
            <a:pPr marL="742950" lvl="1" indent="-285750" algn="l">
              <a:buClrTx/>
              <a:buSzTx/>
              <a:buFont typeface="Arial" panose="020B0604020202020204" pitchFamily="34" charset="0"/>
              <a:buChar char="•"/>
            </a:pPr>
            <a:r>
              <a:rPr lang="zh-CN" altLang="en-US" sz="1600">
                <a:latin typeface="Source Code Pro" panose="020B0309030403020204" charset="0"/>
                <a:ea typeface="纤黑体" panose="02000000000000000000" charset="-122"/>
                <a:cs typeface="Source Code Pro" panose="020B0309030403020204" charset="0"/>
              </a:rPr>
              <a:t>如果保留原始文件：	推荐使用外部表先关联数据，然后通过INSERT SELECT 外部表的形式加载数据</a:t>
            </a:r>
          </a:p>
          <a:p>
            <a:pPr marL="285750" lvl="0" indent="-285750">
              <a:buFont typeface="Arial" panose="020B0604020202020204" pitchFamily="34" charset="0"/>
              <a:buChar char="•"/>
            </a:pPr>
            <a:r>
              <a:rPr lang="zh-CN" altLang="en-US"/>
              <a:t>数据已经在表中</a:t>
            </a:r>
          </a:p>
          <a:p>
            <a:pPr marL="742950" lvl="1" indent="-285750" algn="l">
              <a:buClrTx/>
              <a:buSzTx/>
              <a:buFont typeface="Arial" panose="020B0604020202020204" pitchFamily="34" charset="0"/>
              <a:buChar char="•"/>
            </a:pPr>
            <a:r>
              <a:rPr lang="zh-CN" altLang="en-US" sz="1600">
                <a:latin typeface="Source Code Pro" panose="020B0309030403020204" charset="0"/>
                <a:ea typeface="纤黑体" panose="02000000000000000000" charset="-122"/>
                <a:cs typeface="Source Code Pro" panose="020B0309030403020204" charset="0"/>
              </a:rPr>
              <a:t>只可以</a:t>
            </a:r>
            <a:r>
              <a:rPr lang="en-US" altLang="zh-CN" sz="1600">
                <a:latin typeface="Source Code Pro" panose="020B0309030403020204" charset="0"/>
                <a:ea typeface="纤黑体" panose="02000000000000000000" charset="-122"/>
                <a:cs typeface="Source Code Pro" panose="020B0309030403020204" charset="0"/>
              </a:rPr>
              <a:t>INSERT SELECT</a:t>
            </a:r>
          </a:p>
        </p:txBody>
      </p:sp>
      <p:pic>
        <p:nvPicPr>
          <p:cNvPr id="4" name="图片 3" descr="01 (112)"/>
          <p:cNvPicPr>
            <a:picLocks noChangeAspect="1"/>
          </p:cNvPicPr>
          <p:nvPr/>
        </p:nvPicPr>
        <p:blipFill>
          <a:blip r:embed="rId2"/>
          <a:stretch>
            <a:fillRect/>
          </a:stretch>
        </p:blipFill>
        <p:spPr>
          <a:xfrm>
            <a:off x="10393045" y="4826000"/>
            <a:ext cx="1821815" cy="182181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hive表数据导出</a:t>
            </a:r>
            <a:r>
              <a:rPr lang="en-US" altLang="zh-CN"/>
              <a:t> - insert overwrite </a:t>
            </a:r>
            <a:r>
              <a:t>方式</a:t>
            </a:r>
          </a:p>
        </p:txBody>
      </p:sp>
      <p:sp>
        <p:nvSpPr>
          <p:cNvPr id="3" name="文本占位符 2"/>
          <p:cNvSpPr>
            <a:spLocks noGrp="1"/>
          </p:cNvSpPr>
          <p:nvPr>
            <p:ph type="body" sz="quarter" idx="11"/>
          </p:nvPr>
        </p:nvSpPr>
        <p:spPr/>
        <p:txBody>
          <a:bodyPr/>
          <a:lstStyle/>
          <a:p>
            <a:r>
              <a:rPr lang="zh-CN" altLang="en-US"/>
              <a:t>将hive表中的数据导出到其他任意目录，例如linux本地磁盘，例如hdfs，例如mysql等等</a:t>
            </a:r>
          </a:p>
          <a:p>
            <a:pPr>
              <a:buFont typeface="Arial" panose="020B0604020202020204" pitchFamily="34" charset="0"/>
            </a:pPr>
            <a:r>
              <a:rPr lang="zh-CN" altLang="en-US"/>
              <a:t>语法：</a:t>
            </a:r>
            <a:r>
              <a:rPr lang="en-US">
                <a:latin typeface="Source Code Pro" panose="020B0309030403020204" charset="0"/>
                <a:cs typeface="Source Code Pro" panose="020B0309030403020204" charset="0"/>
                <a:sym typeface="+mn-ea"/>
              </a:rPr>
              <a:t>insert </a:t>
            </a:r>
            <a:r>
              <a:rPr lang="en-US" altLang="zh-CN">
                <a:latin typeface="Source Code Pro" panose="020B0309030403020204" charset="0"/>
                <a:cs typeface="Source Code Pro" panose="020B0309030403020204" charset="0"/>
                <a:sym typeface="+mn-ea"/>
              </a:rPr>
              <a:t>overwrite [local] directory ‘path’ </a:t>
            </a:r>
            <a:r>
              <a:rPr lang="zh-CN" altLang="en-US">
                <a:latin typeface="Source Code Pro" panose="020B0309030403020204" charset="0"/>
                <a:cs typeface="Source Code Pro" panose="020B0309030403020204" charset="0"/>
                <a:sym typeface="+mn-ea"/>
              </a:rPr>
              <a:t>select_statement1 FROM from_statement;</a:t>
            </a:r>
            <a:endParaRPr lang="zh-CN" altLang="en-US"/>
          </a:p>
          <a:p>
            <a:pPr marL="285750" indent="-285750">
              <a:buFont typeface="Arial" panose="020B0604020202020204" pitchFamily="34" charset="0"/>
              <a:buChar char="•"/>
            </a:pPr>
            <a:r>
              <a:rPr lang="zh-CN" altLang="en-US"/>
              <a:t>将查询的结果导出到本地</a:t>
            </a:r>
            <a:r>
              <a:rPr lang="en-US" altLang="zh-CN"/>
              <a:t> - </a:t>
            </a:r>
            <a:r>
              <a:rPr lang="zh-CN" altLang="en-US"/>
              <a:t>使用默认列分隔符</a:t>
            </a:r>
          </a:p>
          <a:p>
            <a:pPr>
              <a:buFont typeface="Arial" panose="020B0604020202020204" pitchFamily="34" charset="0"/>
            </a:pPr>
            <a:endParaRPr lang="zh-CN" altLang="en-US"/>
          </a:p>
          <a:p>
            <a:pPr marL="285750" indent="-285750">
              <a:buFont typeface="Arial" panose="020B0604020202020204" pitchFamily="34" charset="0"/>
              <a:buChar char="•"/>
            </a:pPr>
            <a:r>
              <a:rPr lang="zh-CN" altLang="en-US"/>
              <a:t>将查询的结果导出到本地</a:t>
            </a:r>
            <a:r>
              <a:rPr lang="en-US" altLang="zh-CN"/>
              <a:t> - </a:t>
            </a:r>
            <a:r>
              <a:rPr lang="zh-CN" altLang="en-US"/>
              <a:t>指定列分隔符</a:t>
            </a: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将查询的结果导出到HDFS上(不带local关键字)</a:t>
            </a:r>
          </a:p>
        </p:txBody>
      </p:sp>
      <p:sp>
        <p:nvSpPr>
          <p:cNvPr id="100" name="文本框 99"/>
          <p:cNvSpPr txBox="1"/>
          <p:nvPr/>
        </p:nvSpPr>
        <p:spPr>
          <a:xfrm>
            <a:off x="768985" y="2997200"/>
            <a:ext cx="10641330" cy="306705"/>
          </a:xfrm>
          <a:prstGeom prst="rect">
            <a:avLst/>
          </a:prstGeom>
          <a:noFill/>
          <a:ln w="9525">
            <a:noFill/>
          </a:ln>
        </p:spPr>
        <p:txBody>
          <a:bodyPr wrap="square">
            <a:spAutoFit/>
          </a:bodyPr>
          <a:lstStyle/>
          <a:p>
            <a:pPr marL="0" indent="0"/>
            <a:r>
              <a:rPr lang="en-US" sz="1400" b="1">
                <a:solidFill>
                  <a:srgbClr val="0000FF"/>
                </a:solidFill>
                <a:highlight>
                  <a:srgbClr val="FFFFFF"/>
                </a:highlight>
                <a:latin typeface="Consolas" panose="020B0609020204030204" charset="0"/>
                <a:cs typeface="Consolas" panose="020B0609020204030204" charset="0"/>
              </a:rPr>
              <a:t>insert </a:t>
            </a:r>
            <a:r>
              <a:rPr lang="en-US" sz="1400" b="1">
                <a:solidFill>
                  <a:srgbClr val="FF0000"/>
                </a:solidFill>
                <a:highlight>
                  <a:srgbClr val="FFFFFF"/>
                </a:highlight>
                <a:latin typeface="Consolas" panose="020B0609020204030204" charset="0"/>
                <a:cs typeface="Consolas" panose="020B0609020204030204" charset="0"/>
              </a:rPr>
              <a:t>overwrite</a:t>
            </a:r>
            <a:r>
              <a:rPr lang="en-US" sz="1400" b="1">
                <a:solidFill>
                  <a:srgbClr val="0000FF"/>
                </a:solidFill>
                <a:highlight>
                  <a:srgbClr val="FFFFFF"/>
                </a:highlight>
                <a:latin typeface="Consolas" panose="020B0609020204030204" charset="0"/>
                <a:cs typeface="Consolas" panose="020B0609020204030204" charset="0"/>
                <a:sym typeface="+mn-ea"/>
              </a:rPr>
              <a:t> </a:t>
            </a:r>
            <a:r>
              <a:rPr lang="en-US" sz="1400" b="1">
                <a:solidFill>
                  <a:srgbClr val="0000FF"/>
                </a:solidFill>
                <a:highlight>
                  <a:srgbClr val="FFFFFF"/>
                </a:highlight>
                <a:latin typeface="Consolas" panose="020B0609020204030204" charset="0"/>
                <a:cs typeface="Consolas" panose="020B0609020204030204" charset="0"/>
              </a:rPr>
              <a:t>local </a:t>
            </a:r>
            <a:r>
              <a:rPr lang="en-US" sz="1400">
                <a:highlight>
                  <a:srgbClr val="FFFFFF"/>
                </a:highlight>
                <a:latin typeface="Consolas" panose="020B0609020204030204" charset="0"/>
                <a:cs typeface="Consolas" panose="020B0609020204030204" charset="0"/>
              </a:rPr>
              <a:t>directory '/home/hadoop/export1' select * from test_load ;</a:t>
            </a:r>
          </a:p>
        </p:txBody>
      </p:sp>
      <p:sp>
        <p:nvSpPr>
          <p:cNvPr id="4" name="文本框 3"/>
          <p:cNvSpPr txBox="1"/>
          <p:nvPr/>
        </p:nvSpPr>
        <p:spPr>
          <a:xfrm>
            <a:off x="838200" y="4077335"/>
            <a:ext cx="10570845" cy="521970"/>
          </a:xfrm>
          <a:prstGeom prst="rect">
            <a:avLst/>
          </a:prstGeom>
          <a:noFill/>
          <a:ln w="9525">
            <a:noFill/>
          </a:ln>
        </p:spPr>
        <p:txBody>
          <a:bodyPr wrap="square">
            <a:spAutoFit/>
          </a:bodyPr>
          <a:lstStyle/>
          <a:p>
            <a:pPr marL="0" indent="0"/>
            <a:r>
              <a:rPr lang="en-US" sz="1400" b="1">
                <a:solidFill>
                  <a:srgbClr val="0000FF"/>
                </a:solidFill>
                <a:highlight>
                  <a:srgbClr val="FFFFFF"/>
                </a:highlight>
                <a:latin typeface="Consolas" panose="020B0609020204030204" charset="0"/>
                <a:cs typeface="Consolas" panose="020B0609020204030204" charset="0"/>
              </a:rPr>
              <a:t>insert </a:t>
            </a:r>
            <a:r>
              <a:rPr lang="en-US" sz="1400" b="1">
                <a:solidFill>
                  <a:srgbClr val="FF0000"/>
                </a:solidFill>
                <a:highlight>
                  <a:srgbClr val="FFFFFF"/>
                </a:highlight>
                <a:latin typeface="Consolas" panose="020B0609020204030204" charset="0"/>
                <a:cs typeface="Consolas" panose="020B0609020204030204" charset="0"/>
              </a:rPr>
              <a:t>overwrite</a:t>
            </a:r>
            <a:r>
              <a:rPr lang="en-US" sz="1400" b="1">
                <a:solidFill>
                  <a:srgbClr val="0000FF"/>
                </a:solidFill>
                <a:highlight>
                  <a:srgbClr val="FFFFFF"/>
                </a:highlight>
                <a:latin typeface="Consolas" panose="020B0609020204030204" charset="0"/>
                <a:cs typeface="Consolas" panose="020B0609020204030204" charset="0"/>
                <a:sym typeface="+mn-ea"/>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a:highlight>
                  <a:srgbClr val="FFFFFF"/>
                </a:highlight>
                <a:latin typeface="Consolas" panose="020B0609020204030204" charset="0"/>
                <a:cs typeface="Consolas" panose="020B0609020204030204" charset="0"/>
              </a:rPr>
              <a:t> directory '/home/hadoop/export2' row format delimited fields terminated by '\t' select * from test_load;</a:t>
            </a:r>
          </a:p>
        </p:txBody>
      </p:sp>
      <p:sp>
        <p:nvSpPr>
          <p:cNvPr id="5" name="文本框 4"/>
          <p:cNvSpPr txBox="1"/>
          <p:nvPr/>
        </p:nvSpPr>
        <p:spPr>
          <a:xfrm>
            <a:off x="838200" y="5013325"/>
            <a:ext cx="10569575" cy="521970"/>
          </a:xfrm>
          <a:prstGeom prst="rect">
            <a:avLst/>
          </a:prstGeom>
          <a:noFill/>
          <a:ln w="9525">
            <a:noFill/>
          </a:ln>
        </p:spPr>
        <p:txBody>
          <a:bodyPr wrap="square">
            <a:spAutoFit/>
          </a:bodyPr>
          <a:lstStyle/>
          <a:p>
            <a:pPr marL="0" indent="0"/>
            <a:r>
              <a:rPr lang="en-US" sz="1400" b="1">
                <a:solidFill>
                  <a:srgbClr val="0000FF"/>
                </a:solidFill>
                <a:highlight>
                  <a:srgbClr val="FFFFFF"/>
                </a:highlight>
                <a:latin typeface="Consolas" panose="020B0609020204030204" charset="0"/>
                <a:cs typeface="Consolas" panose="020B0609020204030204" charset="0"/>
              </a:rPr>
              <a:t>insert </a:t>
            </a:r>
            <a:r>
              <a:rPr lang="en-US" sz="1400" b="1">
                <a:solidFill>
                  <a:srgbClr val="FF0000"/>
                </a:solidFill>
                <a:highlight>
                  <a:srgbClr val="FFFFFF"/>
                </a:highlight>
                <a:latin typeface="Consolas" panose="020B0609020204030204" charset="0"/>
                <a:cs typeface="Consolas" panose="020B0609020204030204" charset="0"/>
              </a:rPr>
              <a:t>overwrite</a:t>
            </a:r>
            <a:r>
              <a:rPr lang="en-US" sz="1400">
                <a:highlight>
                  <a:srgbClr val="FFFFFF"/>
                </a:highlight>
                <a:latin typeface="Consolas" panose="020B0609020204030204" charset="0"/>
                <a:cs typeface="Consolas" panose="020B0609020204030204" charset="0"/>
                <a:sym typeface="+mn-ea"/>
              </a:rPr>
              <a:t> </a:t>
            </a:r>
            <a:r>
              <a:rPr lang="en-US" sz="1400">
                <a:highlight>
                  <a:srgbClr val="FFFFFF"/>
                </a:highlight>
                <a:latin typeface="Consolas" panose="020B0609020204030204" charset="0"/>
                <a:cs typeface="Consolas" panose="020B0609020204030204" charset="0"/>
              </a:rPr>
              <a:t>directory '/tmp/export' row format delimited fields terminated by '\t' select * from test_load;</a:t>
            </a:r>
          </a:p>
        </p:txBody>
      </p:sp>
      <p:pic>
        <p:nvPicPr>
          <p:cNvPr id="6" name="图片 5" descr="009"/>
          <p:cNvPicPr>
            <a:picLocks noChangeAspect="1"/>
          </p:cNvPicPr>
          <p:nvPr/>
        </p:nvPicPr>
        <p:blipFill>
          <a:blip r:embed="rId2"/>
          <a:stretch>
            <a:fillRect/>
          </a:stretch>
        </p:blipFill>
        <p:spPr>
          <a:xfrm>
            <a:off x="10766425" y="4912360"/>
            <a:ext cx="1657350" cy="16573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hive表数据导出</a:t>
            </a:r>
            <a:r>
              <a:rPr lang="en-US" altLang="zh-CN">
                <a:sym typeface="+mn-ea"/>
              </a:rPr>
              <a:t> - hive shell</a:t>
            </a:r>
            <a:endParaRPr>
              <a:sym typeface="+mn-ea"/>
            </a:endParaRPr>
          </a:p>
        </p:txBody>
      </p:sp>
      <p:sp>
        <p:nvSpPr>
          <p:cNvPr id="3" name="文本占位符 2"/>
          <p:cNvSpPr>
            <a:spLocks noGrp="1"/>
          </p:cNvSpPr>
          <p:nvPr>
            <p:ph type="body" sz="quarter" idx="11"/>
          </p:nvPr>
        </p:nvSpPr>
        <p:spPr/>
        <p:txBody>
          <a:bodyPr/>
          <a:lstStyle/>
          <a:p>
            <a:pPr marL="285750" indent="-285750">
              <a:buFont typeface="Arial" panose="020B0604020202020204" pitchFamily="34" charset="0"/>
              <a:buChar char="•"/>
            </a:pPr>
            <a:r>
              <a:rPr lang="zh-CN" altLang="en-US"/>
              <a:t>基本语法：（hive -f/-e 执行语句或者脚本 &gt; file）</a:t>
            </a:r>
          </a:p>
        </p:txBody>
      </p:sp>
      <p:sp>
        <p:nvSpPr>
          <p:cNvPr id="100" name="文本框 99"/>
          <p:cNvSpPr txBox="1"/>
          <p:nvPr/>
        </p:nvSpPr>
        <p:spPr>
          <a:xfrm>
            <a:off x="767715" y="2132965"/>
            <a:ext cx="10642600" cy="737235"/>
          </a:xfrm>
          <a:prstGeom prst="rect">
            <a:avLst/>
          </a:prstGeom>
          <a:noFill/>
          <a:ln w="9525">
            <a:noFill/>
          </a:ln>
        </p:spPr>
        <p:txBody>
          <a:bodyPr wrap="square">
            <a:spAutoFit/>
          </a:bodyPr>
          <a:lstStyle/>
          <a:p>
            <a:pPr marL="0" indent="0"/>
            <a:r>
              <a:rPr lang="en-US" sz="1400" b="1">
                <a:solidFill>
                  <a:srgbClr val="0000FF"/>
                </a:solidFill>
                <a:highlight>
                  <a:srgbClr val="FFFFFF"/>
                </a:highlight>
                <a:latin typeface="Consolas" panose="020B0609020204030204" charset="0"/>
                <a:cs typeface="Consolas" panose="020B0609020204030204" charset="0"/>
              </a:rPr>
              <a:t>bin</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hive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e </a:t>
            </a:r>
            <a:r>
              <a:rPr lang="en-US" sz="1400" b="0">
                <a:solidFill>
                  <a:srgbClr val="808080"/>
                </a:solidFill>
                <a:highlight>
                  <a:srgbClr val="FFFFFF"/>
                </a:highlight>
                <a:latin typeface="Consolas" panose="020B0609020204030204" charset="0"/>
                <a:cs typeface="Consolas" panose="020B0609020204030204" charset="0"/>
              </a:rPr>
              <a:t>"select * from myhive.</a:t>
            </a:r>
            <a:r>
              <a:rPr lang="en-US" sz="1400">
                <a:solidFill>
                  <a:srgbClr val="808080"/>
                </a:solidFill>
                <a:highlight>
                  <a:srgbClr val="FFFFFF"/>
                </a:highlight>
                <a:latin typeface="Consolas" panose="020B0609020204030204" charset="0"/>
                <a:cs typeface="Consolas" panose="020B0609020204030204" charset="0"/>
                <a:sym typeface="+mn-ea"/>
              </a:rPr>
              <a:t>test_load</a:t>
            </a:r>
            <a:r>
              <a:rPr lang="en-US" sz="1400" b="0">
                <a:solidFill>
                  <a:srgbClr val="808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&gt;</a:t>
            </a:r>
            <a:r>
              <a:rPr lang="en-US" sz="1400" b="0">
                <a:solidFill>
                  <a:srgbClr val="000000"/>
                </a:solidFill>
                <a:highlight>
                  <a:srgbClr val="FFFFFF"/>
                </a:highlight>
                <a:latin typeface="Consolas" panose="020B0609020204030204" charset="0"/>
                <a:cs typeface="Consolas" panose="020B0609020204030204" charset="0"/>
              </a:rPr>
              <a:t> </a:t>
            </a:r>
            <a:r>
              <a:rPr lang="en-US" sz="1400">
                <a:solidFill>
                  <a:srgbClr val="000000"/>
                </a:solidFill>
                <a:highlight>
                  <a:srgbClr val="FFFFFF"/>
                </a:highlight>
                <a:latin typeface="Consolas" panose="020B0609020204030204" charset="0"/>
                <a:cs typeface="Consolas" panose="020B0609020204030204" charset="0"/>
              </a:rPr>
              <a:t>/home/hadoop/export3/export4.txt</a:t>
            </a:r>
            <a:endParaRPr lang="en-US" sz="1400" b="0">
              <a:solidFill>
                <a:srgbClr val="000000"/>
              </a:solidFill>
              <a:highlight>
                <a:srgbClr val="FFFFFF"/>
              </a:highlight>
              <a:latin typeface="Consolas" panose="020B0609020204030204" charset="0"/>
              <a:cs typeface="Consolas" panose="020B0609020204030204" charset="0"/>
            </a:endParaRPr>
          </a:p>
          <a:p>
            <a:pPr marL="0" indent="0"/>
            <a:endParaRPr lang="en-US" sz="1400" b="1">
              <a:solidFill>
                <a:srgbClr val="0000FF"/>
              </a:solidFill>
              <a:highlight>
                <a:srgbClr val="FFFFFF"/>
              </a:highlight>
              <a:latin typeface="Consolas" panose="020B0609020204030204" charset="0"/>
              <a:cs typeface="Consolas" panose="020B0609020204030204" charset="0"/>
              <a:sym typeface="+mn-ea"/>
            </a:endParaRPr>
          </a:p>
          <a:p>
            <a:pPr marL="0" indent="0"/>
            <a:r>
              <a:rPr lang="en-US" sz="1400" b="1">
                <a:solidFill>
                  <a:srgbClr val="0000FF"/>
                </a:solidFill>
                <a:highlight>
                  <a:srgbClr val="FFFFFF"/>
                </a:highlight>
                <a:latin typeface="Consolas" panose="020B0609020204030204" charset="0"/>
                <a:cs typeface="Consolas" panose="020B0609020204030204" charset="0"/>
                <a:sym typeface="+mn-ea"/>
              </a:rPr>
              <a:t>bin</a:t>
            </a:r>
            <a:r>
              <a:rPr lang="en-US" sz="1400" b="1">
                <a:solidFill>
                  <a:srgbClr val="000080"/>
                </a:solidFill>
                <a:highlight>
                  <a:srgbClr val="FFFFFF"/>
                </a:highlight>
                <a:latin typeface="Consolas" panose="020B0609020204030204" charset="0"/>
                <a:cs typeface="Consolas" panose="020B0609020204030204" charset="0"/>
                <a:sym typeface="+mn-ea"/>
              </a:rPr>
              <a:t>/</a:t>
            </a:r>
            <a:r>
              <a:rPr lang="en-US" sz="1400">
                <a:solidFill>
                  <a:srgbClr val="000000"/>
                </a:solidFill>
                <a:highlight>
                  <a:srgbClr val="FFFFFF"/>
                </a:highlight>
                <a:latin typeface="Consolas" panose="020B0609020204030204" charset="0"/>
                <a:cs typeface="Consolas" panose="020B0609020204030204" charset="0"/>
                <a:sym typeface="+mn-ea"/>
              </a:rPr>
              <a:t>hive </a:t>
            </a:r>
            <a:r>
              <a:rPr lang="en-US" sz="1400" b="1">
                <a:solidFill>
                  <a:srgbClr val="000080"/>
                </a:solidFill>
                <a:highlight>
                  <a:srgbClr val="FFFFFF"/>
                </a:highlight>
                <a:latin typeface="Consolas" panose="020B0609020204030204" charset="0"/>
                <a:cs typeface="Consolas" panose="020B0609020204030204" charset="0"/>
                <a:sym typeface="+mn-ea"/>
              </a:rPr>
              <a:t>-</a:t>
            </a:r>
            <a:r>
              <a:rPr lang="en-US" sz="1400">
                <a:solidFill>
                  <a:srgbClr val="000000"/>
                </a:solidFill>
                <a:highlight>
                  <a:srgbClr val="FFFFFF"/>
                </a:highlight>
                <a:latin typeface="Consolas" panose="020B0609020204030204" charset="0"/>
                <a:cs typeface="Consolas" panose="020B0609020204030204" charset="0"/>
                <a:sym typeface="+mn-ea"/>
              </a:rPr>
              <a:t>f export.sql </a:t>
            </a:r>
            <a:r>
              <a:rPr lang="en-US" sz="1400" b="1">
                <a:solidFill>
                  <a:srgbClr val="000080"/>
                </a:solidFill>
                <a:highlight>
                  <a:srgbClr val="FFFFFF"/>
                </a:highlight>
                <a:latin typeface="Consolas" panose="020B0609020204030204" charset="0"/>
                <a:cs typeface="Consolas" panose="020B0609020204030204" charset="0"/>
                <a:sym typeface="+mn-ea"/>
              </a:rPr>
              <a:t>&gt;</a:t>
            </a:r>
            <a:r>
              <a:rPr lang="en-US" sz="1400">
                <a:solidFill>
                  <a:srgbClr val="000000"/>
                </a:solidFill>
                <a:highlight>
                  <a:srgbClr val="FFFFFF"/>
                </a:highlight>
                <a:latin typeface="Consolas" panose="020B0609020204030204" charset="0"/>
                <a:cs typeface="Consolas" panose="020B0609020204030204" charset="0"/>
                <a:sym typeface="+mn-ea"/>
              </a:rPr>
              <a:t> /home/hadoop/export4/export4.txt</a:t>
            </a:r>
            <a:endParaRPr lang="en-US" altLang="en-US" sz="1400" b="0">
              <a:solidFill>
                <a:srgbClr val="000000"/>
              </a:solidFill>
              <a:highlight>
                <a:srgbClr val="FFFFFF"/>
              </a:highlight>
              <a:latin typeface="Consolas" panose="020B0609020204030204" charset="0"/>
              <a:cs typeface="Consolas" panose="020B0609020204030204" charset="0"/>
            </a:endParaRPr>
          </a:p>
        </p:txBody>
      </p:sp>
      <p:pic>
        <p:nvPicPr>
          <p:cNvPr id="5" name="图片 4" descr="01 (49)"/>
          <p:cNvPicPr>
            <a:picLocks noChangeAspect="1"/>
          </p:cNvPicPr>
          <p:nvPr/>
        </p:nvPicPr>
        <p:blipFill>
          <a:blip r:embed="rId2"/>
          <a:stretch>
            <a:fillRect/>
          </a:stretch>
        </p:blipFill>
        <p:spPr>
          <a:xfrm>
            <a:off x="10560050" y="4859655"/>
            <a:ext cx="1864360" cy="18643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463040"/>
            <a:ext cx="6914515" cy="4511040"/>
          </a:xfrm>
        </p:spPr>
        <p:txBody>
          <a:bodyPr/>
          <a:lstStyle/>
          <a:p>
            <a:pPr>
              <a:buFont typeface="Wingdings" panose="05000000000000000000" charset="0"/>
              <a:buChar char="Ø"/>
            </a:pPr>
            <a:r>
              <a:rPr lang="zh-CN" altLang="en-US"/>
              <a:t>为什么要加载数据而非使用外部表？</a:t>
            </a:r>
          </a:p>
          <a:p>
            <a:pPr marL="0" indent="0">
              <a:buFont typeface="Wingdings" panose="05000000000000000000" charset="0"/>
              <a:buNone/>
            </a:pPr>
            <a:r>
              <a:rPr lang="zh-CN" altLang="en-US" sz="1400"/>
              <a:t>外部表是临时使用的，重要数据建议存入内部表进行管理</a:t>
            </a:r>
            <a:endParaRPr lang="zh-CN" altLang="en-US"/>
          </a:p>
          <a:p>
            <a:pPr>
              <a:buFont typeface="Wingdings" panose="05000000000000000000" charset="0"/>
              <a:buChar char="Ø"/>
            </a:pPr>
            <a:r>
              <a:rPr lang="zh-CN" altLang="en-US"/>
              <a:t>加载数据的语法</a:t>
            </a:r>
          </a:p>
          <a:p>
            <a:pPr marL="285750" indent="-285750">
              <a:buFont typeface="Arial" panose="020B0604020202020204" pitchFamily="34" charset="0"/>
              <a:buChar char="•"/>
            </a:pPr>
            <a:r>
              <a:rPr lang="zh-CN" altLang="zh-CN" sz="1400" dirty="0">
                <a:solidFill>
                  <a:srgbClr val="0033B3"/>
                </a:solidFill>
                <a:latin typeface="Arial Unicode MS" panose="020B0604020202020204" pitchFamily="34" charset="-122"/>
                <a:ea typeface="JetBrains Mono"/>
                <a:sym typeface="+mn-ea"/>
              </a:rPr>
              <a:t>LOAD DATA </a:t>
            </a:r>
            <a:r>
              <a:rPr lang="zh-CN" altLang="zh-CN" sz="1400" dirty="0">
                <a:solidFill>
                  <a:srgbClr val="080808"/>
                </a:solidFill>
                <a:latin typeface="Arial Unicode MS" panose="020B0604020202020204" pitchFamily="34" charset="-122"/>
                <a:ea typeface="JetBrains Mono"/>
                <a:sym typeface="+mn-ea"/>
              </a:rPr>
              <a:t>[</a:t>
            </a:r>
            <a:r>
              <a:rPr lang="zh-CN" altLang="zh-CN" sz="1400" dirty="0">
                <a:solidFill>
                  <a:srgbClr val="0033B3"/>
                </a:solidFill>
                <a:latin typeface="Arial Unicode MS" panose="020B0604020202020204" pitchFamily="34" charset="-122"/>
                <a:ea typeface="JetBrains Mono"/>
                <a:sym typeface="+mn-ea"/>
              </a:rPr>
              <a:t>LOCAL</a:t>
            </a:r>
            <a:r>
              <a:rPr lang="zh-CN" altLang="zh-CN" sz="1400" dirty="0">
                <a:solidFill>
                  <a:srgbClr val="080808"/>
                </a:solidFill>
                <a:latin typeface="Arial Unicode MS" panose="020B0604020202020204" pitchFamily="34" charset="-122"/>
                <a:ea typeface="JetBrains Mono"/>
                <a:sym typeface="+mn-ea"/>
              </a:rPr>
              <a:t>] </a:t>
            </a:r>
            <a:r>
              <a:rPr lang="zh-CN" altLang="zh-CN" sz="1400" dirty="0">
                <a:solidFill>
                  <a:srgbClr val="0033B3"/>
                </a:solidFill>
                <a:latin typeface="Arial Unicode MS" panose="020B0604020202020204" pitchFamily="34" charset="-122"/>
                <a:ea typeface="JetBrains Mono"/>
                <a:sym typeface="+mn-ea"/>
              </a:rPr>
              <a:t>INPATH </a:t>
            </a:r>
            <a:r>
              <a:rPr lang="zh-CN" altLang="zh-CN" sz="1400" dirty="0">
                <a:solidFill>
                  <a:srgbClr val="067D17"/>
                </a:solidFill>
                <a:latin typeface="Arial Unicode MS" panose="020B0604020202020204" pitchFamily="34" charset="-122"/>
                <a:ea typeface="JetBrains Mono"/>
                <a:sym typeface="+mn-ea"/>
              </a:rPr>
              <a:t>'filepath' </a:t>
            </a:r>
            <a:r>
              <a:rPr lang="zh-CN" altLang="zh-CN" sz="1400" dirty="0">
                <a:solidFill>
                  <a:srgbClr val="080808"/>
                </a:solidFill>
                <a:latin typeface="Arial Unicode MS" panose="020B0604020202020204" pitchFamily="34" charset="-122"/>
                <a:ea typeface="JetBrains Mono"/>
                <a:sym typeface="+mn-ea"/>
              </a:rPr>
              <a:t>[</a:t>
            </a:r>
            <a:r>
              <a:rPr lang="zh-CN" altLang="zh-CN" sz="1400" dirty="0">
                <a:solidFill>
                  <a:srgbClr val="0033B3"/>
                </a:solidFill>
                <a:latin typeface="Arial Unicode MS" panose="020B0604020202020204" pitchFamily="34" charset="-122"/>
                <a:ea typeface="JetBrains Mono"/>
                <a:sym typeface="+mn-ea"/>
              </a:rPr>
              <a:t>OVERWRITE</a:t>
            </a:r>
            <a:r>
              <a:rPr lang="zh-CN" altLang="zh-CN" sz="1400" dirty="0">
                <a:solidFill>
                  <a:srgbClr val="080808"/>
                </a:solidFill>
                <a:latin typeface="Arial Unicode MS" panose="020B0604020202020204" pitchFamily="34" charset="-122"/>
                <a:ea typeface="JetBrains Mono"/>
                <a:sym typeface="+mn-ea"/>
              </a:rPr>
              <a:t>] </a:t>
            </a:r>
            <a:r>
              <a:rPr lang="zh-CN" altLang="zh-CN" sz="1400" dirty="0">
                <a:solidFill>
                  <a:srgbClr val="0033B3"/>
                </a:solidFill>
                <a:latin typeface="Arial Unicode MS" panose="020B0604020202020204" pitchFamily="34" charset="-122"/>
                <a:ea typeface="JetBrains Mono"/>
                <a:sym typeface="+mn-ea"/>
              </a:rPr>
              <a:t>INTO TABLE </a:t>
            </a:r>
            <a:r>
              <a:rPr lang="zh-CN" altLang="zh-CN" sz="1400" dirty="0">
                <a:solidFill>
                  <a:srgbClr val="080808"/>
                </a:solidFill>
                <a:latin typeface="Arial Unicode MS" panose="020B0604020202020204" pitchFamily="34" charset="-122"/>
                <a:ea typeface="JetBrains Mono"/>
                <a:sym typeface="+mn-ea"/>
              </a:rPr>
              <a:t>tablename</a:t>
            </a:r>
            <a:r>
              <a:rPr lang="en-US" altLang="zh-CN" sz="1400" dirty="0">
                <a:solidFill>
                  <a:srgbClr val="080808"/>
                </a:solidFill>
                <a:latin typeface="Arial Unicode MS" panose="020B0604020202020204" pitchFamily="34" charset="-122"/>
                <a:ea typeface="JetBrains Mono"/>
                <a:sym typeface="+mn-ea"/>
              </a:rPr>
              <a:t>;</a:t>
            </a:r>
          </a:p>
          <a:p>
            <a:pPr marL="285750" indent="-285750" algn="l">
              <a:buFont typeface="Arial" panose="020B0604020202020204" pitchFamily="34" charset="0"/>
              <a:buChar char="•"/>
            </a:pPr>
            <a:r>
              <a:rPr lang="zh-CN" altLang="zh-CN" sz="1400" dirty="0">
                <a:solidFill>
                  <a:srgbClr val="0033B3"/>
                </a:solidFill>
                <a:latin typeface="Arial Unicode MS" panose="020B0604020202020204" pitchFamily="34" charset="-122"/>
                <a:ea typeface="JetBrains Mono"/>
              </a:rPr>
              <a:t>INSERT INTO|OVERWRITE SELECT...</a:t>
            </a:r>
          </a:p>
          <a:p>
            <a:pPr>
              <a:buFont typeface="Wingdings" panose="05000000000000000000" charset="0"/>
              <a:buChar char="Ø"/>
            </a:pPr>
            <a:r>
              <a:rPr lang="zh-CN" altLang="en-US"/>
              <a:t>注意事项：</a:t>
            </a:r>
          </a:p>
          <a:p>
            <a:pPr marL="0" indent="0">
              <a:buFont typeface="Arial" panose="020B0604020202020204" pitchFamily="34" charset="0"/>
              <a:buNone/>
            </a:pPr>
            <a:r>
              <a:rPr lang="zh-CN" altLang="en-US" sz="1400"/>
              <a:t>使用</a:t>
            </a:r>
            <a:r>
              <a:rPr lang="en-US" altLang="zh-CN" sz="1400"/>
              <a:t>LOAD</a:t>
            </a:r>
            <a:r>
              <a:rPr lang="zh-CN" altLang="en-US" sz="1400"/>
              <a:t>语句：</a:t>
            </a:r>
          </a:p>
          <a:p>
            <a:pPr marL="742950" lvl="1" indent="-285750">
              <a:buFont typeface="Arial" panose="020B0604020202020204" pitchFamily="34" charset="0"/>
              <a:buChar char="•"/>
            </a:pPr>
            <a:r>
              <a:rPr lang="zh-CN" altLang="en-US" sz="1400">
                <a:latin typeface="纤黑体" panose="02000000000000000000" charset="-122"/>
                <a:ea typeface="纤黑体" panose="02000000000000000000" charset="-122"/>
              </a:rPr>
              <a:t>数据来源本地，本地数据文件会保留，本质是本地文件上传到</a:t>
            </a:r>
          </a:p>
          <a:p>
            <a:pPr marL="742950" lvl="1" indent="-285750" algn="l">
              <a:buClrTx/>
              <a:buSzTx/>
              <a:buFont typeface="Arial" panose="020B0604020202020204" pitchFamily="34" charset="0"/>
              <a:buChar char="•"/>
            </a:pPr>
            <a:r>
              <a:rPr lang="zh-CN" altLang="en-US" sz="1400">
                <a:latin typeface="纤黑体" panose="02000000000000000000" charset="-122"/>
                <a:ea typeface="纤黑体" panose="02000000000000000000" charset="-122"/>
              </a:rPr>
              <a:t>HDFS据来自HDFS，加载后文件不存在，本质是在HDFS上进行文件移动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blinds(horizontal)">
                                      <p:cBhvr>
                                        <p:cTn id="25" dur="500"/>
                                        <p:tgtEl>
                                          <p:spTgt spid="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blinds(horizontal)">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blinds(horizontal)">
                                      <p:cBhvr>
                                        <p:cTn id="3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Font typeface="Wingdings" panose="05000000000000000000" charset="0"/>
              <a:buChar char="Ø"/>
            </a:pPr>
            <a:r>
              <a:rPr lang="en-US"/>
              <a:t>Hive</a:t>
            </a:r>
            <a:r>
              <a:rPr lang="zh-CN" altLang="en-US"/>
              <a:t>数据导出的方式</a:t>
            </a:r>
          </a:p>
          <a:p>
            <a:pPr marL="285750" indent="-285750">
              <a:buFont typeface="Arial" panose="020B0604020202020204" pitchFamily="34" charset="0"/>
              <a:buChar char="•"/>
            </a:pPr>
            <a:r>
              <a:rPr lang="en-US" altLang="zh-CN" sz="1600">
                <a:latin typeface="Consolas" panose="020B0609020204030204" charset="0"/>
                <a:ea typeface="纤黑体" panose="02000000000000000000" charset="-122"/>
                <a:cs typeface="Consolas" panose="020B0609020204030204" charset="0"/>
              </a:rPr>
              <a:t>INSERT [LOCAL] SELECT</a:t>
            </a:r>
          </a:p>
          <a:p>
            <a:pPr marL="285750" indent="-285750">
              <a:buFont typeface="Arial" panose="020B0604020202020204" pitchFamily="34" charset="0"/>
              <a:buChar char="•"/>
            </a:pPr>
            <a:r>
              <a:rPr lang="en-US" altLang="zh-CN" sz="1600">
                <a:latin typeface="Consolas" panose="020B0609020204030204" charset="0"/>
                <a:ea typeface="纤黑体" panose="02000000000000000000" charset="-122"/>
                <a:cs typeface="Consolas" panose="020B0609020204030204" charset="0"/>
              </a:rPr>
              <a:t>bin/hive -e 'SQL' &gt; file</a:t>
            </a:r>
          </a:p>
          <a:p>
            <a:pPr marL="285750" indent="-285750">
              <a:buFont typeface="Arial" panose="020B0604020202020204" pitchFamily="34" charset="0"/>
              <a:buChar char="•"/>
            </a:pPr>
            <a:r>
              <a:rPr lang="en-US" altLang="zh-CN" sz="1600">
                <a:latin typeface="Consolas" panose="020B0609020204030204" charset="0"/>
                <a:ea typeface="纤黑体" panose="02000000000000000000" charset="-122"/>
                <a:cs typeface="Consolas" panose="020B0609020204030204" charset="0"/>
              </a:rPr>
              <a:t>bin/hive -f ‘sql file’ &gt; file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为什么需要数据加载</a:t>
            </a:r>
          </a:p>
        </p:txBody>
      </p:sp>
      <p:grpSp>
        <p:nvGrpSpPr>
          <p:cNvPr id="5" name="组合 4"/>
          <p:cNvGrpSpPr/>
          <p:nvPr/>
        </p:nvGrpSpPr>
        <p:grpSpPr>
          <a:xfrm>
            <a:off x="1981200" y="2165985"/>
            <a:ext cx="8229600" cy="3530452"/>
            <a:chOff x="3120" y="3411"/>
            <a:chExt cx="12960" cy="5764"/>
          </a:xfrm>
        </p:grpSpPr>
        <p:sp>
          <p:nvSpPr>
            <p:cNvPr id="3" name="圆角矩形 2"/>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343" y="8624"/>
              <a:ext cx="6400" cy="551"/>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p>
          </p:txBody>
        </p:sp>
      </p:grpSp>
      <p:grpSp>
        <p:nvGrpSpPr>
          <p:cNvPr id="8" name="组合 7"/>
          <p:cNvGrpSpPr/>
          <p:nvPr/>
        </p:nvGrpSpPr>
        <p:grpSpPr>
          <a:xfrm>
            <a:off x="2634615" y="2378710"/>
            <a:ext cx="3069590" cy="2096770"/>
            <a:chOff x="4149" y="3746"/>
            <a:chExt cx="4834" cy="3302"/>
          </a:xfrm>
        </p:grpSpPr>
        <p:sp>
          <p:nvSpPr>
            <p:cNvPr id="6" name="圆角矩形 5"/>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497" y="6323"/>
              <a:ext cx="4066" cy="725"/>
            </a:xfrm>
            <a:prstGeom prst="rect">
              <a:avLst/>
            </a:prstGeom>
            <a:noFill/>
          </p:spPr>
          <p:txBody>
            <a:bodyPr wrap="square">
              <a:spAutoFit/>
            </a:bodyPr>
            <a:lstStyle/>
            <a:p>
              <a:pPr algn="ctr" fontAlgn="auto">
                <a:spcBef>
                  <a:spcPts val="0"/>
                </a:spcBef>
                <a:spcAft>
                  <a:spcPts val="0"/>
                </a:spcAft>
              </a:pPr>
              <a:r>
                <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p>
            <a:p>
              <a:pPr algn="ctr" fontAlgn="auto">
                <a:spcBef>
                  <a:spcPts val="0"/>
                </a:spcBef>
                <a:spcAft>
                  <a:spcPts val="0"/>
                </a:spcAft>
              </a:pPr>
              <a:r>
                <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/user/hive/warehouse</a:t>
              </a:r>
            </a:p>
          </p:txBody>
        </p:sp>
      </p:grpSp>
      <p:grpSp>
        <p:nvGrpSpPr>
          <p:cNvPr id="12" name="组合 11"/>
          <p:cNvGrpSpPr/>
          <p:nvPr/>
        </p:nvGrpSpPr>
        <p:grpSpPr>
          <a:xfrm>
            <a:off x="3012440" y="2554605"/>
            <a:ext cx="1736090" cy="1289685"/>
            <a:chOff x="4744" y="4132"/>
            <a:chExt cx="3644" cy="2031"/>
          </a:xfrm>
        </p:grpSpPr>
        <p:sp>
          <p:nvSpPr>
            <p:cNvPr id="9" name="矩形 8"/>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内部表数据</a:t>
              </a:r>
              <a:endParaRPr lang="en-US" altLang="zh-CN"/>
            </a:p>
          </p:txBody>
        </p:sp>
        <p:sp>
          <p:nvSpPr>
            <p:cNvPr id="10" name="矩形 9"/>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内部表数据</a:t>
              </a:r>
            </a:p>
          </p:txBody>
        </p:sp>
        <p:sp>
          <p:nvSpPr>
            <p:cNvPr id="11" name="矩形 10"/>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内部表数据</a:t>
              </a:r>
              <a:endParaRPr lang="en-US" altLang="zh-CN"/>
            </a:p>
          </p:txBody>
        </p:sp>
      </p:grpSp>
      <p:grpSp>
        <p:nvGrpSpPr>
          <p:cNvPr id="33" name="组合 32"/>
          <p:cNvGrpSpPr/>
          <p:nvPr/>
        </p:nvGrpSpPr>
        <p:grpSpPr>
          <a:xfrm>
            <a:off x="7342505" y="2481580"/>
            <a:ext cx="1813560" cy="1398270"/>
            <a:chOff x="11563" y="3908"/>
            <a:chExt cx="2856" cy="2202"/>
          </a:xfrm>
        </p:grpSpPr>
        <p:sp>
          <p:nvSpPr>
            <p:cNvPr id="13" name="矩形 12"/>
            <p:cNvSpPr/>
            <p:nvPr/>
          </p:nvSpPr>
          <p:spPr>
            <a:xfrm>
              <a:off x="11563" y="3908"/>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外部表数据</a:t>
              </a:r>
            </a:p>
          </p:txBody>
        </p:sp>
        <p:sp>
          <p:nvSpPr>
            <p:cNvPr id="14" name="矩形 13"/>
            <p:cNvSpPr/>
            <p:nvPr/>
          </p:nvSpPr>
          <p:spPr>
            <a:xfrm>
              <a:off x="11563" y="4762"/>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外部表数据</a:t>
              </a:r>
              <a:endParaRPr lang="zh-CN" altLang="en-US"/>
            </a:p>
          </p:txBody>
        </p:sp>
        <p:sp>
          <p:nvSpPr>
            <p:cNvPr id="15" name="矩形 14"/>
            <p:cNvSpPr/>
            <p:nvPr/>
          </p:nvSpPr>
          <p:spPr>
            <a:xfrm>
              <a:off x="11563" y="5616"/>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外部表数据</a:t>
              </a:r>
              <a:endParaRPr lang="zh-CN" altLang="en-US"/>
            </a:p>
          </p:txBody>
        </p:sp>
      </p:grpSp>
      <p:grpSp>
        <p:nvGrpSpPr>
          <p:cNvPr id="34" name="组合 33"/>
          <p:cNvGrpSpPr/>
          <p:nvPr/>
        </p:nvGrpSpPr>
        <p:grpSpPr>
          <a:xfrm>
            <a:off x="5375275" y="2638425"/>
            <a:ext cx="2078474" cy="1084580"/>
            <a:chOff x="9092" y="1838"/>
            <a:chExt cx="2755" cy="1708"/>
          </a:xfrm>
        </p:grpSpPr>
        <p:cxnSp>
          <p:nvCxnSpPr>
            <p:cNvPr id="29" name="曲线连接符 28"/>
            <p:cNvCxnSpPr/>
            <p:nvPr/>
          </p:nvCxnSpPr>
          <p:spPr>
            <a:xfrm flipV="1">
              <a:off x="9092" y="1838"/>
              <a:ext cx="2580" cy="881"/>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flipV="1">
              <a:off x="9092" y="2692"/>
              <a:ext cx="2580" cy="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a:off x="9092" y="2719"/>
              <a:ext cx="2580" cy="8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092" y="2451"/>
              <a:ext cx="2755" cy="483"/>
            </a:xfrm>
            <a:prstGeom prst="rect">
              <a:avLst/>
            </a:prstGeom>
            <a:noFill/>
          </p:spPr>
          <p:txBody>
            <a:bodyPr wrap="square">
              <a:spAutoFit/>
            </a:bodyPr>
            <a:lstStyle/>
            <a:p>
              <a:pPr algn="ctr" fontAlgn="auto">
                <a:spcBef>
                  <a:spcPts val="0"/>
                </a:spcBef>
                <a:spcAft>
                  <a:spcPts val="0"/>
                </a:spcAft>
              </a:pPr>
              <a:r>
                <a:rPr lang="zh-CN" altLang="en-US" sz="1400" b="1" dirty="0">
                  <a:solidFill>
                    <a:srgbClr val="FF0000"/>
                  </a:solidFill>
                  <a:latin typeface="纤黑体" panose="02000000000000000000" charset="-122"/>
                  <a:ea typeface="纤黑体" panose="02000000000000000000" charset="-122"/>
                </a:rPr>
                <a:t>链接</a:t>
              </a:r>
            </a:p>
          </p:txBody>
        </p:sp>
      </p:grpSp>
      <p:sp>
        <p:nvSpPr>
          <p:cNvPr id="35" name="矩形 34"/>
          <p:cNvSpPr/>
          <p:nvPr/>
        </p:nvSpPr>
        <p:spPr>
          <a:xfrm>
            <a:off x="7342505" y="4467860"/>
            <a:ext cx="1853565" cy="4908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数据</a:t>
            </a:r>
          </a:p>
        </p:txBody>
      </p:sp>
      <p:pic>
        <p:nvPicPr>
          <p:cNvPr id="38" name="图片 37" descr="01 (106)"/>
          <p:cNvPicPr>
            <a:picLocks noChangeAspect="1"/>
          </p:cNvPicPr>
          <p:nvPr/>
        </p:nvPicPr>
        <p:blipFill>
          <a:blip r:embed="rId3"/>
          <a:stretch>
            <a:fillRect/>
          </a:stretch>
        </p:blipFill>
        <p:spPr>
          <a:xfrm>
            <a:off x="12192000" y="2638425"/>
            <a:ext cx="2331720" cy="2331720"/>
          </a:xfrm>
          <a:prstGeom prst="rect">
            <a:avLst/>
          </a:prstGeom>
        </p:spPr>
      </p:pic>
      <p:sp>
        <p:nvSpPr>
          <p:cNvPr id="16" name="矩形 15"/>
          <p:cNvSpPr/>
          <p:nvPr/>
        </p:nvSpPr>
        <p:spPr>
          <a:xfrm>
            <a:off x="4943475" y="2637155"/>
            <a:ext cx="432435" cy="108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元数据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linds(horizontal)">
                                      <p:cBhvr>
                                        <p:cTn id="26" dur="500"/>
                                        <p:tgtEl>
                                          <p:spTgt spid="33"/>
                                        </p:tgtEl>
                                      </p:cBhvr>
                                    </p:animEffect>
                                  </p:childTnLst>
                                </p:cTn>
                              </p:par>
                              <p:par>
                                <p:cTn id="27" presetID="3" presetClass="entr" presetSubtype="1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blinds(horizontal)">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linds(horizontal)">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5" grpId="1" animBg="1"/>
      <p:bldP spid="16"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为什么需要数据加载</a:t>
            </a:r>
          </a:p>
        </p:txBody>
      </p:sp>
      <p:grpSp>
        <p:nvGrpSpPr>
          <p:cNvPr id="5" name="组合 4"/>
          <p:cNvGrpSpPr/>
          <p:nvPr/>
        </p:nvGrpSpPr>
        <p:grpSpPr>
          <a:xfrm>
            <a:off x="522605" y="2207895"/>
            <a:ext cx="6887845" cy="3529965"/>
            <a:chOff x="3120" y="3411"/>
            <a:chExt cx="12960" cy="5763"/>
          </a:xfrm>
        </p:grpSpPr>
        <p:sp>
          <p:nvSpPr>
            <p:cNvPr id="3" name="圆角矩形 2"/>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343" y="8624"/>
              <a:ext cx="6400" cy="550"/>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p>
          </p:txBody>
        </p:sp>
      </p:grpSp>
      <p:grpSp>
        <p:nvGrpSpPr>
          <p:cNvPr id="8" name="组合 7"/>
          <p:cNvGrpSpPr/>
          <p:nvPr/>
        </p:nvGrpSpPr>
        <p:grpSpPr>
          <a:xfrm>
            <a:off x="653415" y="2420620"/>
            <a:ext cx="3069590" cy="2098040"/>
            <a:chOff x="4149" y="3746"/>
            <a:chExt cx="4834" cy="3304"/>
          </a:xfrm>
        </p:grpSpPr>
        <p:sp>
          <p:nvSpPr>
            <p:cNvPr id="6" name="圆角矩形 5"/>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56" y="6325"/>
              <a:ext cx="3420" cy="725"/>
            </a:xfrm>
            <a:prstGeom prst="rect">
              <a:avLst/>
            </a:prstGeom>
            <a:noFill/>
          </p:spPr>
          <p:txBody>
            <a:bodyPr wrap="square">
              <a:spAutoFit/>
            </a:bodyPr>
            <a:lstStyle/>
            <a:p>
              <a:pPr algn="ctr" fontAlgn="auto">
                <a:spcBef>
                  <a:spcPts val="0"/>
                </a:spcBef>
                <a:spcAft>
                  <a:spcPts val="0"/>
                </a:spcAft>
              </a:pPr>
              <a:r>
                <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Hive</a:t>
              </a:r>
              <a:endPar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fontAlgn="auto">
                <a:spcBef>
                  <a:spcPts val="0"/>
                </a:spcBef>
                <a:spcAft>
                  <a:spcPts val="0"/>
                </a:spcAft>
              </a:pPr>
              <a:r>
                <a:rPr lang="en-US" altLang="zh-CN" sz="12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/user/hive/warehouse</a:t>
              </a:r>
            </a:p>
          </p:txBody>
        </p:sp>
      </p:grpSp>
      <p:grpSp>
        <p:nvGrpSpPr>
          <p:cNvPr id="34" name="组合 33"/>
          <p:cNvGrpSpPr/>
          <p:nvPr/>
        </p:nvGrpSpPr>
        <p:grpSpPr>
          <a:xfrm>
            <a:off x="3304540" y="2680335"/>
            <a:ext cx="2168042" cy="1084580"/>
            <a:chOff x="9092" y="1838"/>
            <a:chExt cx="2755" cy="1708"/>
          </a:xfrm>
        </p:grpSpPr>
        <p:cxnSp>
          <p:nvCxnSpPr>
            <p:cNvPr id="29" name="曲线连接符 28"/>
            <p:cNvCxnSpPr/>
            <p:nvPr/>
          </p:nvCxnSpPr>
          <p:spPr>
            <a:xfrm flipV="1">
              <a:off x="9092" y="1838"/>
              <a:ext cx="2580" cy="881"/>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flipV="1">
              <a:off x="9092" y="2692"/>
              <a:ext cx="2580" cy="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a:off x="9092" y="2719"/>
              <a:ext cx="2580" cy="8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092" y="2451"/>
              <a:ext cx="2755" cy="483"/>
            </a:xfrm>
            <a:prstGeom prst="rect">
              <a:avLst/>
            </a:prstGeom>
            <a:noFill/>
          </p:spPr>
          <p:txBody>
            <a:bodyPr wrap="square">
              <a:spAutoFit/>
            </a:bodyPr>
            <a:lstStyle/>
            <a:p>
              <a:pPr algn="ctr" fontAlgn="auto">
                <a:spcBef>
                  <a:spcPts val="0"/>
                </a:spcBef>
                <a:spcAft>
                  <a:spcPts val="0"/>
                </a:spcAft>
              </a:pPr>
              <a:r>
                <a:rPr lang="zh-CN" altLang="en-US" sz="1400" b="1" dirty="0">
                  <a:solidFill>
                    <a:srgbClr val="FF0000"/>
                  </a:solidFill>
                  <a:latin typeface="纤黑体" panose="02000000000000000000" charset="-122"/>
                  <a:ea typeface="纤黑体" panose="02000000000000000000" charset="-122"/>
                </a:rPr>
                <a:t>链接</a:t>
              </a:r>
            </a:p>
          </p:txBody>
        </p:sp>
      </p:grpSp>
      <p:sp>
        <p:nvSpPr>
          <p:cNvPr id="35" name="矩形 34"/>
          <p:cNvSpPr/>
          <p:nvPr/>
        </p:nvSpPr>
        <p:spPr>
          <a:xfrm>
            <a:off x="5361305" y="4509770"/>
            <a:ext cx="1853565" cy="4908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数据</a:t>
            </a:r>
          </a:p>
        </p:txBody>
      </p:sp>
      <p:pic>
        <p:nvPicPr>
          <p:cNvPr id="38" name="图片 37" descr="01 (106)"/>
          <p:cNvPicPr>
            <a:picLocks noChangeAspect="1"/>
          </p:cNvPicPr>
          <p:nvPr/>
        </p:nvPicPr>
        <p:blipFill>
          <a:blip r:embed="rId10"/>
          <a:stretch>
            <a:fillRect/>
          </a:stretch>
        </p:blipFill>
        <p:spPr>
          <a:xfrm>
            <a:off x="10095230" y="3136900"/>
            <a:ext cx="1458595" cy="1458595"/>
          </a:xfrm>
          <a:prstGeom prst="rect">
            <a:avLst/>
          </a:prstGeom>
        </p:spPr>
      </p:pic>
      <p:grpSp>
        <p:nvGrpSpPr>
          <p:cNvPr id="24" name="组合 23"/>
          <p:cNvGrpSpPr/>
          <p:nvPr/>
        </p:nvGrpSpPr>
        <p:grpSpPr>
          <a:xfrm>
            <a:off x="2187575" y="3223260"/>
            <a:ext cx="4100830" cy="2041525"/>
            <a:chOff x="3445" y="5076"/>
            <a:chExt cx="6458" cy="3215"/>
          </a:xfrm>
        </p:grpSpPr>
        <p:cxnSp>
          <p:nvCxnSpPr>
            <p:cNvPr id="20" name="曲线连接符 19"/>
            <p:cNvCxnSpPr>
              <a:stCxn id="32" idx="1"/>
              <a:endCxn id="35" idx="0"/>
            </p:cNvCxnSpPr>
            <p:nvPr/>
          </p:nvCxnSpPr>
          <p:spPr>
            <a:xfrm rot="10800000" flipH="1" flipV="1">
              <a:off x="5204" y="5076"/>
              <a:ext cx="4699" cy="2026"/>
            </a:xfrm>
            <a:prstGeom prst="curvedConnector4">
              <a:avLst>
                <a:gd name="adj1" fmla="val -7980"/>
                <a:gd name="adj2" fmla="val 5597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10800000">
              <a:off x="3445" y="6391"/>
              <a:ext cx="4997" cy="1098"/>
            </a:xfrm>
            <a:prstGeom prst="curvedConnector4">
              <a:avLst>
                <a:gd name="adj1" fmla="val 43386"/>
                <a:gd name="adj2" fmla="val -63934"/>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450" y="6391"/>
              <a:ext cx="1405" cy="531"/>
            </a:xfrm>
            <a:prstGeom prst="rect">
              <a:avLst/>
            </a:prstGeom>
            <a:noFill/>
          </p:spPr>
          <p:txBody>
            <a:bodyPr wrap="square">
              <a:spAutoFit/>
            </a:bodyPr>
            <a:lstStyle/>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1</a:t>
              </a:r>
            </a:p>
          </p:txBody>
        </p:sp>
        <p:sp>
          <p:nvSpPr>
            <p:cNvPr id="23" name="文本框 22"/>
            <p:cNvSpPr txBox="1"/>
            <p:nvPr/>
          </p:nvSpPr>
          <p:spPr>
            <a:xfrm>
              <a:off x="4458" y="7760"/>
              <a:ext cx="1405" cy="531"/>
            </a:xfrm>
            <a:prstGeom prst="rect">
              <a:avLst/>
            </a:prstGeom>
            <a:noFill/>
          </p:spPr>
          <p:txBody>
            <a:bodyPr wrap="square">
              <a:spAutoFit/>
            </a:bodyPr>
            <a:lstStyle/>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2</a:t>
              </a:r>
            </a:p>
          </p:txBody>
        </p:sp>
      </p:grpSp>
      <p:sp>
        <p:nvSpPr>
          <p:cNvPr id="25" name="文本框 24"/>
          <p:cNvSpPr txBox="1"/>
          <p:nvPr/>
        </p:nvSpPr>
        <p:spPr>
          <a:xfrm>
            <a:off x="7410450" y="3266440"/>
            <a:ext cx="4064000" cy="1076325"/>
          </a:xfrm>
          <a:prstGeom prst="rect">
            <a:avLst/>
          </a:prstGeom>
          <a:noFill/>
        </p:spPr>
        <p:txBody>
          <a:bodyPr wrap="square">
            <a:spAutoFit/>
          </a:bodyPr>
          <a:lstStyle/>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链接为外部表</a:t>
            </a:r>
          </a:p>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加载数据到内部表内</a:t>
            </a:r>
          </a:p>
          <a:p>
            <a:pPr fontAlgn="auto">
              <a:spcBef>
                <a:spcPts val="0"/>
              </a:spcBef>
              <a:spcAft>
                <a:spcPts val="0"/>
              </a:spcAft>
            </a:pP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你会倾向哪一种？</a:t>
            </a:r>
          </a:p>
        </p:txBody>
      </p:sp>
      <p:grpSp>
        <p:nvGrpSpPr>
          <p:cNvPr id="16" name="组合 15"/>
          <p:cNvGrpSpPr/>
          <p:nvPr/>
        </p:nvGrpSpPr>
        <p:grpSpPr>
          <a:xfrm>
            <a:off x="839470" y="2576195"/>
            <a:ext cx="1736090" cy="1289685"/>
            <a:chOff x="4744" y="4132"/>
            <a:chExt cx="3644" cy="2031"/>
          </a:xfrm>
        </p:grpSpPr>
        <p:sp>
          <p:nvSpPr>
            <p:cNvPr id="17" name="矩形 16"/>
            <p:cNvSpPr/>
            <p:nvPr>
              <p:custDataLst>
                <p:tags r:id="rId5"/>
              </p:custDataLst>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内部表数据</a:t>
              </a:r>
              <a:endParaRPr lang="en-US" altLang="zh-CN"/>
            </a:p>
          </p:txBody>
        </p:sp>
        <p:sp>
          <p:nvSpPr>
            <p:cNvPr id="18" name="矩形 17"/>
            <p:cNvSpPr/>
            <p:nvPr>
              <p:custDataLst>
                <p:tags r:id="rId6"/>
              </p:custDataLst>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内部表数据</a:t>
              </a:r>
            </a:p>
          </p:txBody>
        </p:sp>
        <p:sp>
          <p:nvSpPr>
            <p:cNvPr id="19" name="矩形 18"/>
            <p:cNvSpPr/>
            <p:nvPr>
              <p:custDataLst>
                <p:tags r:id="rId7"/>
              </p:custDataLst>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内部表数据</a:t>
              </a:r>
              <a:endParaRPr lang="en-US" altLang="zh-CN"/>
            </a:p>
          </p:txBody>
        </p:sp>
      </p:grpSp>
      <p:sp>
        <p:nvSpPr>
          <p:cNvPr id="26" name="矩形 25"/>
          <p:cNvSpPr/>
          <p:nvPr>
            <p:custDataLst>
              <p:tags r:id="rId1"/>
            </p:custDataLst>
          </p:nvPr>
        </p:nvSpPr>
        <p:spPr>
          <a:xfrm>
            <a:off x="2855595" y="2652395"/>
            <a:ext cx="432435" cy="108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元数据</a:t>
            </a:r>
          </a:p>
        </p:txBody>
      </p:sp>
      <p:grpSp>
        <p:nvGrpSpPr>
          <p:cNvPr id="27" name="组合 26"/>
          <p:cNvGrpSpPr/>
          <p:nvPr/>
        </p:nvGrpSpPr>
        <p:grpSpPr>
          <a:xfrm>
            <a:off x="5351145" y="2493010"/>
            <a:ext cx="1813560" cy="1398270"/>
            <a:chOff x="11563" y="3908"/>
            <a:chExt cx="2856" cy="2202"/>
          </a:xfrm>
        </p:grpSpPr>
        <p:sp>
          <p:nvSpPr>
            <p:cNvPr id="28" name="矩形 27"/>
            <p:cNvSpPr/>
            <p:nvPr>
              <p:custDataLst>
                <p:tags r:id="rId2"/>
              </p:custDataLst>
            </p:nvPr>
          </p:nvSpPr>
          <p:spPr>
            <a:xfrm>
              <a:off x="11563" y="3908"/>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外部表数据</a:t>
              </a:r>
            </a:p>
          </p:txBody>
        </p:sp>
        <p:sp>
          <p:nvSpPr>
            <p:cNvPr id="36" name="矩形 35"/>
            <p:cNvSpPr/>
            <p:nvPr>
              <p:custDataLst>
                <p:tags r:id="rId3"/>
              </p:custDataLst>
            </p:nvPr>
          </p:nvSpPr>
          <p:spPr>
            <a:xfrm>
              <a:off x="11563" y="4762"/>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外部表数据</a:t>
              </a:r>
              <a:endParaRPr lang="zh-CN" altLang="en-US"/>
            </a:p>
          </p:txBody>
        </p:sp>
        <p:sp>
          <p:nvSpPr>
            <p:cNvPr id="37" name="矩形 36"/>
            <p:cNvSpPr/>
            <p:nvPr>
              <p:custDataLst>
                <p:tags r:id="rId4"/>
              </p:custDataLst>
            </p:nvPr>
          </p:nvSpPr>
          <p:spPr>
            <a:xfrm>
              <a:off x="11563" y="5616"/>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外部表数据</a:t>
              </a: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P spid="25" grpId="0"/>
      <p:bldP spid="2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910705" y="2830195"/>
            <a:ext cx="2972435" cy="251777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en-US" altLang="zh-CN"/>
              <a:t>load</a:t>
            </a:r>
            <a:r>
              <a:t>命令</a:t>
            </a:r>
            <a:r>
              <a:rPr lang="zh-CN" altLang="en-US"/>
              <a:t>注意事项</a:t>
            </a:r>
          </a:p>
        </p:txBody>
      </p:sp>
      <p:sp>
        <p:nvSpPr>
          <p:cNvPr id="5" name="文本占位符 4"/>
          <p:cNvSpPr>
            <a:spLocks noGrp="1"/>
          </p:cNvSpPr>
          <p:nvPr>
            <p:ph type="body" sz="quarter" idx="11"/>
          </p:nvPr>
        </p:nvSpPr>
        <p:spPr>
          <a:xfrm>
            <a:off x="-10698800" y="1457245"/>
            <a:ext cx="10698800" cy="4219575"/>
          </a:xfrm>
        </p:spPr>
        <p:txBody>
          <a:bodyPr/>
          <a:lstStyle/>
          <a:p>
            <a:r>
              <a:rPr lang="zh-CN" altLang="en-US"/>
              <a:t>我们使用</a:t>
            </a:r>
            <a:r>
              <a:rPr lang="en-US" altLang="zh-CN"/>
              <a:t> LOAD </a:t>
            </a:r>
            <a:r>
              <a:rPr lang="zh-CN" altLang="en-US"/>
              <a:t>语法，从外部将数据加载到</a:t>
            </a:r>
            <a:r>
              <a:rPr lang="en-US" altLang="zh-CN"/>
              <a:t>Hive</a:t>
            </a:r>
            <a:r>
              <a:rPr lang="zh-CN" altLang="en-US"/>
              <a:t>内，语法如下：</a:t>
            </a:r>
          </a:p>
        </p:txBody>
      </p:sp>
      <p:grpSp>
        <p:nvGrpSpPr>
          <p:cNvPr id="27" name="组合 26"/>
          <p:cNvGrpSpPr/>
          <p:nvPr/>
        </p:nvGrpSpPr>
        <p:grpSpPr>
          <a:xfrm>
            <a:off x="-9472930" y="2688590"/>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490585" y="3751580"/>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lstStyle/>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756400" y="2661285"/>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791075" y="3751580"/>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lstStyle/>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107690" y="2688590"/>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319020" y="2165985"/>
            <a:ext cx="3709035" cy="3529965"/>
            <a:chOff x="3120" y="3411"/>
            <a:chExt cx="12960" cy="5763"/>
          </a:xfrm>
        </p:grpSpPr>
        <p:sp>
          <p:nvSpPr>
            <p:cNvPr id="31" name="圆角矩形 30"/>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343" y="8624"/>
              <a:ext cx="6400" cy="550"/>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p>
          </p:txBody>
        </p:sp>
      </p:grpSp>
      <p:grpSp>
        <p:nvGrpSpPr>
          <p:cNvPr id="33" name="组合 32"/>
          <p:cNvGrpSpPr/>
          <p:nvPr/>
        </p:nvGrpSpPr>
        <p:grpSpPr>
          <a:xfrm>
            <a:off x="2634615" y="2378710"/>
            <a:ext cx="3069590" cy="2517170"/>
            <a:chOff x="4149" y="3746"/>
            <a:chExt cx="4834" cy="2978"/>
          </a:xfrm>
        </p:grpSpPr>
        <p:sp>
          <p:nvSpPr>
            <p:cNvPr id="34" name="圆角矩形 33"/>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856" y="6325"/>
              <a:ext cx="3420" cy="399"/>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6" name="组合 35"/>
          <p:cNvGrpSpPr/>
          <p:nvPr/>
        </p:nvGrpSpPr>
        <p:grpSpPr>
          <a:xfrm>
            <a:off x="3012440" y="2554605"/>
            <a:ext cx="2313940" cy="1289685"/>
            <a:chOff x="4744" y="4132"/>
            <a:chExt cx="3644" cy="2031"/>
          </a:xfrm>
        </p:grpSpPr>
        <p:sp>
          <p:nvSpPr>
            <p:cNvPr id="37" name="矩形 36"/>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38" name="矩形 37"/>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39" name="矩形 38"/>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grpSp>
      <p:sp>
        <p:nvSpPr>
          <p:cNvPr id="50" name="矩形 49"/>
          <p:cNvSpPr/>
          <p:nvPr/>
        </p:nvSpPr>
        <p:spPr>
          <a:xfrm>
            <a:off x="3011805" y="3946525"/>
            <a:ext cx="2314575" cy="36322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49" name="矩形 48"/>
          <p:cNvSpPr/>
          <p:nvPr/>
        </p:nvSpPr>
        <p:spPr>
          <a:xfrm>
            <a:off x="7840980" y="3911600"/>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数据</a:t>
            </a:r>
          </a:p>
        </p:txBody>
      </p:sp>
      <p:sp>
        <p:nvSpPr>
          <p:cNvPr id="6" name="文本框 5"/>
          <p:cNvSpPr txBox="1"/>
          <p:nvPr/>
        </p:nvSpPr>
        <p:spPr>
          <a:xfrm>
            <a:off x="7330440" y="5339715"/>
            <a:ext cx="2132330" cy="337185"/>
          </a:xfrm>
          <a:prstGeom prst="rect">
            <a:avLst/>
          </a:prstGeom>
          <a:noFill/>
        </p:spPr>
        <p:txBody>
          <a:bodyPr wrap="square">
            <a:spAutoFit/>
          </a:bodyPr>
          <a:lstStyle/>
          <a:p>
            <a:pPr algn="ctr" fontAlgn="auto">
              <a:spcBef>
                <a:spcPts val="0"/>
              </a:spcBef>
              <a:spcAft>
                <a:spcPts val="0"/>
              </a:spcAft>
            </a:pP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本地文件系统</a:t>
            </a:r>
          </a:p>
        </p:txBody>
      </p:sp>
      <p:sp>
        <p:nvSpPr>
          <p:cNvPr id="7" name="矩形 6"/>
          <p:cNvSpPr/>
          <p:nvPr/>
        </p:nvSpPr>
        <p:spPr>
          <a:xfrm>
            <a:off x="7840980" y="3946525"/>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数据</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6910705" y="2830195"/>
            <a:ext cx="2972435" cy="251777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p:txBody>
          <a:bodyPr/>
          <a:lstStyle/>
          <a:p>
            <a:r>
              <a:rPr lang="en-US" altLang="zh-CN">
                <a:sym typeface="+mn-ea"/>
              </a:rPr>
              <a:t>load</a:t>
            </a:r>
            <a:r>
              <a:rPr>
                <a:sym typeface="+mn-ea"/>
              </a:rPr>
              <a:t>命令注意事项</a:t>
            </a:r>
            <a:endParaRPr lang="zh-CN" altLang="en-US"/>
          </a:p>
        </p:txBody>
      </p:sp>
      <p:sp>
        <p:nvSpPr>
          <p:cNvPr id="5" name="文本占位符 4"/>
          <p:cNvSpPr>
            <a:spLocks noGrp="1"/>
          </p:cNvSpPr>
          <p:nvPr>
            <p:ph type="body" sz="quarter" idx="11"/>
          </p:nvPr>
        </p:nvSpPr>
        <p:spPr>
          <a:xfrm>
            <a:off x="-10698800" y="1457245"/>
            <a:ext cx="10698800" cy="4219575"/>
          </a:xfrm>
        </p:spPr>
        <p:txBody>
          <a:bodyPr/>
          <a:lstStyle/>
          <a:p>
            <a:r>
              <a:rPr lang="zh-CN" altLang="en-US"/>
              <a:t>我们使用</a:t>
            </a:r>
            <a:r>
              <a:rPr lang="en-US" altLang="zh-CN"/>
              <a:t> LOAD </a:t>
            </a:r>
            <a:r>
              <a:rPr lang="zh-CN" altLang="en-US"/>
              <a:t>语法，从外部将数据加载到</a:t>
            </a:r>
            <a:r>
              <a:rPr lang="en-US" altLang="zh-CN"/>
              <a:t>Hive</a:t>
            </a:r>
            <a:r>
              <a:rPr lang="zh-CN" altLang="en-US"/>
              <a:t>内，语法如下：</a:t>
            </a:r>
          </a:p>
        </p:txBody>
      </p:sp>
      <p:grpSp>
        <p:nvGrpSpPr>
          <p:cNvPr id="27" name="组合 26"/>
          <p:cNvGrpSpPr/>
          <p:nvPr/>
        </p:nvGrpSpPr>
        <p:grpSpPr>
          <a:xfrm>
            <a:off x="-9472930" y="2688590"/>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490585" y="3751580"/>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lstStyle/>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756400" y="2661285"/>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791075" y="3751580"/>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lstStyle/>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107690" y="2688590"/>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319020" y="2165985"/>
            <a:ext cx="3709035" cy="3529965"/>
            <a:chOff x="3120" y="3411"/>
            <a:chExt cx="12960" cy="5763"/>
          </a:xfrm>
        </p:grpSpPr>
        <p:sp>
          <p:nvSpPr>
            <p:cNvPr id="31" name="圆角矩形 30"/>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343" y="8624"/>
              <a:ext cx="6400" cy="550"/>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p>
          </p:txBody>
        </p:sp>
      </p:grpSp>
      <p:grpSp>
        <p:nvGrpSpPr>
          <p:cNvPr id="33" name="组合 32"/>
          <p:cNvGrpSpPr/>
          <p:nvPr/>
        </p:nvGrpSpPr>
        <p:grpSpPr>
          <a:xfrm>
            <a:off x="2634615" y="2378710"/>
            <a:ext cx="3069590" cy="2517170"/>
            <a:chOff x="4149" y="3746"/>
            <a:chExt cx="4834" cy="2978"/>
          </a:xfrm>
        </p:grpSpPr>
        <p:sp>
          <p:nvSpPr>
            <p:cNvPr id="34" name="圆角矩形 33"/>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856" y="6325"/>
              <a:ext cx="3420" cy="399"/>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6" name="组合 35"/>
          <p:cNvGrpSpPr/>
          <p:nvPr/>
        </p:nvGrpSpPr>
        <p:grpSpPr>
          <a:xfrm>
            <a:off x="3012440" y="2554605"/>
            <a:ext cx="2313940" cy="1289685"/>
            <a:chOff x="4744" y="4132"/>
            <a:chExt cx="3644" cy="2031"/>
          </a:xfrm>
        </p:grpSpPr>
        <p:sp>
          <p:nvSpPr>
            <p:cNvPr id="37" name="矩形 36"/>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38" name="矩形 37"/>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39" name="矩形 38"/>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grpSp>
      <p:sp>
        <p:nvSpPr>
          <p:cNvPr id="50" name="矩形 49"/>
          <p:cNvSpPr/>
          <p:nvPr/>
        </p:nvSpPr>
        <p:spPr>
          <a:xfrm>
            <a:off x="3011805" y="3946525"/>
            <a:ext cx="2314575" cy="36322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49" name="矩形 48"/>
          <p:cNvSpPr/>
          <p:nvPr/>
        </p:nvSpPr>
        <p:spPr>
          <a:xfrm>
            <a:off x="7840980" y="3911600"/>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数据</a:t>
            </a:r>
          </a:p>
        </p:txBody>
      </p:sp>
      <p:sp>
        <p:nvSpPr>
          <p:cNvPr id="6" name="文本框 5"/>
          <p:cNvSpPr txBox="1"/>
          <p:nvPr/>
        </p:nvSpPr>
        <p:spPr>
          <a:xfrm>
            <a:off x="7330440" y="5339715"/>
            <a:ext cx="2132330" cy="337185"/>
          </a:xfrm>
          <a:prstGeom prst="rect">
            <a:avLst/>
          </a:prstGeom>
          <a:noFill/>
        </p:spPr>
        <p:txBody>
          <a:bodyPr wrap="square">
            <a:spAutoFit/>
          </a:bodyPr>
          <a:lstStyle/>
          <a:p>
            <a:pPr algn="ctr" fontAlgn="auto">
              <a:spcBef>
                <a:spcPts val="0"/>
              </a:spcBef>
              <a:spcAft>
                <a:spcPts val="0"/>
              </a:spcAft>
            </a:pP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rPr>
              <a:t>本地文件系统</a:t>
            </a:r>
          </a:p>
        </p:txBody>
      </p:sp>
      <p:sp>
        <p:nvSpPr>
          <p:cNvPr id="7" name="矩形 6"/>
          <p:cNvSpPr/>
          <p:nvPr/>
        </p:nvSpPr>
        <p:spPr>
          <a:xfrm>
            <a:off x="4214495" y="3990975"/>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数据</a:t>
            </a:r>
          </a:p>
        </p:txBody>
      </p:sp>
      <p:sp>
        <p:nvSpPr>
          <p:cNvPr id="26" name="文本框 25"/>
          <p:cNvSpPr txBox="1"/>
          <p:nvPr/>
        </p:nvSpPr>
        <p:spPr>
          <a:xfrm>
            <a:off x="6910705" y="1701800"/>
            <a:ext cx="4064000" cy="1076325"/>
          </a:xfrm>
          <a:prstGeom prst="rect">
            <a:avLst/>
          </a:prstGeom>
          <a:noFill/>
        </p:spPr>
        <p:txBody>
          <a:bodyPr wrap="square">
            <a:spAutoFit/>
          </a:bodyPr>
          <a:lstStyle/>
          <a:p>
            <a:pPr fontAlgn="auto">
              <a:spcBef>
                <a:spcPts val="0"/>
              </a:spcBef>
              <a:spcAft>
                <a:spcPts val="0"/>
              </a:spcAft>
            </a:pPr>
            <a:r>
              <a:rPr lang="en-US" altLang="zh-CN"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rPr>
              <a:t>LOAD DATA IN LOCAL</a:t>
            </a:r>
          </a:p>
          <a:p>
            <a:pPr fontAlgn="auto">
              <a:spcBef>
                <a:spcPts val="0"/>
              </a:spcBef>
              <a:spcAft>
                <a:spcPts val="0"/>
              </a:spcAft>
            </a:pPr>
            <a:endParaRPr lang="en-US" altLang="zh-CN"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endParaRPr>
          </a:p>
          <a:p>
            <a:pPr fontAlgn="auto">
              <a:spcBef>
                <a:spcPts val="0"/>
              </a:spcBef>
              <a:spcAft>
                <a:spcPts val="0"/>
              </a:spcAft>
            </a:pPr>
            <a:r>
              <a:rPr lang="zh-CN" altLang="en-US"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rPr>
              <a:t>如果数据来自本地，数据会被复制（上传）</a:t>
            </a:r>
          </a:p>
          <a:p>
            <a:pPr fontAlgn="auto">
              <a:spcBef>
                <a:spcPts val="0"/>
              </a:spcBef>
              <a:spcAft>
                <a:spcPts val="0"/>
              </a:spcAft>
            </a:pPr>
            <a:r>
              <a:rPr lang="zh-CN" altLang="en-US"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rPr>
              <a:t>到</a:t>
            </a:r>
            <a:r>
              <a:rPr lang="en-US" altLang="zh-CN"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rPr>
              <a:t>Hive</a:t>
            </a:r>
            <a:r>
              <a:rPr lang="zh-CN" altLang="en-US" sz="1600" b="1" dirty="0">
                <a:solidFill>
                  <a:schemeClr val="tx1">
                    <a:lumMod val="85000"/>
                    <a:lumOff val="15000"/>
                  </a:schemeClr>
                </a:solidFill>
                <a:latin typeface="纤黑体" panose="02000000000000000000" charset="-122"/>
                <a:ea typeface="纤黑体" panose="02000000000000000000" charset="-122"/>
                <a:cs typeface="纤黑体" panose="02000000000000000000" charset="-122"/>
              </a:rPr>
              <a:t>存储中，</a:t>
            </a:r>
            <a:r>
              <a:rPr lang="zh-CN" altLang="en-US" sz="1600" b="1" dirty="0">
                <a:solidFill>
                  <a:srgbClr val="FF0000"/>
                </a:solidFill>
                <a:latin typeface="纤黑体" panose="02000000000000000000" charset="-122"/>
                <a:ea typeface="纤黑体" panose="02000000000000000000" charset="-122"/>
                <a:cs typeface="纤黑体" panose="02000000000000000000" charset="-122"/>
              </a:rPr>
              <a:t>原始数据文件保留</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ym typeface="+mn-ea"/>
              </a:rPr>
              <a:t>load</a:t>
            </a:r>
            <a:r>
              <a:rPr>
                <a:sym typeface="+mn-ea"/>
              </a:rPr>
              <a:t>命令注意事项</a:t>
            </a:r>
            <a:endParaRPr lang="zh-CN" altLang="en-US"/>
          </a:p>
        </p:txBody>
      </p:sp>
      <p:sp>
        <p:nvSpPr>
          <p:cNvPr id="5" name="文本占位符 4"/>
          <p:cNvSpPr>
            <a:spLocks noGrp="1"/>
          </p:cNvSpPr>
          <p:nvPr>
            <p:ph type="body" sz="quarter" idx="11"/>
          </p:nvPr>
        </p:nvSpPr>
        <p:spPr>
          <a:xfrm>
            <a:off x="-10698800" y="1457245"/>
            <a:ext cx="10698800" cy="4219575"/>
          </a:xfrm>
        </p:spPr>
        <p:txBody>
          <a:bodyPr/>
          <a:lstStyle/>
          <a:p>
            <a:r>
              <a:rPr lang="zh-CN" altLang="en-US"/>
              <a:t>我们使用</a:t>
            </a:r>
            <a:r>
              <a:rPr lang="en-US" altLang="zh-CN"/>
              <a:t> LOAD </a:t>
            </a:r>
            <a:r>
              <a:rPr lang="zh-CN" altLang="en-US"/>
              <a:t>语法，从外部将数据加载到</a:t>
            </a:r>
            <a:r>
              <a:rPr lang="en-US" altLang="zh-CN"/>
              <a:t>Hive</a:t>
            </a:r>
            <a:r>
              <a:rPr lang="zh-CN" altLang="en-US"/>
              <a:t>内，语法如下：</a:t>
            </a:r>
          </a:p>
        </p:txBody>
      </p:sp>
      <p:grpSp>
        <p:nvGrpSpPr>
          <p:cNvPr id="27" name="组合 26"/>
          <p:cNvGrpSpPr/>
          <p:nvPr/>
        </p:nvGrpSpPr>
        <p:grpSpPr>
          <a:xfrm>
            <a:off x="-9472930" y="2688590"/>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490585" y="3751580"/>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lstStyle/>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756400" y="2661285"/>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791075" y="3751580"/>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lstStyle/>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107690" y="2688590"/>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981200" y="2165985"/>
            <a:ext cx="8229600" cy="3530452"/>
            <a:chOff x="3120" y="3411"/>
            <a:chExt cx="12960" cy="5764"/>
          </a:xfrm>
        </p:grpSpPr>
        <p:sp>
          <p:nvSpPr>
            <p:cNvPr id="31" name="圆角矩形 30"/>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343" y="8624"/>
              <a:ext cx="6400" cy="551"/>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p>
          </p:txBody>
        </p:sp>
      </p:grpSp>
      <p:grpSp>
        <p:nvGrpSpPr>
          <p:cNvPr id="33" name="组合 32"/>
          <p:cNvGrpSpPr/>
          <p:nvPr/>
        </p:nvGrpSpPr>
        <p:grpSpPr>
          <a:xfrm>
            <a:off x="2634615" y="2378710"/>
            <a:ext cx="3069590" cy="2517170"/>
            <a:chOff x="4149" y="3746"/>
            <a:chExt cx="4834" cy="2978"/>
          </a:xfrm>
        </p:grpSpPr>
        <p:sp>
          <p:nvSpPr>
            <p:cNvPr id="34" name="圆角矩形 33"/>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856" y="6325"/>
              <a:ext cx="3420" cy="399"/>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6" name="组合 35"/>
          <p:cNvGrpSpPr/>
          <p:nvPr/>
        </p:nvGrpSpPr>
        <p:grpSpPr>
          <a:xfrm>
            <a:off x="3012440" y="2554605"/>
            <a:ext cx="2313940" cy="1289685"/>
            <a:chOff x="4744" y="4132"/>
            <a:chExt cx="3644" cy="2031"/>
          </a:xfrm>
        </p:grpSpPr>
        <p:sp>
          <p:nvSpPr>
            <p:cNvPr id="37" name="矩形 36"/>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38" name="矩形 37"/>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39" name="矩形 38"/>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grpSp>
      <p:sp>
        <p:nvSpPr>
          <p:cNvPr id="50" name="矩形 49"/>
          <p:cNvSpPr/>
          <p:nvPr/>
        </p:nvSpPr>
        <p:spPr>
          <a:xfrm>
            <a:off x="3011805" y="3946525"/>
            <a:ext cx="2314575" cy="36322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49" name="矩形 48"/>
          <p:cNvSpPr/>
          <p:nvPr/>
        </p:nvSpPr>
        <p:spPr>
          <a:xfrm>
            <a:off x="7303135" y="3419475"/>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数据</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数据库操作</a:t>
            </a:r>
            <a:endParaRPr lang="zh-CN" altLang="en-US"/>
          </a:p>
        </p:txBody>
      </p:sp>
      <p:sp>
        <p:nvSpPr>
          <p:cNvPr id="3" name="文本占位符 2"/>
          <p:cNvSpPr>
            <a:spLocks noGrp="1"/>
          </p:cNvSpPr>
          <p:nvPr>
            <p:ph type="body" sz="quarter" idx="11"/>
          </p:nvPr>
        </p:nvSpPr>
        <p:spPr/>
        <p:txBody>
          <a:bodyPr/>
          <a:lstStyle/>
          <a:p>
            <a:pPr marL="285750" indent="-285750">
              <a:buFont typeface="Arial" panose="020B0604020202020204" pitchFamily="34" charset="0"/>
              <a:buChar char="•"/>
            </a:pPr>
            <a:r>
              <a:rPr lang="zh-CN" altLang="en-US"/>
              <a:t>创建数据库并指定hdfs存储位置</a:t>
            </a:r>
          </a:p>
          <a:p>
            <a:pPr>
              <a:buFont typeface="Arial" panose="020B0604020202020204" pitchFamily="34" charset="0"/>
            </a:pPr>
            <a:r>
              <a:rPr lang="zh-CN" altLang="en-US">
                <a:solidFill>
                  <a:schemeClr val="accent6">
                    <a:lumMod val="50000"/>
                  </a:schemeClr>
                </a:solidFill>
                <a:latin typeface="Consolas" panose="020B0609020204030204" charset="0"/>
                <a:cs typeface="Consolas" panose="020B0609020204030204" charset="0"/>
              </a:rPr>
              <a:t>create database myhive2 location '/myhive2';</a:t>
            </a:r>
          </a:p>
          <a:p>
            <a:pPr>
              <a:buFont typeface="Arial" panose="020B0604020202020204" pitchFamily="34" charset="0"/>
            </a:pPr>
            <a:r>
              <a:rPr lang="zh-CN" altLang="en-US"/>
              <a:t>使用</a:t>
            </a:r>
            <a:r>
              <a:rPr lang="en-US" altLang="zh-CN"/>
              <a:t>location</a:t>
            </a:r>
            <a:r>
              <a:rPr lang="zh-CN" altLang="en-US"/>
              <a:t>关键字，可以指定数据库在</a:t>
            </a:r>
            <a:r>
              <a:rPr lang="en-US" altLang="zh-CN"/>
              <a:t>HDFS</a:t>
            </a:r>
            <a:r>
              <a:rPr lang="zh-CN" altLang="en-US"/>
              <a:t>的存储路径。</a:t>
            </a:r>
          </a:p>
          <a:p>
            <a:pPr marL="285750" indent="-285750">
              <a:buFont typeface="Arial" panose="020B0604020202020204" pitchFamily="34" charset="0"/>
              <a:buChar char="•"/>
            </a:pPr>
            <a:r>
              <a:rPr lang="zh-CN" altLang="en-US"/>
              <a:t>删除一个空数据库，如果数据库下面有数据表，那么就会报错</a:t>
            </a:r>
          </a:p>
          <a:p>
            <a:pPr algn="l">
              <a:buClrTx/>
              <a:buSzTx/>
              <a:buFont typeface="Arial" panose="020B0604020202020204" pitchFamily="34" charset="0"/>
            </a:pPr>
            <a:r>
              <a:rPr lang="zh-CN" altLang="en-US">
                <a:solidFill>
                  <a:schemeClr val="accent6">
                    <a:lumMod val="50000"/>
                  </a:schemeClr>
                </a:solidFill>
                <a:latin typeface="Consolas" panose="020B0609020204030204" charset="0"/>
                <a:cs typeface="Consolas" panose="020B0609020204030204" charset="0"/>
              </a:rPr>
              <a:t>drop  database  myhive;</a:t>
            </a:r>
          </a:p>
          <a:p>
            <a:pPr marL="285750" indent="-285750">
              <a:buFont typeface="Arial" panose="020B0604020202020204" pitchFamily="34" charset="0"/>
              <a:buChar char="•"/>
            </a:pPr>
            <a:r>
              <a:rPr lang="zh-CN" altLang="en-US"/>
              <a:t>强制删除数据库，包含数据库下面的表一起删除</a:t>
            </a:r>
          </a:p>
          <a:p>
            <a:pPr algn="l">
              <a:buClrTx/>
              <a:buSzTx/>
              <a:buFont typeface="Arial" panose="020B0604020202020204" pitchFamily="34" charset="0"/>
            </a:pPr>
            <a:r>
              <a:rPr lang="zh-CN" altLang="en-US">
                <a:solidFill>
                  <a:schemeClr val="accent6">
                    <a:lumMod val="50000"/>
                  </a:schemeClr>
                </a:solidFill>
                <a:latin typeface="Consolas" panose="020B0609020204030204" charset="0"/>
                <a:cs typeface="Consolas" panose="020B0609020204030204" charset="0"/>
              </a:rPr>
              <a:t>drop  database  myhive2  cascade;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ym typeface="+mn-ea"/>
              </a:rPr>
              <a:t>load</a:t>
            </a:r>
            <a:r>
              <a:rPr>
                <a:sym typeface="+mn-ea"/>
              </a:rPr>
              <a:t>命令注意事项</a:t>
            </a:r>
            <a:endParaRPr lang="zh-CN" altLang="en-US"/>
          </a:p>
        </p:txBody>
      </p:sp>
      <p:sp>
        <p:nvSpPr>
          <p:cNvPr id="5" name="文本占位符 4"/>
          <p:cNvSpPr>
            <a:spLocks noGrp="1"/>
          </p:cNvSpPr>
          <p:nvPr>
            <p:ph type="body" sz="quarter" idx="11"/>
          </p:nvPr>
        </p:nvSpPr>
        <p:spPr>
          <a:xfrm>
            <a:off x="-10698800" y="1457245"/>
            <a:ext cx="10698800" cy="4219575"/>
          </a:xfrm>
        </p:spPr>
        <p:txBody>
          <a:bodyPr/>
          <a:lstStyle/>
          <a:p>
            <a:r>
              <a:rPr lang="zh-CN" altLang="en-US"/>
              <a:t>我们使用</a:t>
            </a:r>
            <a:r>
              <a:rPr lang="en-US" altLang="zh-CN"/>
              <a:t> LOAD </a:t>
            </a:r>
            <a:r>
              <a:rPr lang="zh-CN" altLang="en-US"/>
              <a:t>语法，从外部将数据加载到</a:t>
            </a:r>
            <a:r>
              <a:rPr lang="en-US" altLang="zh-CN"/>
              <a:t>Hive</a:t>
            </a:r>
            <a:r>
              <a:rPr lang="zh-CN" altLang="en-US"/>
              <a:t>内，语法如下：</a:t>
            </a:r>
          </a:p>
        </p:txBody>
      </p:sp>
      <p:grpSp>
        <p:nvGrpSpPr>
          <p:cNvPr id="27" name="组合 26"/>
          <p:cNvGrpSpPr/>
          <p:nvPr/>
        </p:nvGrpSpPr>
        <p:grpSpPr>
          <a:xfrm>
            <a:off x="-9472930" y="2688590"/>
            <a:ext cx="2231390" cy="694690"/>
            <a:chOff x="4610" y="2656"/>
            <a:chExt cx="3514" cy="1094"/>
          </a:xfrm>
        </p:grpSpPr>
        <p:sp>
          <p:nvSpPr>
            <p:cNvPr id="8" name="文本框 7"/>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加载数据</a:t>
              </a:r>
            </a:p>
          </p:txBody>
        </p:sp>
        <p:cxnSp>
          <p:nvCxnSpPr>
            <p:cNvPr id="11" name="直接连接符 10"/>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490585" y="3751580"/>
            <a:ext cx="3397885" cy="2355215"/>
            <a:chOff x="4231" y="5768"/>
            <a:chExt cx="5351" cy="3709"/>
          </a:xfrm>
        </p:grpSpPr>
        <p:sp>
          <p:nvSpPr>
            <p:cNvPr id="21" name="文本框 20"/>
            <p:cNvSpPr txBox="1"/>
            <p:nvPr/>
          </p:nvSpPr>
          <p:spPr>
            <a:xfrm>
              <a:off x="4231" y="7395"/>
              <a:ext cx="5351" cy="2082"/>
            </a:xfrm>
            <a:prstGeom prst="rect">
              <a:avLst/>
            </a:prstGeom>
            <a:noFill/>
          </p:spPr>
          <p:txBody>
            <a:bodyPr wrap="square">
              <a:spAutoFit/>
            </a:bodyPr>
            <a:lstStyle/>
            <a:p>
              <a:pPr algn="ct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数据是否在本地</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，数据不在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，需使用</a:t>
              </a:r>
              <a:r>
                <a:rPr lang="en-US" altLang="zh-CN" sz="1600" b="1" dirty="0">
                  <a:solidFill>
                    <a:schemeClr val="tx1">
                      <a:lumMod val="95000"/>
                      <a:lumOff val="5000"/>
                    </a:schemeClr>
                  </a:solidFill>
                  <a:latin typeface="纤黑体" panose="02000000000000000000" charset="-122"/>
                  <a:ea typeface="纤黑体" panose="02000000000000000000" charset="-122"/>
                </a:rPr>
                <a:t>file://</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a:p>
              <a:pPr marL="285750" indent="-285750" algn="ctr" fontAlgn="auto">
                <a:spcBef>
                  <a:spcPts val="0"/>
                </a:spcBef>
                <a:spcAft>
                  <a:spcPts val="0"/>
                </a:spcAft>
                <a:buFont typeface="Arial" panose="020B0604020202020204" pitchFamily="34" charset="0"/>
                <a:buChar char="•"/>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local</a:t>
              </a:r>
              <a:r>
                <a:rPr lang="zh-CN" altLang="en-US" sz="1600" b="1" dirty="0">
                  <a:solidFill>
                    <a:schemeClr val="tx1">
                      <a:lumMod val="95000"/>
                      <a:lumOff val="5000"/>
                    </a:schemeClr>
                  </a:solidFill>
                  <a:latin typeface="纤黑体" panose="02000000000000000000" charset="-122"/>
                  <a:ea typeface="纤黑体" panose="02000000000000000000" charset="-122"/>
                </a:rPr>
                <a:t>，数据在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，可以使用</a:t>
              </a:r>
              <a:r>
                <a:rPr lang="en-US" altLang="zh-CN" sz="1600" b="1" dirty="0">
                  <a:solidFill>
                    <a:schemeClr val="tx1">
                      <a:lumMod val="95000"/>
                      <a:lumOff val="5000"/>
                    </a:schemeClr>
                  </a:solidFill>
                  <a:latin typeface="纤黑体" panose="02000000000000000000" charset="-122"/>
                  <a:ea typeface="纤黑体" panose="02000000000000000000" charset="-122"/>
                </a:rPr>
                <a:t>HDFS://</a:t>
              </a:r>
              <a:r>
                <a:rPr lang="zh-CN" altLang="en-US" sz="1600" b="1" dirty="0">
                  <a:solidFill>
                    <a:schemeClr val="tx1">
                      <a:lumMod val="95000"/>
                      <a:lumOff val="5000"/>
                    </a:schemeClr>
                  </a:solidFill>
                  <a:latin typeface="纤黑体" panose="02000000000000000000" charset="-122"/>
                  <a:ea typeface="纤黑体" panose="02000000000000000000" charset="-122"/>
                </a:rPr>
                <a:t>协议指定路径</a:t>
              </a:r>
            </a:p>
          </p:txBody>
        </p:sp>
        <p:cxnSp>
          <p:nvCxnSpPr>
            <p:cNvPr id="22" name="直接连接符 21"/>
            <p:cNvCxnSpPr/>
            <p:nvPr/>
          </p:nvCxnSpPr>
          <p:spPr>
            <a:xfrm>
              <a:off x="4231" y="5768"/>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50" y="7613"/>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756400" y="2661285"/>
            <a:ext cx="2231390" cy="694690"/>
            <a:chOff x="4610" y="2656"/>
            <a:chExt cx="3514" cy="1094"/>
          </a:xfrm>
        </p:grpSpPr>
        <p:sp>
          <p:nvSpPr>
            <p:cNvPr id="10" name="文本框 9"/>
            <p:cNvSpPr txBox="1"/>
            <p:nvPr/>
          </p:nvSpPr>
          <p:spPr>
            <a:xfrm>
              <a:off x="6157" y="2656"/>
              <a:ext cx="1967"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数据路径</a:t>
              </a:r>
            </a:p>
          </p:txBody>
        </p:sp>
        <p:cxnSp>
          <p:nvCxnSpPr>
            <p:cNvPr id="13" name="直接连接符 12"/>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4791075" y="3751580"/>
            <a:ext cx="4582160" cy="1835785"/>
            <a:chOff x="5221" y="5725"/>
            <a:chExt cx="7216" cy="2891"/>
          </a:xfrm>
        </p:grpSpPr>
        <p:sp>
          <p:nvSpPr>
            <p:cNvPr id="16" name="文本框 15"/>
            <p:cNvSpPr txBox="1"/>
            <p:nvPr/>
          </p:nvSpPr>
          <p:spPr>
            <a:xfrm>
              <a:off x="6694" y="7309"/>
              <a:ext cx="5743" cy="1307"/>
            </a:xfrm>
            <a:prstGeom prst="rect">
              <a:avLst/>
            </a:prstGeom>
            <a:noFill/>
          </p:spPr>
          <p:txBody>
            <a:bodyPr wrap="square">
              <a:spAutoFit/>
            </a:bodyPr>
            <a:lstStyle/>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覆盖已存在数据</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进行覆盖</a:t>
              </a:r>
            </a:p>
            <a:p>
              <a:pPr algn="l"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不使用</a:t>
              </a:r>
              <a:r>
                <a:rPr lang="en-US" altLang="zh-CN" sz="1600" b="1" dirty="0">
                  <a:solidFill>
                    <a:schemeClr val="tx1">
                      <a:lumMod val="95000"/>
                      <a:lumOff val="5000"/>
                    </a:schemeClr>
                  </a:solidFill>
                  <a:latin typeface="纤黑体" panose="02000000000000000000" charset="-122"/>
                  <a:ea typeface="纤黑体" panose="02000000000000000000" charset="-122"/>
                </a:rPr>
                <a:t>OVERWRITE</a:t>
              </a:r>
              <a:r>
                <a:rPr lang="zh-CN" altLang="en-US" sz="1600" b="1" dirty="0">
                  <a:solidFill>
                    <a:schemeClr val="tx1">
                      <a:lumMod val="95000"/>
                      <a:lumOff val="5000"/>
                    </a:schemeClr>
                  </a:solidFill>
                  <a:latin typeface="纤黑体" panose="02000000000000000000" charset="-122"/>
                  <a:ea typeface="纤黑体" panose="02000000000000000000" charset="-122"/>
                </a:rPr>
                <a:t>则不覆盖</a:t>
              </a:r>
            </a:p>
          </p:txBody>
        </p:sp>
        <p:cxnSp>
          <p:nvCxnSpPr>
            <p:cNvPr id="17" name="直接连接符 16"/>
            <p:cNvCxnSpPr/>
            <p:nvPr/>
          </p:nvCxnSpPr>
          <p:spPr>
            <a:xfrm>
              <a:off x="5221" y="5725"/>
              <a:ext cx="419" cy="183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40" y="7570"/>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107690" y="2688590"/>
            <a:ext cx="2898775" cy="694690"/>
            <a:chOff x="4610" y="2656"/>
            <a:chExt cx="4565" cy="1094"/>
          </a:xfrm>
        </p:grpSpPr>
        <p:sp>
          <p:nvSpPr>
            <p:cNvPr id="20" name="文本框 19"/>
            <p:cNvSpPr txBox="1"/>
            <p:nvPr/>
          </p:nvSpPr>
          <p:spPr>
            <a:xfrm>
              <a:off x="6157" y="2656"/>
              <a:ext cx="3018" cy="531"/>
            </a:xfrm>
            <a:prstGeom prst="rect">
              <a:avLst/>
            </a:prstGeom>
            <a:noFill/>
          </p:spPr>
          <p:txBody>
            <a:bodyPr wrap="square">
              <a:spAutoFit/>
            </a:bodyPr>
            <a:lstStyle/>
            <a:p>
              <a:pPr fontAlgn="auto">
                <a:spcBef>
                  <a:spcPts val="0"/>
                </a:spcBef>
                <a:spcAft>
                  <a:spcPts val="0"/>
                </a:spcAft>
              </a:pPr>
              <a:r>
                <a:rPr lang="zh-CN" altLang="en-US" sz="1600" b="1" dirty="0">
                  <a:solidFill>
                    <a:schemeClr val="tx1">
                      <a:lumMod val="95000"/>
                      <a:lumOff val="5000"/>
                    </a:schemeClr>
                  </a:solidFill>
                  <a:latin typeface="纤黑体" panose="02000000000000000000" charset="-122"/>
                  <a:ea typeface="纤黑体" panose="02000000000000000000" charset="-122"/>
                </a:rPr>
                <a:t>被加载的内部表</a:t>
              </a:r>
            </a:p>
          </p:txBody>
        </p:sp>
        <p:cxnSp>
          <p:nvCxnSpPr>
            <p:cNvPr id="24" name="直接连接符 23"/>
            <p:cNvCxnSpPr/>
            <p:nvPr/>
          </p:nvCxnSpPr>
          <p:spPr>
            <a:xfrm flipV="1">
              <a:off x="4610" y="2912"/>
              <a:ext cx="614" cy="838"/>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1"/>
            </p:cNvCxnSpPr>
            <p:nvPr/>
          </p:nvCxnSpPr>
          <p:spPr>
            <a:xfrm>
              <a:off x="5220" y="2912"/>
              <a:ext cx="937" cy="10"/>
            </a:xfrm>
            <a:prstGeom prst="line">
              <a:avLst/>
            </a:prstGeom>
            <a:ln w="0" cmpd="sng">
              <a:solidFill>
                <a:srgbClr val="919191"/>
              </a:solidFill>
              <a:prstDash val="soli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1981200" y="2165985"/>
            <a:ext cx="8229600" cy="3530452"/>
            <a:chOff x="3120" y="3411"/>
            <a:chExt cx="12960" cy="5764"/>
          </a:xfrm>
        </p:grpSpPr>
        <p:sp>
          <p:nvSpPr>
            <p:cNvPr id="31" name="圆角矩形 30"/>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343" y="8624"/>
              <a:ext cx="6400" cy="551"/>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p>
          </p:txBody>
        </p:sp>
      </p:grpSp>
      <p:grpSp>
        <p:nvGrpSpPr>
          <p:cNvPr id="33" name="组合 32"/>
          <p:cNvGrpSpPr/>
          <p:nvPr/>
        </p:nvGrpSpPr>
        <p:grpSpPr>
          <a:xfrm>
            <a:off x="2634615" y="2378710"/>
            <a:ext cx="3069590" cy="2517170"/>
            <a:chOff x="4149" y="3746"/>
            <a:chExt cx="4834" cy="2978"/>
          </a:xfrm>
        </p:grpSpPr>
        <p:sp>
          <p:nvSpPr>
            <p:cNvPr id="34" name="圆角矩形 33"/>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856" y="6325"/>
              <a:ext cx="3420" cy="399"/>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36" name="组合 35"/>
          <p:cNvGrpSpPr/>
          <p:nvPr/>
        </p:nvGrpSpPr>
        <p:grpSpPr>
          <a:xfrm>
            <a:off x="3012440" y="2554605"/>
            <a:ext cx="2313940" cy="1289685"/>
            <a:chOff x="4744" y="4132"/>
            <a:chExt cx="3644" cy="2031"/>
          </a:xfrm>
        </p:grpSpPr>
        <p:sp>
          <p:nvSpPr>
            <p:cNvPr id="37" name="矩形 36"/>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38" name="矩形 37"/>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39" name="矩形 38"/>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grpSp>
      <p:sp>
        <p:nvSpPr>
          <p:cNvPr id="50" name="矩形 49"/>
          <p:cNvSpPr/>
          <p:nvPr/>
        </p:nvSpPr>
        <p:spPr>
          <a:xfrm>
            <a:off x="3011805" y="3946525"/>
            <a:ext cx="2314575" cy="36322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t>内部表</a:t>
            </a:r>
            <a:endParaRPr lang="en-US" altLang="zh-CN"/>
          </a:p>
        </p:txBody>
      </p:sp>
      <p:sp>
        <p:nvSpPr>
          <p:cNvPr id="49" name="矩形 48"/>
          <p:cNvSpPr/>
          <p:nvPr/>
        </p:nvSpPr>
        <p:spPr>
          <a:xfrm>
            <a:off x="4143375" y="3990975"/>
            <a:ext cx="1111885" cy="2946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数据</a:t>
            </a:r>
          </a:p>
        </p:txBody>
      </p:sp>
      <p:sp>
        <p:nvSpPr>
          <p:cNvPr id="3" name="文本框 2"/>
          <p:cNvSpPr txBox="1"/>
          <p:nvPr/>
        </p:nvSpPr>
        <p:spPr>
          <a:xfrm>
            <a:off x="5871845" y="3152140"/>
            <a:ext cx="4338955" cy="1076325"/>
          </a:xfrm>
          <a:prstGeom prst="rect">
            <a:avLst/>
          </a:prstGeom>
          <a:noFill/>
        </p:spPr>
        <p:txBody>
          <a:bodyPr wrap="square">
            <a:spAutoFit/>
          </a:bodyPr>
          <a:lstStyle/>
          <a:p>
            <a:pPr algn="l" fontAlgn="auto">
              <a:spcBef>
                <a:spcPts val="0"/>
              </a:spcBef>
              <a:spcAft>
                <a:spcPts val="0"/>
              </a:spcAft>
            </a:pPr>
            <a:r>
              <a:rPr lang="en-US" altLang="zh-CN" sz="1600" b="1" dirty="0">
                <a:solidFill>
                  <a:schemeClr val="tx1">
                    <a:lumMod val="85000"/>
                    <a:lumOff val="15000"/>
                  </a:schemeClr>
                </a:solidFill>
                <a:latin typeface="纤黑体" panose="02000000000000000000" charset="-122"/>
                <a:ea typeface="纤黑体" panose="02000000000000000000" charset="-122"/>
              </a:rPr>
              <a:t>LOAD DATA IN HDFS</a:t>
            </a:r>
          </a:p>
          <a:p>
            <a:pPr algn="l" fontAlgn="auto">
              <a:spcBef>
                <a:spcPts val="0"/>
              </a:spcBef>
              <a:spcAft>
                <a:spcPts val="0"/>
              </a:spcAft>
            </a:pPr>
            <a:endParaRPr lang="en-US" altLang="zh-CN" sz="1600" b="1" dirty="0">
              <a:solidFill>
                <a:schemeClr val="tx1">
                  <a:lumMod val="85000"/>
                  <a:lumOff val="15000"/>
                </a:schemeClr>
              </a:solidFill>
              <a:latin typeface="纤黑体" panose="02000000000000000000" charset="-122"/>
              <a:ea typeface="纤黑体" panose="02000000000000000000" charset="-122"/>
            </a:endParaRPr>
          </a:p>
          <a:p>
            <a:pPr algn="l" fontAlgn="auto">
              <a:spcBef>
                <a:spcPts val="0"/>
              </a:spcBef>
              <a:spcAft>
                <a:spcPts val="0"/>
              </a:spcAft>
            </a:pPr>
            <a:r>
              <a:rPr lang="zh-CN" altLang="en-US" sz="1600" b="1" dirty="0">
                <a:solidFill>
                  <a:schemeClr val="tx1">
                    <a:lumMod val="85000"/>
                    <a:lumOff val="15000"/>
                  </a:schemeClr>
                </a:solidFill>
                <a:latin typeface="纤黑体" panose="02000000000000000000" charset="-122"/>
                <a:ea typeface="纤黑体" panose="02000000000000000000" charset="-122"/>
              </a:rPr>
              <a:t>如果数据来自</a:t>
            </a:r>
            <a:r>
              <a:rPr lang="en-US" altLang="zh-CN" sz="1600" b="1" dirty="0">
                <a:solidFill>
                  <a:schemeClr val="tx1">
                    <a:lumMod val="85000"/>
                    <a:lumOff val="15000"/>
                  </a:schemeClr>
                </a:solidFill>
                <a:latin typeface="纤黑体" panose="02000000000000000000" charset="-122"/>
                <a:ea typeface="纤黑体" panose="02000000000000000000" charset="-122"/>
              </a:rPr>
              <a:t>HDFS</a:t>
            </a:r>
            <a:r>
              <a:rPr lang="zh-CN" altLang="en-US" sz="1600" b="1" dirty="0">
                <a:solidFill>
                  <a:schemeClr val="tx1">
                    <a:lumMod val="85000"/>
                    <a:lumOff val="15000"/>
                  </a:schemeClr>
                </a:solidFill>
                <a:latin typeface="纤黑体" panose="02000000000000000000" charset="-122"/>
                <a:ea typeface="纤黑体" panose="02000000000000000000" charset="-122"/>
              </a:rPr>
              <a:t>，将会</a:t>
            </a:r>
            <a:r>
              <a:rPr lang="zh-CN" sz="1600" b="1" dirty="0">
                <a:solidFill>
                  <a:schemeClr val="tx1">
                    <a:lumMod val="85000"/>
                    <a:lumOff val="15000"/>
                  </a:schemeClr>
                </a:solidFill>
                <a:latin typeface="纤黑体" panose="02000000000000000000" charset="-122"/>
                <a:ea typeface="纤黑体" panose="02000000000000000000" charset="-122"/>
              </a:rPr>
              <a:t>移动数据文件</a:t>
            </a:r>
          </a:p>
          <a:p>
            <a:pPr algn="l" fontAlgn="auto">
              <a:spcBef>
                <a:spcPts val="0"/>
              </a:spcBef>
              <a:spcAft>
                <a:spcPts val="0"/>
              </a:spcAft>
            </a:pPr>
            <a:r>
              <a:rPr lang="zh-CN" sz="1600" b="1" dirty="0">
                <a:solidFill>
                  <a:srgbClr val="FF0000"/>
                </a:solidFill>
                <a:latin typeface="纤黑体" panose="02000000000000000000" charset="-122"/>
                <a:ea typeface="纤黑体" panose="02000000000000000000" charset="-122"/>
              </a:rPr>
              <a:t>原始数据文件在加载后就不存在了</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为什么需要数据加载</a:t>
            </a:r>
          </a:p>
        </p:txBody>
      </p:sp>
      <p:grpSp>
        <p:nvGrpSpPr>
          <p:cNvPr id="5" name="组合 4"/>
          <p:cNvGrpSpPr/>
          <p:nvPr/>
        </p:nvGrpSpPr>
        <p:grpSpPr>
          <a:xfrm>
            <a:off x="-11229975" y="1832610"/>
            <a:ext cx="6887845" cy="3529965"/>
            <a:chOff x="3120" y="3411"/>
            <a:chExt cx="12960" cy="5763"/>
          </a:xfrm>
        </p:grpSpPr>
        <p:sp>
          <p:nvSpPr>
            <p:cNvPr id="3" name="圆角矩形 2"/>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343" y="8624"/>
              <a:ext cx="6400" cy="550"/>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p>
          </p:txBody>
        </p:sp>
      </p:grpSp>
      <p:grpSp>
        <p:nvGrpSpPr>
          <p:cNvPr id="8" name="组合 7"/>
          <p:cNvGrpSpPr/>
          <p:nvPr/>
        </p:nvGrpSpPr>
        <p:grpSpPr>
          <a:xfrm>
            <a:off x="-11099165" y="2045335"/>
            <a:ext cx="3069590" cy="1974850"/>
            <a:chOff x="4149" y="3746"/>
            <a:chExt cx="4834" cy="3110"/>
          </a:xfrm>
        </p:grpSpPr>
        <p:sp>
          <p:nvSpPr>
            <p:cNvPr id="6" name="圆角矩形 5"/>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56" y="6325"/>
              <a:ext cx="3420" cy="531"/>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2" name="组合 11"/>
          <p:cNvGrpSpPr/>
          <p:nvPr/>
        </p:nvGrpSpPr>
        <p:grpSpPr>
          <a:xfrm>
            <a:off x="-10721340" y="2221230"/>
            <a:ext cx="2313940" cy="1289685"/>
            <a:chOff x="4744" y="4132"/>
            <a:chExt cx="3644" cy="2031"/>
          </a:xfrm>
        </p:grpSpPr>
        <p:sp>
          <p:nvSpPr>
            <p:cNvPr id="9" name="矩形 8"/>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内部表</a:t>
              </a:r>
              <a:r>
                <a:rPr lang="en-US" altLang="zh-CN"/>
                <a:t>1</a:t>
              </a:r>
            </a:p>
          </p:txBody>
        </p:sp>
        <p:sp>
          <p:nvSpPr>
            <p:cNvPr id="10" name="矩形 9"/>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内部表</a:t>
              </a:r>
              <a:r>
                <a:rPr lang="en-US" altLang="zh-CN"/>
                <a:t>2</a:t>
              </a:r>
            </a:p>
          </p:txBody>
        </p:sp>
        <p:sp>
          <p:nvSpPr>
            <p:cNvPr id="11" name="矩形 10"/>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内部表</a:t>
              </a:r>
              <a:r>
                <a:rPr lang="en-US" altLang="zh-CN"/>
                <a:t>3</a:t>
              </a:r>
            </a:p>
          </p:txBody>
        </p:sp>
      </p:grpSp>
      <p:grpSp>
        <p:nvGrpSpPr>
          <p:cNvPr id="33" name="组合 32"/>
          <p:cNvGrpSpPr/>
          <p:nvPr/>
        </p:nvGrpSpPr>
        <p:grpSpPr>
          <a:xfrm>
            <a:off x="-6391275" y="2148205"/>
            <a:ext cx="1813560" cy="1398270"/>
            <a:chOff x="11563" y="3908"/>
            <a:chExt cx="2856" cy="2202"/>
          </a:xfrm>
        </p:grpSpPr>
        <p:sp>
          <p:nvSpPr>
            <p:cNvPr id="13" name="矩形 12"/>
            <p:cNvSpPr/>
            <p:nvPr/>
          </p:nvSpPr>
          <p:spPr>
            <a:xfrm>
              <a:off x="11563" y="3908"/>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外部表</a:t>
              </a:r>
            </a:p>
          </p:txBody>
        </p:sp>
        <p:sp>
          <p:nvSpPr>
            <p:cNvPr id="14" name="矩形 13"/>
            <p:cNvSpPr/>
            <p:nvPr/>
          </p:nvSpPr>
          <p:spPr>
            <a:xfrm>
              <a:off x="11563" y="4762"/>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外部表</a:t>
              </a:r>
            </a:p>
          </p:txBody>
        </p:sp>
        <p:sp>
          <p:nvSpPr>
            <p:cNvPr id="15" name="矩形 14"/>
            <p:cNvSpPr/>
            <p:nvPr/>
          </p:nvSpPr>
          <p:spPr>
            <a:xfrm>
              <a:off x="11563" y="5616"/>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外部表</a:t>
              </a:r>
            </a:p>
          </p:txBody>
        </p:sp>
      </p:grpSp>
      <p:grpSp>
        <p:nvGrpSpPr>
          <p:cNvPr id="34" name="组合 33"/>
          <p:cNvGrpSpPr/>
          <p:nvPr/>
        </p:nvGrpSpPr>
        <p:grpSpPr>
          <a:xfrm>
            <a:off x="-8029575" y="2305050"/>
            <a:ext cx="1748790" cy="1083945"/>
            <a:chOff x="9092" y="1838"/>
            <a:chExt cx="2754" cy="1707"/>
          </a:xfrm>
        </p:grpSpPr>
        <p:cxnSp>
          <p:nvCxnSpPr>
            <p:cNvPr id="29" name="曲线连接符 28"/>
            <p:cNvCxnSpPr/>
            <p:nvPr/>
          </p:nvCxnSpPr>
          <p:spPr>
            <a:xfrm flipV="1">
              <a:off x="9092" y="1838"/>
              <a:ext cx="2580" cy="881"/>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flipV="1">
              <a:off x="9092" y="2692"/>
              <a:ext cx="2580" cy="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a:off x="9092" y="2719"/>
              <a:ext cx="2580" cy="8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092" y="2451"/>
              <a:ext cx="2755" cy="483"/>
            </a:xfrm>
            <a:prstGeom prst="rect">
              <a:avLst/>
            </a:prstGeom>
            <a:noFill/>
          </p:spPr>
          <p:txBody>
            <a:bodyPr wrap="square">
              <a:spAutoFit/>
            </a:bodyPr>
            <a:lstStyle/>
            <a:p>
              <a:pPr algn="ctr" fontAlgn="auto">
                <a:spcBef>
                  <a:spcPts val="0"/>
                </a:spcBef>
                <a:spcAft>
                  <a:spcPts val="0"/>
                </a:spcAft>
              </a:pPr>
              <a:r>
                <a:rPr lang="zh-CN" altLang="en-US" sz="1400" b="1" dirty="0">
                  <a:solidFill>
                    <a:srgbClr val="FF0000"/>
                  </a:solidFill>
                  <a:latin typeface="纤黑体" panose="02000000000000000000" charset="-122"/>
                  <a:ea typeface="纤黑体" panose="02000000000000000000" charset="-122"/>
                </a:rPr>
                <a:t>链接</a:t>
              </a:r>
            </a:p>
          </p:txBody>
        </p:sp>
      </p:grpSp>
      <p:sp>
        <p:nvSpPr>
          <p:cNvPr id="35" name="矩形 34"/>
          <p:cNvSpPr/>
          <p:nvPr/>
        </p:nvSpPr>
        <p:spPr>
          <a:xfrm>
            <a:off x="-6391275" y="4134485"/>
            <a:ext cx="1853565" cy="4908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数据</a:t>
            </a:r>
          </a:p>
        </p:txBody>
      </p:sp>
      <p:pic>
        <p:nvPicPr>
          <p:cNvPr id="38" name="图片 37" descr="01 (106)"/>
          <p:cNvPicPr>
            <a:picLocks noChangeAspect="1"/>
          </p:cNvPicPr>
          <p:nvPr/>
        </p:nvPicPr>
        <p:blipFill>
          <a:blip r:embed="rId3"/>
          <a:stretch>
            <a:fillRect/>
          </a:stretch>
        </p:blipFill>
        <p:spPr>
          <a:xfrm>
            <a:off x="-1657350" y="2761615"/>
            <a:ext cx="1458595" cy="1458595"/>
          </a:xfrm>
          <a:prstGeom prst="rect">
            <a:avLst/>
          </a:prstGeom>
        </p:spPr>
      </p:pic>
      <p:grpSp>
        <p:nvGrpSpPr>
          <p:cNvPr id="24" name="组合 23"/>
          <p:cNvGrpSpPr/>
          <p:nvPr/>
        </p:nvGrpSpPr>
        <p:grpSpPr>
          <a:xfrm>
            <a:off x="-9565005" y="2720340"/>
            <a:ext cx="4005580" cy="2169160"/>
            <a:chOff x="3445" y="4875"/>
            <a:chExt cx="6308" cy="3416"/>
          </a:xfrm>
        </p:grpSpPr>
        <p:cxnSp>
          <p:nvCxnSpPr>
            <p:cNvPr id="20" name="曲线连接符 19"/>
            <p:cNvCxnSpPr>
              <a:stCxn id="32" idx="1"/>
              <a:endCxn id="35" idx="0"/>
            </p:cNvCxnSpPr>
            <p:nvPr/>
          </p:nvCxnSpPr>
          <p:spPr>
            <a:xfrm rot="10800000" flipH="1" flipV="1">
              <a:off x="5713" y="4875"/>
              <a:ext cx="4040" cy="2026"/>
            </a:xfrm>
            <a:prstGeom prst="curvedConnector4">
              <a:avLst>
                <a:gd name="adj1" fmla="val -9282"/>
                <a:gd name="adj2" fmla="val 5597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10800000">
              <a:off x="3445" y="6391"/>
              <a:ext cx="4997" cy="1098"/>
            </a:xfrm>
            <a:prstGeom prst="curvedConnector4">
              <a:avLst>
                <a:gd name="adj1" fmla="val 43386"/>
                <a:gd name="adj2" fmla="val -63934"/>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450" y="6391"/>
              <a:ext cx="1405" cy="531"/>
            </a:xfrm>
            <a:prstGeom prst="rect">
              <a:avLst/>
            </a:prstGeom>
            <a:noFill/>
          </p:spPr>
          <p:txBody>
            <a:bodyPr wrap="square">
              <a:spAutoFit/>
            </a:bodyPr>
            <a:lstStyle/>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1</a:t>
              </a:r>
            </a:p>
          </p:txBody>
        </p:sp>
        <p:sp>
          <p:nvSpPr>
            <p:cNvPr id="23" name="文本框 22"/>
            <p:cNvSpPr txBox="1"/>
            <p:nvPr/>
          </p:nvSpPr>
          <p:spPr>
            <a:xfrm>
              <a:off x="4458" y="7760"/>
              <a:ext cx="1405" cy="531"/>
            </a:xfrm>
            <a:prstGeom prst="rect">
              <a:avLst/>
            </a:prstGeom>
            <a:noFill/>
          </p:spPr>
          <p:txBody>
            <a:bodyPr wrap="square">
              <a:spAutoFit/>
            </a:bodyPr>
            <a:lstStyle/>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2</a:t>
              </a:r>
            </a:p>
          </p:txBody>
        </p:sp>
      </p:grpSp>
      <p:sp>
        <p:nvSpPr>
          <p:cNvPr id="25" name="文本框 24"/>
          <p:cNvSpPr txBox="1"/>
          <p:nvPr/>
        </p:nvSpPr>
        <p:spPr>
          <a:xfrm>
            <a:off x="-4342130" y="2891155"/>
            <a:ext cx="4064000" cy="1076325"/>
          </a:xfrm>
          <a:prstGeom prst="rect">
            <a:avLst/>
          </a:prstGeom>
          <a:noFill/>
        </p:spPr>
        <p:txBody>
          <a:bodyPr wrap="square">
            <a:spAutoFit/>
          </a:bodyPr>
          <a:lstStyle/>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链接为外部表</a:t>
            </a:r>
          </a:p>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加载到</a:t>
            </a: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内，成为内部表</a:t>
            </a:r>
          </a:p>
          <a:p>
            <a:pPr fontAlgn="auto">
              <a:spcBef>
                <a:spcPts val="0"/>
              </a:spcBef>
              <a:spcAft>
                <a:spcPts val="0"/>
              </a:spcAft>
            </a:pP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你会倾向哪一种？</a:t>
            </a:r>
          </a:p>
        </p:txBody>
      </p:sp>
      <p:pic>
        <p:nvPicPr>
          <p:cNvPr id="16" name="图片 15" descr="01 (99)"/>
          <p:cNvPicPr>
            <a:picLocks noChangeAspect="1"/>
          </p:cNvPicPr>
          <p:nvPr/>
        </p:nvPicPr>
        <p:blipFill>
          <a:blip r:embed="rId4"/>
          <a:stretch>
            <a:fillRect/>
          </a:stretch>
        </p:blipFill>
        <p:spPr>
          <a:xfrm>
            <a:off x="489585" y="1244600"/>
            <a:ext cx="2120900" cy="2120900"/>
          </a:xfrm>
          <a:prstGeom prst="rect">
            <a:avLst/>
          </a:prstGeom>
        </p:spPr>
      </p:pic>
      <p:sp>
        <p:nvSpPr>
          <p:cNvPr id="17" name="文本框 16"/>
          <p:cNvSpPr txBox="1"/>
          <p:nvPr/>
        </p:nvSpPr>
        <p:spPr>
          <a:xfrm>
            <a:off x="2430780" y="2305050"/>
            <a:ext cx="7776845" cy="521970"/>
          </a:xfrm>
          <a:prstGeom prst="rect">
            <a:avLst/>
          </a:prstGeom>
          <a:noFill/>
        </p:spPr>
        <p:txBody>
          <a:bodyPr wrap="square">
            <a:spAutoFit/>
          </a:bodyPr>
          <a:lstStyle/>
          <a:p>
            <a:pPr fontAlgn="auto">
              <a:spcBef>
                <a:spcPts val="0"/>
              </a:spcBef>
              <a:spcAft>
                <a:spcPts val="0"/>
              </a:spcAft>
            </a:pPr>
            <a:r>
              <a:rPr lang="zh-CN" altLang="en-US" sz="2000" dirty="0">
                <a:solidFill>
                  <a:srgbClr val="FF0000"/>
                </a:solidFill>
                <a:latin typeface="阿里巴巴普惠体" panose="00020600040101010101" pitchFamily="18" charset="-122"/>
                <a:ea typeface="阿里巴巴普惠体" panose="00020600040101010101" pitchFamily="18" charset="-122"/>
              </a:rPr>
              <a:t>两种方式均可以，但</a:t>
            </a:r>
            <a:r>
              <a:rPr lang="zh-CN" altLang="en-US" sz="2800" dirty="0">
                <a:solidFill>
                  <a:srgbClr val="FF0000"/>
                </a:solidFill>
                <a:latin typeface="阿里巴巴普惠体" panose="00020600040101010101" pitchFamily="18" charset="-122"/>
                <a:ea typeface="阿里巴巴普惠体" panose="00020600040101010101" pitchFamily="18" charset="-122"/>
              </a:rPr>
              <a:t>推荐选择加载数据到内部表内</a:t>
            </a:r>
          </a:p>
        </p:txBody>
      </p:sp>
      <p:sp>
        <p:nvSpPr>
          <p:cNvPr id="18" name="文本框 17"/>
          <p:cNvSpPr txBox="1"/>
          <p:nvPr/>
        </p:nvSpPr>
        <p:spPr>
          <a:xfrm>
            <a:off x="939165" y="3683000"/>
            <a:ext cx="10330815" cy="337185"/>
          </a:xfrm>
          <a:prstGeom prst="rect">
            <a:avLst/>
          </a:prstGeom>
          <a:noFill/>
        </p:spPr>
        <p:txBody>
          <a:bodyPr wrap="square">
            <a:spAutoFit/>
          </a:bodyPr>
          <a:lstStyle/>
          <a:p>
            <a:pPr marL="285750" indent="-285750" fontAlgn="auto">
              <a:spcBef>
                <a:spcPts val="0"/>
              </a:spcBef>
              <a:spcAft>
                <a:spcPts val="0"/>
              </a:spcAft>
              <a:buFont typeface="Wingdings" panose="05000000000000000000" charset="0"/>
              <a:buChar char="Ø"/>
            </a:pPr>
            <a:r>
              <a:rPr lang="zh-CN" altLang="en-US" sz="1600" b="1" dirty="0">
                <a:solidFill>
                  <a:schemeClr val="tx1">
                    <a:lumMod val="65000"/>
                    <a:lumOff val="35000"/>
                  </a:schemeClr>
                </a:solidFill>
                <a:latin typeface="纤黑体" panose="02000000000000000000" charset="-122"/>
                <a:ea typeface="纤黑体" panose="02000000000000000000" charset="-122"/>
              </a:rPr>
              <a:t>外部表就像企业的外聘顾问一样，并非正式成员，在设计上只是</a:t>
            </a:r>
            <a:r>
              <a:rPr lang="zh-CN" altLang="en-US" sz="1600" b="1" dirty="0">
                <a:solidFill>
                  <a:srgbClr val="FF0000"/>
                </a:solidFill>
                <a:latin typeface="纤黑体" panose="02000000000000000000" charset="-122"/>
                <a:ea typeface="纤黑体" panose="02000000000000000000" charset="-122"/>
              </a:rPr>
              <a:t>临时工</a:t>
            </a:r>
            <a:r>
              <a:rPr lang="zh-CN" altLang="en-US" sz="1600" b="1" dirty="0">
                <a:solidFill>
                  <a:schemeClr val="tx1">
                    <a:lumMod val="65000"/>
                    <a:lumOff val="35000"/>
                  </a:schemeClr>
                </a:solidFill>
                <a:latin typeface="纤黑体" panose="02000000000000000000" charset="-122"/>
                <a:ea typeface="纤黑体" panose="02000000000000000000" charset="-122"/>
              </a:rPr>
              <a:t>，一般用于中转数据或临时使用。</a:t>
            </a:r>
          </a:p>
        </p:txBody>
      </p:sp>
      <p:sp>
        <p:nvSpPr>
          <p:cNvPr id="19" name="文本框 18"/>
          <p:cNvSpPr txBox="1"/>
          <p:nvPr/>
        </p:nvSpPr>
        <p:spPr>
          <a:xfrm>
            <a:off x="930910" y="4467860"/>
            <a:ext cx="10330815" cy="337185"/>
          </a:xfrm>
          <a:prstGeom prst="rect">
            <a:avLst/>
          </a:prstGeom>
          <a:noFill/>
        </p:spPr>
        <p:txBody>
          <a:bodyPr wrap="square">
            <a:spAutoFit/>
          </a:bodyPr>
          <a:lstStyle/>
          <a:p>
            <a:pPr marL="285750" indent="-285750" fontAlgn="auto">
              <a:spcBef>
                <a:spcPts val="0"/>
              </a:spcBef>
              <a:spcAft>
                <a:spcPts val="0"/>
              </a:spcAft>
              <a:buFont typeface="Wingdings" panose="05000000000000000000" charset="0"/>
              <a:buChar char="Ø"/>
            </a:pPr>
            <a:r>
              <a:rPr lang="zh-CN" altLang="en-US" sz="1600" b="1" dirty="0">
                <a:solidFill>
                  <a:schemeClr val="tx1">
                    <a:lumMod val="65000"/>
                    <a:lumOff val="35000"/>
                  </a:schemeClr>
                </a:solidFill>
                <a:latin typeface="纤黑体" panose="02000000000000000000" charset="-122"/>
                <a:ea typeface="纤黑体" panose="02000000000000000000" charset="-122"/>
              </a:rPr>
              <a:t>外部表存储位置</a:t>
            </a:r>
            <a:r>
              <a:rPr lang="zh-CN" altLang="en-US" sz="1600" b="1" dirty="0">
                <a:solidFill>
                  <a:srgbClr val="FF0000"/>
                </a:solidFill>
                <a:latin typeface="纤黑体" panose="02000000000000000000" charset="-122"/>
                <a:ea typeface="纤黑体" panose="02000000000000000000" charset="-122"/>
              </a:rPr>
              <a:t>不固定</a:t>
            </a:r>
            <a:r>
              <a:rPr lang="zh-CN" altLang="en-US" sz="1600" b="1" dirty="0">
                <a:solidFill>
                  <a:schemeClr val="tx1">
                    <a:lumMod val="65000"/>
                    <a:lumOff val="35000"/>
                  </a:schemeClr>
                </a:solidFill>
                <a:latin typeface="纤黑体" panose="02000000000000000000" charset="-122"/>
                <a:ea typeface="纤黑体" panose="02000000000000000000" charset="-122"/>
              </a:rPr>
              <a:t>，权限管控</a:t>
            </a:r>
            <a:r>
              <a:rPr lang="zh-CN" altLang="en-US" sz="1600" b="1" dirty="0">
                <a:solidFill>
                  <a:srgbClr val="FF0000"/>
                </a:solidFill>
                <a:latin typeface="纤黑体" panose="02000000000000000000" charset="-122"/>
                <a:ea typeface="纤黑体" panose="02000000000000000000" charset="-122"/>
              </a:rPr>
              <a:t>不统一</a:t>
            </a:r>
            <a:r>
              <a:rPr lang="zh-CN" altLang="en-US" sz="1600" b="1" dirty="0">
                <a:solidFill>
                  <a:schemeClr val="tx1">
                    <a:lumMod val="65000"/>
                    <a:lumOff val="35000"/>
                  </a:schemeClr>
                </a:solidFill>
                <a:latin typeface="纤黑体" panose="02000000000000000000" charset="-122"/>
                <a:ea typeface="纤黑体" panose="02000000000000000000" charset="-122"/>
              </a:rPr>
              <a:t>，容易出现</a:t>
            </a:r>
            <a:r>
              <a:rPr lang="zh-CN" altLang="en-US" sz="1600" b="1" dirty="0">
                <a:solidFill>
                  <a:srgbClr val="FF0000"/>
                </a:solidFill>
                <a:latin typeface="纤黑体" panose="02000000000000000000" charset="-122"/>
                <a:ea typeface="纤黑体" panose="02000000000000000000" charset="-122"/>
              </a:rPr>
              <a:t>数据丢失</a:t>
            </a:r>
            <a:r>
              <a:rPr lang="zh-CN" altLang="en-US" sz="1600" b="1" dirty="0">
                <a:solidFill>
                  <a:schemeClr val="tx1">
                    <a:lumMod val="65000"/>
                    <a:lumOff val="35000"/>
                  </a:schemeClr>
                </a:solidFill>
                <a:latin typeface="纤黑体" panose="02000000000000000000" charset="-122"/>
                <a:ea typeface="纤黑体" panose="02000000000000000000" charset="-122"/>
              </a:rPr>
              <a:t>问题。</a:t>
            </a:r>
            <a:endParaRPr lang="en-US" altLang="zh-CN" sz="1600" b="1" dirty="0">
              <a:solidFill>
                <a:schemeClr val="tx1">
                  <a:lumMod val="65000"/>
                  <a:lumOff val="35000"/>
                </a:schemeClr>
              </a:solidFill>
              <a:latin typeface="纤黑体" panose="02000000000000000000" charset="-122"/>
              <a:ea typeface="纤黑体" panose="02000000000000000000" charset="-122"/>
            </a:endParaRPr>
          </a:p>
        </p:txBody>
      </p:sp>
      <p:sp>
        <p:nvSpPr>
          <p:cNvPr id="26" name="文本框 25"/>
          <p:cNvSpPr txBox="1"/>
          <p:nvPr/>
        </p:nvSpPr>
        <p:spPr>
          <a:xfrm>
            <a:off x="894715" y="6993890"/>
            <a:ext cx="10330815" cy="460375"/>
          </a:xfrm>
          <a:prstGeom prst="rect">
            <a:avLst/>
          </a:prstGeom>
          <a:noFill/>
        </p:spPr>
        <p:txBody>
          <a:bodyPr wrap="square">
            <a:spAutoFit/>
          </a:bodyPr>
          <a:lstStyle/>
          <a:p>
            <a:pPr indent="0" algn="ctr" fontAlgn="auto">
              <a:spcBef>
                <a:spcPts val="0"/>
              </a:spcBef>
              <a:spcAft>
                <a:spcPts val="0"/>
              </a:spcAft>
              <a:buFont typeface="Wingdings" panose="05000000000000000000" charset="0"/>
              <a:buNone/>
            </a:pPr>
            <a:r>
              <a:rPr lang="zh-CN" altLang="en-US" sz="2400" b="1" dirty="0">
                <a:solidFill>
                  <a:srgbClr val="FF0000"/>
                </a:solidFill>
                <a:latin typeface="纤黑体" panose="02000000000000000000" charset="-122"/>
                <a:ea typeface="纤黑体" panose="02000000000000000000" charset="-122"/>
              </a:rPr>
              <a:t>所以，我们需要学习数据加载，完成将外部数据导入到</a:t>
            </a:r>
            <a:r>
              <a:rPr lang="en-US" altLang="zh-CN" sz="2400" b="1" dirty="0">
                <a:solidFill>
                  <a:srgbClr val="FF0000"/>
                </a:solidFill>
                <a:latin typeface="纤黑体" panose="02000000000000000000" charset="-122"/>
                <a:ea typeface="纤黑体" panose="02000000000000000000" charset="-122"/>
              </a:rPr>
              <a:t>Hive</a:t>
            </a:r>
            <a:r>
              <a:rPr lang="zh-CN" altLang="en-US" sz="2400" b="1" dirty="0">
                <a:solidFill>
                  <a:srgbClr val="FF0000"/>
                </a:solidFill>
                <a:latin typeface="纤黑体" panose="02000000000000000000" charset="-122"/>
                <a:ea typeface="纤黑体" panose="02000000000000000000" charset="-122"/>
              </a:rPr>
              <a:t>内部表中</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P spid="25" grpId="1"/>
      <p:bldP spid="18" grpId="0"/>
      <p:bldP spid="18" grpId="1"/>
      <p:bldP spid="19" grpId="0"/>
      <p:bldP spid="19" grpId="1"/>
      <p:bldP spid="2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为什么需要数据加载</a:t>
            </a:r>
          </a:p>
        </p:txBody>
      </p:sp>
      <p:grpSp>
        <p:nvGrpSpPr>
          <p:cNvPr id="5" name="组合 4"/>
          <p:cNvGrpSpPr/>
          <p:nvPr/>
        </p:nvGrpSpPr>
        <p:grpSpPr>
          <a:xfrm>
            <a:off x="-11229975" y="1832610"/>
            <a:ext cx="6887845" cy="3529965"/>
            <a:chOff x="3120" y="3411"/>
            <a:chExt cx="12960" cy="5763"/>
          </a:xfrm>
        </p:grpSpPr>
        <p:sp>
          <p:nvSpPr>
            <p:cNvPr id="3" name="圆角矩形 2"/>
            <p:cNvSpPr/>
            <p:nvPr/>
          </p:nvSpPr>
          <p:spPr>
            <a:xfrm>
              <a:off x="3120" y="3411"/>
              <a:ext cx="12960" cy="521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343" y="8624"/>
              <a:ext cx="6400" cy="550"/>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文件系统</a:t>
              </a:r>
            </a:p>
          </p:txBody>
        </p:sp>
      </p:grpSp>
      <p:grpSp>
        <p:nvGrpSpPr>
          <p:cNvPr id="8" name="组合 7"/>
          <p:cNvGrpSpPr/>
          <p:nvPr/>
        </p:nvGrpSpPr>
        <p:grpSpPr>
          <a:xfrm>
            <a:off x="-11099165" y="2045335"/>
            <a:ext cx="3069590" cy="1974850"/>
            <a:chOff x="4149" y="3746"/>
            <a:chExt cx="4834" cy="3110"/>
          </a:xfrm>
        </p:grpSpPr>
        <p:sp>
          <p:nvSpPr>
            <p:cNvPr id="6" name="圆角矩形 5"/>
            <p:cNvSpPr/>
            <p:nvPr/>
          </p:nvSpPr>
          <p:spPr>
            <a:xfrm>
              <a:off x="4149" y="3746"/>
              <a:ext cx="4834" cy="257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856" y="6325"/>
              <a:ext cx="3420" cy="531"/>
            </a:xfrm>
            <a:prstGeom prst="rect">
              <a:avLst/>
            </a:prstGeom>
            <a:noFill/>
          </p:spPr>
          <p:txBody>
            <a:bodyPr wrap="square">
              <a:spAutoFit/>
            </a:bodyPr>
            <a:lstStyle/>
            <a:p>
              <a:pPr algn="ctr" fontAlgn="auto">
                <a:spcBef>
                  <a:spcPts val="0"/>
                </a:spcBef>
                <a:spcAft>
                  <a:spcPts val="0"/>
                </a:spcAft>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2" name="组合 11"/>
          <p:cNvGrpSpPr/>
          <p:nvPr/>
        </p:nvGrpSpPr>
        <p:grpSpPr>
          <a:xfrm>
            <a:off x="-10721340" y="2221230"/>
            <a:ext cx="2313940" cy="1289685"/>
            <a:chOff x="4744" y="4132"/>
            <a:chExt cx="3644" cy="2031"/>
          </a:xfrm>
        </p:grpSpPr>
        <p:sp>
          <p:nvSpPr>
            <p:cNvPr id="9" name="矩形 8"/>
            <p:cNvSpPr/>
            <p:nvPr/>
          </p:nvSpPr>
          <p:spPr>
            <a:xfrm>
              <a:off x="4744" y="4132"/>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内部表</a:t>
              </a:r>
              <a:r>
                <a:rPr lang="en-US" altLang="zh-CN"/>
                <a:t>1</a:t>
              </a:r>
            </a:p>
          </p:txBody>
        </p:sp>
        <p:sp>
          <p:nvSpPr>
            <p:cNvPr id="10" name="矩形 9"/>
            <p:cNvSpPr/>
            <p:nvPr/>
          </p:nvSpPr>
          <p:spPr>
            <a:xfrm>
              <a:off x="4744" y="4858"/>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内部表</a:t>
              </a:r>
              <a:r>
                <a:rPr lang="en-US" altLang="zh-CN"/>
                <a:t>2</a:t>
              </a:r>
            </a:p>
          </p:txBody>
        </p:sp>
        <p:sp>
          <p:nvSpPr>
            <p:cNvPr id="11" name="矩形 10"/>
            <p:cNvSpPr/>
            <p:nvPr/>
          </p:nvSpPr>
          <p:spPr>
            <a:xfrm>
              <a:off x="4744" y="5591"/>
              <a:ext cx="3645" cy="5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内部表</a:t>
              </a:r>
              <a:r>
                <a:rPr lang="en-US" altLang="zh-CN"/>
                <a:t>3</a:t>
              </a:r>
            </a:p>
          </p:txBody>
        </p:sp>
      </p:grpSp>
      <p:grpSp>
        <p:nvGrpSpPr>
          <p:cNvPr id="33" name="组合 32"/>
          <p:cNvGrpSpPr/>
          <p:nvPr/>
        </p:nvGrpSpPr>
        <p:grpSpPr>
          <a:xfrm>
            <a:off x="-6391275" y="2148205"/>
            <a:ext cx="1813560" cy="1398270"/>
            <a:chOff x="11563" y="3908"/>
            <a:chExt cx="2856" cy="2202"/>
          </a:xfrm>
        </p:grpSpPr>
        <p:sp>
          <p:nvSpPr>
            <p:cNvPr id="13" name="矩形 12"/>
            <p:cNvSpPr/>
            <p:nvPr/>
          </p:nvSpPr>
          <p:spPr>
            <a:xfrm>
              <a:off x="11563" y="3908"/>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外部表</a:t>
              </a:r>
            </a:p>
          </p:txBody>
        </p:sp>
        <p:sp>
          <p:nvSpPr>
            <p:cNvPr id="14" name="矩形 13"/>
            <p:cNvSpPr/>
            <p:nvPr/>
          </p:nvSpPr>
          <p:spPr>
            <a:xfrm>
              <a:off x="11563" y="4762"/>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外部表</a:t>
              </a:r>
            </a:p>
          </p:txBody>
        </p:sp>
        <p:sp>
          <p:nvSpPr>
            <p:cNvPr id="15" name="矩形 14"/>
            <p:cNvSpPr/>
            <p:nvPr/>
          </p:nvSpPr>
          <p:spPr>
            <a:xfrm>
              <a:off x="11563" y="5616"/>
              <a:ext cx="2857" cy="494"/>
            </a:xfrm>
            <a:prstGeom prst="rect">
              <a:avLst/>
            </a:prstGeom>
            <a:solidFill>
              <a:schemeClr val="accent1">
                <a:lumMod val="60000"/>
                <a:lumOff val="40000"/>
              </a:schemeClr>
            </a:solidFill>
            <a:ln w="12700" cmpd="sng">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外部表</a:t>
              </a:r>
            </a:p>
          </p:txBody>
        </p:sp>
      </p:grpSp>
      <p:grpSp>
        <p:nvGrpSpPr>
          <p:cNvPr id="34" name="组合 33"/>
          <p:cNvGrpSpPr/>
          <p:nvPr/>
        </p:nvGrpSpPr>
        <p:grpSpPr>
          <a:xfrm>
            <a:off x="-8029575" y="2305050"/>
            <a:ext cx="1748790" cy="1083945"/>
            <a:chOff x="9092" y="1838"/>
            <a:chExt cx="2754" cy="1707"/>
          </a:xfrm>
        </p:grpSpPr>
        <p:cxnSp>
          <p:nvCxnSpPr>
            <p:cNvPr id="29" name="曲线连接符 28"/>
            <p:cNvCxnSpPr/>
            <p:nvPr/>
          </p:nvCxnSpPr>
          <p:spPr>
            <a:xfrm flipV="1">
              <a:off x="9092" y="1838"/>
              <a:ext cx="2580" cy="881"/>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flipV="1">
              <a:off x="9092" y="2692"/>
              <a:ext cx="2580" cy="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a:off x="9092" y="2719"/>
              <a:ext cx="2580" cy="827"/>
            </a:xfrm>
            <a:prstGeom prst="curvedConnector3">
              <a:avLst>
                <a:gd name="adj1" fmla="val 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092" y="2451"/>
              <a:ext cx="2755" cy="483"/>
            </a:xfrm>
            <a:prstGeom prst="rect">
              <a:avLst/>
            </a:prstGeom>
            <a:noFill/>
          </p:spPr>
          <p:txBody>
            <a:bodyPr wrap="square">
              <a:spAutoFit/>
            </a:bodyPr>
            <a:lstStyle/>
            <a:p>
              <a:pPr algn="ctr" fontAlgn="auto">
                <a:spcBef>
                  <a:spcPts val="0"/>
                </a:spcBef>
                <a:spcAft>
                  <a:spcPts val="0"/>
                </a:spcAft>
              </a:pPr>
              <a:r>
                <a:rPr lang="zh-CN" altLang="en-US" sz="1400" b="1" dirty="0">
                  <a:solidFill>
                    <a:srgbClr val="FF0000"/>
                  </a:solidFill>
                  <a:latin typeface="纤黑体" panose="02000000000000000000" charset="-122"/>
                  <a:ea typeface="纤黑体" panose="02000000000000000000" charset="-122"/>
                </a:rPr>
                <a:t>链接</a:t>
              </a:r>
            </a:p>
          </p:txBody>
        </p:sp>
      </p:grpSp>
      <p:sp>
        <p:nvSpPr>
          <p:cNvPr id="35" name="矩形 34"/>
          <p:cNvSpPr/>
          <p:nvPr/>
        </p:nvSpPr>
        <p:spPr>
          <a:xfrm>
            <a:off x="-6391275" y="4134485"/>
            <a:ext cx="1853565" cy="4908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数据</a:t>
            </a:r>
          </a:p>
        </p:txBody>
      </p:sp>
      <p:pic>
        <p:nvPicPr>
          <p:cNvPr id="38" name="图片 37" descr="01 (106)"/>
          <p:cNvPicPr>
            <a:picLocks noChangeAspect="1"/>
          </p:cNvPicPr>
          <p:nvPr/>
        </p:nvPicPr>
        <p:blipFill>
          <a:blip r:embed="rId2"/>
          <a:stretch>
            <a:fillRect/>
          </a:stretch>
        </p:blipFill>
        <p:spPr>
          <a:xfrm>
            <a:off x="-1657350" y="2761615"/>
            <a:ext cx="1458595" cy="1458595"/>
          </a:xfrm>
          <a:prstGeom prst="rect">
            <a:avLst/>
          </a:prstGeom>
        </p:spPr>
      </p:pic>
      <p:grpSp>
        <p:nvGrpSpPr>
          <p:cNvPr id="24" name="组合 23"/>
          <p:cNvGrpSpPr/>
          <p:nvPr/>
        </p:nvGrpSpPr>
        <p:grpSpPr>
          <a:xfrm>
            <a:off x="-9565005" y="2720340"/>
            <a:ext cx="4005580" cy="2169160"/>
            <a:chOff x="3445" y="4875"/>
            <a:chExt cx="6308" cy="3416"/>
          </a:xfrm>
        </p:grpSpPr>
        <p:cxnSp>
          <p:nvCxnSpPr>
            <p:cNvPr id="20" name="曲线连接符 19"/>
            <p:cNvCxnSpPr>
              <a:stCxn id="32" idx="1"/>
              <a:endCxn id="35" idx="0"/>
            </p:cNvCxnSpPr>
            <p:nvPr/>
          </p:nvCxnSpPr>
          <p:spPr>
            <a:xfrm rot="10800000" flipH="1" flipV="1">
              <a:off x="5713" y="4875"/>
              <a:ext cx="4040" cy="2026"/>
            </a:xfrm>
            <a:prstGeom prst="curvedConnector4">
              <a:avLst>
                <a:gd name="adj1" fmla="val -9282"/>
                <a:gd name="adj2" fmla="val 5597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10800000">
              <a:off x="3445" y="6391"/>
              <a:ext cx="4997" cy="1098"/>
            </a:xfrm>
            <a:prstGeom prst="curvedConnector4">
              <a:avLst>
                <a:gd name="adj1" fmla="val 43386"/>
                <a:gd name="adj2" fmla="val -63934"/>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450" y="6391"/>
              <a:ext cx="1405" cy="531"/>
            </a:xfrm>
            <a:prstGeom prst="rect">
              <a:avLst/>
            </a:prstGeom>
            <a:noFill/>
          </p:spPr>
          <p:txBody>
            <a:bodyPr wrap="square">
              <a:spAutoFit/>
            </a:bodyPr>
            <a:lstStyle/>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1</a:t>
              </a:r>
            </a:p>
          </p:txBody>
        </p:sp>
        <p:sp>
          <p:nvSpPr>
            <p:cNvPr id="23" name="文本框 22"/>
            <p:cNvSpPr txBox="1"/>
            <p:nvPr/>
          </p:nvSpPr>
          <p:spPr>
            <a:xfrm>
              <a:off x="4458" y="7760"/>
              <a:ext cx="1405" cy="531"/>
            </a:xfrm>
            <a:prstGeom prst="rect">
              <a:avLst/>
            </a:prstGeom>
            <a:noFill/>
          </p:spPr>
          <p:txBody>
            <a:bodyPr wrap="square">
              <a:spAutoFit/>
            </a:bodyPr>
            <a:lstStyle/>
            <a:p>
              <a:pPr algn="ct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rPr>
                <a:t>2</a:t>
              </a:r>
            </a:p>
          </p:txBody>
        </p:sp>
      </p:grpSp>
      <p:sp>
        <p:nvSpPr>
          <p:cNvPr id="25" name="文本框 24"/>
          <p:cNvSpPr txBox="1"/>
          <p:nvPr/>
        </p:nvSpPr>
        <p:spPr>
          <a:xfrm>
            <a:off x="-4342130" y="2891155"/>
            <a:ext cx="4064000" cy="1076325"/>
          </a:xfrm>
          <a:prstGeom prst="rect">
            <a:avLst/>
          </a:prstGeom>
          <a:noFill/>
        </p:spPr>
        <p:txBody>
          <a:bodyPr wrap="square">
            <a:spAutoFit/>
          </a:bodyPr>
          <a:lstStyle/>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1.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链接为外部表</a:t>
            </a:r>
          </a:p>
          <a:p>
            <a:pPr fontAlgn="auto">
              <a:spcBef>
                <a:spcPts val="0"/>
              </a:spcBef>
              <a:spcAft>
                <a:spcPts val="0"/>
              </a:spcAft>
            </a:pP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 </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加载到</a:t>
            </a:r>
            <a:r>
              <a:rPr lang="en-US" altLang="zh-CN"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内，成为内部表</a:t>
            </a:r>
          </a:p>
          <a:p>
            <a:pPr fontAlgn="auto">
              <a:spcBef>
                <a:spcPts val="0"/>
              </a:spcBef>
              <a:spcAft>
                <a:spcPts val="0"/>
              </a:spcAft>
            </a:pPr>
            <a:endPar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fontAlgn="auto">
              <a:spcBef>
                <a:spcPts val="0"/>
              </a:spcBef>
              <a:spcAft>
                <a:spcPts val="0"/>
              </a:spcAft>
            </a:pPr>
            <a:r>
              <a:rPr lang="zh-CN" altLang="en-US" sz="1600" dirty="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你会倾向哪一种？</a:t>
            </a:r>
          </a:p>
        </p:txBody>
      </p:sp>
      <p:pic>
        <p:nvPicPr>
          <p:cNvPr id="16" name="图片 15" descr="01 (99)"/>
          <p:cNvPicPr>
            <a:picLocks noChangeAspect="1"/>
          </p:cNvPicPr>
          <p:nvPr/>
        </p:nvPicPr>
        <p:blipFill>
          <a:blip r:embed="rId3"/>
          <a:stretch>
            <a:fillRect/>
          </a:stretch>
        </p:blipFill>
        <p:spPr>
          <a:xfrm>
            <a:off x="489585" y="1244600"/>
            <a:ext cx="2120900" cy="2120900"/>
          </a:xfrm>
          <a:prstGeom prst="rect">
            <a:avLst/>
          </a:prstGeom>
        </p:spPr>
      </p:pic>
      <p:sp>
        <p:nvSpPr>
          <p:cNvPr id="17" name="文本框 16"/>
          <p:cNvSpPr txBox="1"/>
          <p:nvPr/>
        </p:nvSpPr>
        <p:spPr>
          <a:xfrm>
            <a:off x="2430780" y="2305050"/>
            <a:ext cx="7776845" cy="521970"/>
          </a:xfrm>
          <a:prstGeom prst="rect">
            <a:avLst/>
          </a:prstGeom>
          <a:noFill/>
        </p:spPr>
        <p:txBody>
          <a:bodyPr wrap="square">
            <a:spAutoFit/>
          </a:bodyPr>
          <a:lstStyle/>
          <a:p>
            <a:pPr fontAlgn="auto">
              <a:spcBef>
                <a:spcPts val="0"/>
              </a:spcBef>
              <a:spcAft>
                <a:spcPts val="0"/>
              </a:spcAft>
            </a:pPr>
            <a:r>
              <a:rPr lang="zh-CN" altLang="en-US" sz="2000" dirty="0">
                <a:solidFill>
                  <a:srgbClr val="FF0000"/>
                </a:solidFill>
                <a:latin typeface="阿里巴巴普惠体" panose="00020600040101010101" pitchFamily="18" charset="-122"/>
                <a:ea typeface="阿里巴巴普惠体" panose="00020600040101010101" pitchFamily="18" charset="-122"/>
              </a:rPr>
              <a:t>两种方式均可以，但</a:t>
            </a:r>
            <a:r>
              <a:rPr lang="zh-CN" altLang="en-US" sz="2800" dirty="0">
                <a:solidFill>
                  <a:srgbClr val="FF0000"/>
                </a:solidFill>
                <a:latin typeface="阿里巴巴普惠体" panose="00020600040101010101" pitchFamily="18" charset="-122"/>
                <a:ea typeface="阿里巴巴普惠体" panose="00020600040101010101" pitchFamily="18" charset="-122"/>
              </a:rPr>
              <a:t>推荐选择加载数据到内部表内</a:t>
            </a:r>
          </a:p>
        </p:txBody>
      </p:sp>
      <p:sp>
        <p:nvSpPr>
          <p:cNvPr id="18" name="文本框 17"/>
          <p:cNvSpPr txBox="1"/>
          <p:nvPr/>
        </p:nvSpPr>
        <p:spPr>
          <a:xfrm>
            <a:off x="939165" y="3147695"/>
            <a:ext cx="10330815" cy="337185"/>
          </a:xfrm>
          <a:prstGeom prst="rect">
            <a:avLst/>
          </a:prstGeom>
          <a:noFill/>
        </p:spPr>
        <p:txBody>
          <a:bodyPr wrap="square">
            <a:spAutoFit/>
          </a:bodyPr>
          <a:lstStyle/>
          <a:p>
            <a:pPr marL="285750" indent="-285750" fontAlgn="auto">
              <a:spcBef>
                <a:spcPts val="0"/>
              </a:spcBef>
              <a:spcAft>
                <a:spcPts val="0"/>
              </a:spcAft>
              <a:buFont typeface="Wingdings" panose="05000000000000000000" charset="0"/>
              <a:buChar char="Ø"/>
            </a:pPr>
            <a:r>
              <a:rPr lang="zh-CN" altLang="en-US" sz="1600" b="1" dirty="0">
                <a:solidFill>
                  <a:schemeClr val="tx1">
                    <a:lumMod val="65000"/>
                    <a:lumOff val="35000"/>
                  </a:schemeClr>
                </a:solidFill>
                <a:latin typeface="纤黑体" panose="02000000000000000000" charset="-122"/>
                <a:ea typeface="纤黑体" panose="02000000000000000000" charset="-122"/>
              </a:rPr>
              <a:t>外部表就像企业的外聘顾问一样，并非正式成员，在设计上只是</a:t>
            </a:r>
            <a:r>
              <a:rPr lang="zh-CN" altLang="en-US" sz="1600" b="1" dirty="0">
                <a:solidFill>
                  <a:srgbClr val="FF0000"/>
                </a:solidFill>
                <a:latin typeface="纤黑体" panose="02000000000000000000" charset="-122"/>
                <a:ea typeface="纤黑体" panose="02000000000000000000" charset="-122"/>
              </a:rPr>
              <a:t>临时工</a:t>
            </a:r>
            <a:r>
              <a:rPr lang="zh-CN" altLang="en-US" sz="1600" b="1" dirty="0">
                <a:solidFill>
                  <a:schemeClr val="tx1">
                    <a:lumMod val="65000"/>
                    <a:lumOff val="35000"/>
                  </a:schemeClr>
                </a:solidFill>
                <a:latin typeface="纤黑体" panose="02000000000000000000" charset="-122"/>
                <a:ea typeface="纤黑体" panose="02000000000000000000" charset="-122"/>
              </a:rPr>
              <a:t>，一般用于中转数据或临时使用。</a:t>
            </a:r>
          </a:p>
        </p:txBody>
      </p:sp>
      <p:sp>
        <p:nvSpPr>
          <p:cNvPr id="19" name="文本框 18"/>
          <p:cNvSpPr txBox="1"/>
          <p:nvPr/>
        </p:nvSpPr>
        <p:spPr>
          <a:xfrm>
            <a:off x="939165" y="3510915"/>
            <a:ext cx="10330815" cy="337185"/>
          </a:xfrm>
          <a:prstGeom prst="rect">
            <a:avLst/>
          </a:prstGeom>
          <a:noFill/>
        </p:spPr>
        <p:txBody>
          <a:bodyPr wrap="square">
            <a:spAutoFit/>
          </a:bodyPr>
          <a:lstStyle/>
          <a:p>
            <a:pPr marL="285750" indent="-285750" fontAlgn="auto">
              <a:spcBef>
                <a:spcPts val="0"/>
              </a:spcBef>
              <a:spcAft>
                <a:spcPts val="0"/>
              </a:spcAft>
              <a:buFont typeface="Wingdings" panose="05000000000000000000" charset="0"/>
              <a:buChar char="Ø"/>
            </a:pPr>
            <a:r>
              <a:rPr lang="zh-CN" altLang="en-US" sz="1600" b="1" dirty="0">
                <a:solidFill>
                  <a:schemeClr val="tx1">
                    <a:lumMod val="65000"/>
                    <a:lumOff val="35000"/>
                  </a:schemeClr>
                </a:solidFill>
                <a:latin typeface="纤黑体" panose="02000000000000000000" charset="-122"/>
                <a:ea typeface="纤黑体" panose="02000000000000000000" charset="-122"/>
              </a:rPr>
              <a:t>外部表存储位置</a:t>
            </a:r>
            <a:r>
              <a:rPr lang="zh-CN" altLang="en-US" sz="1600" b="1" dirty="0">
                <a:solidFill>
                  <a:srgbClr val="FF0000"/>
                </a:solidFill>
                <a:latin typeface="纤黑体" panose="02000000000000000000" charset="-122"/>
                <a:ea typeface="纤黑体" panose="02000000000000000000" charset="-122"/>
              </a:rPr>
              <a:t>不固定</a:t>
            </a:r>
            <a:r>
              <a:rPr lang="zh-CN" altLang="en-US" sz="1600" b="1" dirty="0">
                <a:solidFill>
                  <a:schemeClr val="tx1">
                    <a:lumMod val="65000"/>
                    <a:lumOff val="35000"/>
                  </a:schemeClr>
                </a:solidFill>
                <a:latin typeface="纤黑体" panose="02000000000000000000" charset="-122"/>
                <a:ea typeface="纤黑体" panose="02000000000000000000" charset="-122"/>
              </a:rPr>
              <a:t>，权限管控</a:t>
            </a:r>
            <a:r>
              <a:rPr lang="zh-CN" altLang="en-US" sz="1600" b="1" dirty="0">
                <a:solidFill>
                  <a:srgbClr val="FF0000"/>
                </a:solidFill>
                <a:latin typeface="纤黑体" panose="02000000000000000000" charset="-122"/>
                <a:ea typeface="纤黑体" panose="02000000000000000000" charset="-122"/>
              </a:rPr>
              <a:t>不统一</a:t>
            </a:r>
            <a:r>
              <a:rPr lang="zh-CN" altLang="en-US" sz="1600" b="1" dirty="0">
                <a:solidFill>
                  <a:schemeClr val="tx1">
                    <a:lumMod val="65000"/>
                    <a:lumOff val="35000"/>
                  </a:schemeClr>
                </a:solidFill>
                <a:latin typeface="纤黑体" panose="02000000000000000000" charset="-122"/>
                <a:ea typeface="纤黑体" panose="02000000000000000000" charset="-122"/>
              </a:rPr>
              <a:t>，容易出现</a:t>
            </a:r>
            <a:r>
              <a:rPr lang="zh-CN" altLang="en-US" sz="1600" b="1" dirty="0">
                <a:solidFill>
                  <a:srgbClr val="FF0000"/>
                </a:solidFill>
                <a:latin typeface="纤黑体" panose="02000000000000000000" charset="-122"/>
                <a:ea typeface="纤黑体" panose="02000000000000000000" charset="-122"/>
              </a:rPr>
              <a:t>数据丢失</a:t>
            </a:r>
            <a:r>
              <a:rPr lang="zh-CN" altLang="en-US" sz="1600" b="1" dirty="0">
                <a:solidFill>
                  <a:schemeClr val="tx1">
                    <a:lumMod val="65000"/>
                    <a:lumOff val="35000"/>
                  </a:schemeClr>
                </a:solidFill>
                <a:latin typeface="纤黑体" panose="02000000000000000000" charset="-122"/>
                <a:ea typeface="纤黑体" panose="02000000000000000000" charset="-122"/>
              </a:rPr>
              <a:t>问题。</a:t>
            </a:r>
            <a:endParaRPr lang="en-US" altLang="zh-CN" sz="1600" b="1" dirty="0">
              <a:solidFill>
                <a:schemeClr val="tx1">
                  <a:lumMod val="65000"/>
                  <a:lumOff val="35000"/>
                </a:schemeClr>
              </a:solidFill>
              <a:latin typeface="纤黑体" panose="02000000000000000000" charset="-122"/>
              <a:ea typeface="纤黑体" panose="02000000000000000000" charset="-122"/>
            </a:endParaRPr>
          </a:p>
        </p:txBody>
      </p:sp>
      <p:sp>
        <p:nvSpPr>
          <p:cNvPr id="26" name="文本框 25"/>
          <p:cNvSpPr txBox="1"/>
          <p:nvPr/>
        </p:nvSpPr>
        <p:spPr>
          <a:xfrm>
            <a:off x="894715" y="4164965"/>
            <a:ext cx="10330815" cy="460375"/>
          </a:xfrm>
          <a:prstGeom prst="rect">
            <a:avLst/>
          </a:prstGeom>
          <a:noFill/>
        </p:spPr>
        <p:txBody>
          <a:bodyPr wrap="square">
            <a:spAutoFit/>
          </a:bodyPr>
          <a:lstStyle/>
          <a:p>
            <a:pPr indent="0" algn="ctr" fontAlgn="auto">
              <a:spcBef>
                <a:spcPts val="0"/>
              </a:spcBef>
              <a:spcAft>
                <a:spcPts val="0"/>
              </a:spcAft>
              <a:buFont typeface="Wingdings" panose="05000000000000000000" charset="0"/>
              <a:buNone/>
            </a:pPr>
            <a:r>
              <a:rPr lang="zh-CN" altLang="en-US" sz="2400" b="1" dirty="0">
                <a:solidFill>
                  <a:srgbClr val="FF0000"/>
                </a:solidFill>
                <a:latin typeface="纤黑体" panose="02000000000000000000" charset="-122"/>
                <a:ea typeface="纤黑体" panose="02000000000000000000" charset="-122"/>
              </a:rPr>
              <a:t>所以，我们需要学习数据加载，完成将外部数据导入到</a:t>
            </a:r>
            <a:r>
              <a:rPr lang="en-US" altLang="zh-CN" sz="2400" b="1" dirty="0">
                <a:solidFill>
                  <a:srgbClr val="FF0000"/>
                </a:solidFill>
                <a:latin typeface="纤黑体" panose="02000000000000000000" charset="-122"/>
                <a:ea typeface="纤黑体" panose="02000000000000000000" charset="-122"/>
              </a:rPr>
              <a:t>Hive</a:t>
            </a:r>
            <a:r>
              <a:rPr lang="zh-CN" altLang="en-US" sz="2400" b="1" dirty="0">
                <a:solidFill>
                  <a:srgbClr val="FF0000"/>
                </a:solidFill>
                <a:latin typeface="纤黑体" panose="02000000000000000000" charset="-122"/>
                <a:ea typeface="纤黑体" panose="02000000000000000000" charset="-122"/>
              </a:rPr>
              <a:t>内部表中</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1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2"/>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custDataLst>
                <p:tags r:id="rId3"/>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p>
          </p:txBody>
        </p:sp>
        <p:sp>
          <p:nvSpPr>
            <p:cNvPr id="8" name="文本框 7"/>
            <p:cNvSpPr txBox="1"/>
            <p:nvPr>
              <p:custDataLst>
                <p:tags r:id="rId4"/>
              </p:custDataLst>
            </p:nvPr>
          </p:nvSpPr>
          <p:spPr>
            <a:xfrm>
              <a:off x="12661" y="1998"/>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p>
          </p:txBody>
        </p:sp>
        <p:sp>
          <p:nvSpPr>
            <p:cNvPr id="9" name="文本框 8"/>
            <p:cNvSpPr txBox="1"/>
            <p:nvPr>
              <p:custDataLst>
                <p:tags r:id="rId5"/>
              </p:custDataLst>
            </p:nvPr>
          </p:nvSpPr>
          <p:spPr>
            <a:xfrm>
              <a:off x="12661" y="2792"/>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p>
          </p:txBody>
        </p:sp>
        <p:sp>
          <p:nvSpPr>
            <p:cNvPr id="10" name="文本框 9"/>
            <p:cNvSpPr txBox="1"/>
            <p:nvPr>
              <p:custDataLst>
                <p:tags r:id="rId6"/>
              </p:custDataLst>
            </p:nvPr>
          </p:nvSpPr>
          <p:spPr>
            <a:xfrm>
              <a:off x="12661" y="3586"/>
              <a:ext cx="3458"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7"/>
              </p:custDataLst>
            </p:nvPr>
          </p:nvSpPr>
          <p:spPr>
            <a:xfrm>
              <a:off x="12661" y="4380"/>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8"/>
              </p:custDataLst>
            </p:nvPr>
          </p:nvSpPr>
          <p:spPr>
            <a:xfrm>
              <a:off x="12661" y="5174"/>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9"/>
              </p:custDataLst>
            </p:nvPr>
          </p:nvSpPr>
          <p:spPr>
            <a:xfrm>
              <a:off x="12661" y="5968"/>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0"/>
              </p:custDataLst>
            </p:nvPr>
          </p:nvSpPr>
          <p:spPr>
            <a:xfrm>
              <a:off x="12661" y="6762"/>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a:t>
            </a:r>
            <a:r>
              <a:rPr lang="en-US" altLang="zh-CN" sz="1600" dirty="0">
                <a:solidFill>
                  <a:srgbClr val="FF0000"/>
                </a:solidFill>
              </a:rPr>
              <a:t>array</a:t>
            </a:r>
            <a:r>
              <a:rPr lang="zh-CN" altLang="en-US" sz="1600" dirty="0">
                <a:solidFill>
                  <a:srgbClr val="FF0000"/>
                </a:solidFill>
              </a:rPr>
              <a:t>、</a:t>
            </a:r>
            <a:r>
              <a:rPr lang="en-US" altLang="zh-CN" sz="1600" dirty="0">
                <a:solidFill>
                  <a:srgbClr val="FF0000"/>
                </a:solidFill>
              </a:rPr>
              <a:t>map</a:t>
            </a:r>
            <a:r>
              <a:rPr lang="zh-CN" altLang="en-US" sz="1600" dirty="0">
                <a:solidFill>
                  <a:srgbClr val="FF0000"/>
                </a:solidFill>
              </a:rPr>
              <a:t>、</a:t>
            </a:r>
            <a:r>
              <a:rPr lang="en-US" altLang="zh-CN" sz="1600" dirty="0">
                <a:solidFill>
                  <a:srgbClr val="FF0000"/>
                </a:solidFill>
              </a:rPr>
              <a:t>struct</a:t>
            </a:r>
            <a:r>
              <a:rPr lang="zh-CN" altLang="en-US" sz="1600" dirty="0">
                <a:solidFill>
                  <a:srgbClr val="FF0000"/>
                </a:solidFill>
              </a:rPr>
              <a:t>复杂类型的基本使用</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复杂类型</a:t>
            </a:r>
          </a:p>
        </p:txBody>
      </p:sp>
      <p:sp>
        <p:nvSpPr>
          <p:cNvPr id="3" name="文本占位符 2"/>
          <p:cNvSpPr>
            <a:spLocks noGrp="1"/>
          </p:cNvSpPr>
          <p:nvPr>
            <p:ph type="body" sz="quarter" idx="11"/>
          </p:nvPr>
        </p:nvSpPr>
        <p:spPr/>
        <p:txBody>
          <a:bodyPr/>
          <a:lstStyle/>
          <a:p>
            <a:r>
              <a:rPr lang="en-US" altLang="zh-CN"/>
              <a:t>Hive</a:t>
            </a:r>
            <a:r>
              <a:rPr lang="zh-CN" altLang="en-US"/>
              <a:t>支持的数据类型很多，除了基本的：</a:t>
            </a:r>
            <a:r>
              <a:rPr lang="en-US" altLang="zh-CN"/>
              <a:t>int</a:t>
            </a:r>
            <a:r>
              <a:rPr lang="zh-CN" altLang="en-US"/>
              <a:t>、</a:t>
            </a:r>
            <a:r>
              <a:rPr lang="en-US" altLang="zh-CN"/>
              <a:t>string</a:t>
            </a:r>
            <a:r>
              <a:rPr lang="zh-CN" altLang="en-US"/>
              <a:t>、</a:t>
            </a:r>
            <a:r>
              <a:rPr lang="en-US" altLang="zh-CN"/>
              <a:t>varchar</a:t>
            </a:r>
            <a:r>
              <a:rPr lang="zh-CN" altLang="en-US"/>
              <a:t>、</a:t>
            </a:r>
            <a:r>
              <a:rPr lang="en-US" altLang="zh-CN"/>
              <a:t>timestamp</a:t>
            </a:r>
            <a:r>
              <a:rPr lang="zh-CN" altLang="en-US"/>
              <a:t>等</a:t>
            </a:r>
          </a:p>
          <a:p>
            <a:r>
              <a:rPr lang="zh-CN" altLang="en-US"/>
              <a:t>还有一些复杂的数据类型：</a:t>
            </a:r>
          </a:p>
          <a:p>
            <a:pPr marL="285750" indent="-285750">
              <a:buFont typeface="Arial" panose="020B0604020202020204" pitchFamily="34" charset="0"/>
              <a:buChar char="•"/>
            </a:pPr>
            <a:r>
              <a:rPr lang="en-US" altLang="zh-CN"/>
              <a:t>array</a:t>
            </a:r>
          </a:p>
          <a:p>
            <a:pPr>
              <a:buFont typeface="Arial" panose="020B0604020202020204" pitchFamily="34" charset="0"/>
            </a:pPr>
            <a:r>
              <a:rPr lang="zh-CN" altLang="en-US"/>
              <a:t>数组类型</a:t>
            </a:r>
          </a:p>
          <a:p>
            <a:pPr marL="285750" indent="-285750">
              <a:buFont typeface="Arial" panose="020B0604020202020204" pitchFamily="34" charset="0"/>
              <a:buChar char="•"/>
            </a:pPr>
            <a:r>
              <a:rPr lang="en-US" altLang="zh-CN"/>
              <a:t>map</a:t>
            </a:r>
          </a:p>
          <a:p>
            <a:pPr>
              <a:buFont typeface="Arial" panose="020B0604020202020204" pitchFamily="34" charset="0"/>
            </a:pPr>
            <a:r>
              <a:rPr lang="zh-CN" altLang="en-US"/>
              <a:t>映射类型</a:t>
            </a:r>
          </a:p>
          <a:p>
            <a:pPr marL="285750" indent="-285750">
              <a:buFont typeface="Arial" panose="020B0604020202020204" pitchFamily="34" charset="0"/>
              <a:buChar char="•"/>
            </a:pPr>
            <a:r>
              <a:rPr lang="en-US" altLang="zh-CN"/>
              <a:t>struct</a:t>
            </a:r>
          </a:p>
          <a:p>
            <a:pPr>
              <a:buFont typeface="Arial" panose="020B0604020202020204" pitchFamily="34" charset="0"/>
            </a:pPr>
            <a:r>
              <a:rPr lang="zh-CN" altLang="en-US"/>
              <a:t>结构类型</a:t>
            </a:r>
          </a:p>
        </p:txBody>
      </p:sp>
      <p:pic>
        <p:nvPicPr>
          <p:cNvPr id="8" name="图片 7" descr="播仔素材库【1】0153"/>
          <p:cNvPicPr>
            <a:picLocks noChangeAspect="1"/>
          </p:cNvPicPr>
          <p:nvPr>
            <p:custDataLst>
              <p:tags r:id="rId1"/>
            </p:custDataLst>
          </p:nvPr>
        </p:nvPicPr>
        <p:blipFill>
          <a:blip r:embed="rId3"/>
          <a:stretch>
            <a:fillRect/>
          </a:stretch>
        </p:blipFill>
        <p:spPr>
          <a:xfrm>
            <a:off x="10621010" y="4903470"/>
            <a:ext cx="1777365" cy="17773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a</a:t>
            </a:r>
            <a:r>
              <a:rPr lang="zh-CN" altLang="en-US"/>
              <a:t>rray类型</a:t>
            </a:r>
          </a:p>
        </p:txBody>
      </p:sp>
      <p:sp>
        <p:nvSpPr>
          <p:cNvPr id="3" name="文本占位符 2"/>
          <p:cNvSpPr>
            <a:spLocks noGrp="1"/>
          </p:cNvSpPr>
          <p:nvPr>
            <p:ph type="body" sz="quarter" idx="11"/>
          </p:nvPr>
        </p:nvSpPr>
        <p:spPr/>
        <p:txBody>
          <a:bodyPr/>
          <a:lstStyle/>
          <a:p>
            <a:pPr>
              <a:lnSpc>
                <a:spcPct val="120000"/>
              </a:lnSpc>
            </a:pPr>
            <a:r>
              <a:rPr lang="zh-CN" altLang="en-US"/>
              <a:t>如下数据文件，有</a:t>
            </a:r>
            <a:r>
              <a:rPr lang="en-US" altLang="zh-CN"/>
              <a:t>2</a:t>
            </a:r>
            <a:r>
              <a:rPr lang="zh-CN" altLang="en-US"/>
              <a:t>个列，</a:t>
            </a:r>
            <a:r>
              <a:rPr lang="en-US" altLang="zh-CN"/>
              <a:t>locations</a:t>
            </a:r>
            <a:r>
              <a:rPr lang="zh-CN" altLang="en-US"/>
              <a:t>列包含多个城市:  </a:t>
            </a:r>
          </a:p>
          <a:p>
            <a:pPr>
              <a:lnSpc>
                <a:spcPct val="120000"/>
              </a:lnSpc>
            </a:pPr>
            <a:r>
              <a:rPr lang="zh-CN" altLang="en-US" sz="1400"/>
              <a:t>说明:name与locations之间制表符分隔，locations中元素之间逗号分隔</a:t>
            </a:r>
          </a:p>
          <a:p>
            <a:endParaRPr lang="zh-CN" altLang="en-US"/>
          </a:p>
          <a:p>
            <a:endParaRPr lang="zh-CN" altLang="en-US"/>
          </a:p>
          <a:p>
            <a:pPr>
              <a:lnSpc>
                <a:spcPct val="110000"/>
              </a:lnSpc>
            </a:pPr>
            <a:endParaRPr lang="zh-CN" altLang="en-US"/>
          </a:p>
          <a:p>
            <a:pPr>
              <a:lnSpc>
                <a:spcPct val="110000"/>
              </a:lnSpc>
            </a:pPr>
            <a:r>
              <a:rPr lang="zh-CN" altLang="en-US"/>
              <a:t>可以使用</a:t>
            </a:r>
            <a:r>
              <a:rPr lang="en-US" altLang="zh-CN"/>
              <a:t>array</a:t>
            </a:r>
            <a:r>
              <a:rPr lang="zh-CN" altLang="en-US"/>
              <a:t>数组类型，存储</a:t>
            </a:r>
            <a:r>
              <a:rPr lang="en-US" altLang="zh-CN"/>
              <a:t>locations</a:t>
            </a:r>
            <a:r>
              <a:rPr lang="zh-CN" altLang="en-US"/>
              <a:t>的数据</a:t>
            </a:r>
          </a:p>
          <a:p>
            <a:pPr>
              <a:lnSpc>
                <a:spcPct val="110000"/>
              </a:lnSpc>
            </a:pPr>
            <a:r>
              <a:rPr lang="zh-CN" altLang="en-US"/>
              <a:t>建表语句：</a:t>
            </a:r>
          </a:p>
          <a:p>
            <a:endParaRPr lang="zh-CN" altLang="en-US"/>
          </a:p>
          <a:p>
            <a:endParaRPr lang="zh-CN" altLang="en-US"/>
          </a:p>
          <a:p>
            <a:pPr marL="285750" indent="-285750">
              <a:lnSpc>
                <a:spcPct val="110000"/>
              </a:lnSpc>
              <a:buFont typeface="Arial" panose="020B0604020202020204" pitchFamily="34" charset="0"/>
              <a:buChar char="•"/>
            </a:pPr>
            <a:r>
              <a:rPr lang="en-US" sz="1200" b="1">
                <a:solidFill>
                  <a:srgbClr val="0000FF"/>
                </a:solidFill>
                <a:highlight>
                  <a:srgbClr val="FFFFFF"/>
                </a:highlight>
                <a:latin typeface="Source Code Pro" panose="020B0309030403020204" charset="0"/>
                <a:cs typeface="Source Code Pro" panose="020B0309030403020204" charset="0"/>
                <a:sym typeface="+mn-ea"/>
              </a:rPr>
              <a:t>row</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b="1">
                <a:solidFill>
                  <a:srgbClr val="0000FF"/>
                </a:solidFill>
                <a:highlight>
                  <a:srgbClr val="FFFFFF"/>
                </a:highlight>
                <a:latin typeface="Source Code Pro" panose="020B0309030403020204" charset="0"/>
                <a:cs typeface="Source Code Pro" panose="020B0309030403020204" charset="0"/>
                <a:sym typeface="+mn-ea"/>
              </a:rPr>
              <a:t>format</a:t>
            </a:r>
            <a:r>
              <a:rPr lang="en-US" sz="1200">
                <a:solidFill>
                  <a:srgbClr val="000000"/>
                </a:solidFill>
                <a:highlight>
                  <a:srgbClr val="FFFFFF"/>
                </a:highlight>
                <a:latin typeface="Source Code Pro" panose="020B0309030403020204" charset="0"/>
                <a:cs typeface="Source Code Pro" panose="020B0309030403020204" charset="0"/>
                <a:sym typeface="+mn-ea"/>
              </a:rPr>
              <a:t> delimited fields terminated </a:t>
            </a:r>
            <a:r>
              <a:rPr lang="en-US" sz="1200" b="1">
                <a:solidFill>
                  <a:srgbClr val="0000FF"/>
                </a:solidFill>
                <a:highlight>
                  <a:srgbClr val="FFFFFF"/>
                </a:highlight>
                <a:latin typeface="Source Code Pro" panose="020B0309030403020204" charset="0"/>
                <a:cs typeface="Source Code Pro" panose="020B0309030403020204" charset="0"/>
                <a:sym typeface="+mn-ea"/>
              </a:rPr>
              <a:t>by</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a:solidFill>
                  <a:srgbClr val="808080"/>
                </a:solidFill>
                <a:highlight>
                  <a:srgbClr val="FFFFFF"/>
                </a:highlight>
                <a:latin typeface="Source Code Pro" panose="020B0309030403020204" charset="0"/>
                <a:cs typeface="Source Code Pro" panose="020B0309030403020204" charset="0"/>
                <a:sym typeface="+mn-ea"/>
              </a:rPr>
              <a:t>'\t' </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表示列分隔符是</a:t>
            </a:r>
            <a:r>
              <a:rPr lang="en-US" altLang="zh-CN" sz="1200">
                <a:solidFill>
                  <a:srgbClr val="FF0000"/>
                </a:solidFill>
                <a:highlight>
                  <a:srgbClr val="FFFFFF"/>
                </a:highlight>
                <a:latin typeface="Source Code Pro" panose="020B0309030403020204" charset="0"/>
                <a:cs typeface="Source Code Pro" panose="020B0309030403020204" charset="0"/>
                <a:sym typeface="+mn-ea"/>
              </a:rPr>
              <a:t>\t</a:t>
            </a:r>
            <a:endParaRPr lang="zh-CN" altLang="en-US" sz="1200">
              <a:solidFill>
                <a:srgbClr val="FF0000"/>
              </a:solidFill>
              <a:highlight>
                <a:srgbClr val="FFFFFF"/>
              </a:highlight>
              <a:latin typeface="Source Code Pro" panose="020B0309030403020204" charset="0"/>
              <a:cs typeface="Source Code Pro" panose="020B0309030403020204" charset="0"/>
              <a:sym typeface="+mn-ea"/>
            </a:endParaRPr>
          </a:p>
          <a:p>
            <a:pPr marL="285750" indent="-285750">
              <a:lnSpc>
                <a:spcPct val="110000"/>
              </a:lnSpc>
              <a:buFont typeface="Arial" panose="020B0604020202020204" pitchFamily="34" charset="0"/>
              <a:buChar char="•"/>
            </a:pPr>
            <a:r>
              <a:rPr lang="en-US" sz="1200">
                <a:solidFill>
                  <a:srgbClr val="000000"/>
                </a:solidFill>
                <a:highlight>
                  <a:srgbClr val="FFFFFF"/>
                </a:highlight>
                <a:latin typeface="Source Code Pro" panose="020B0309030403020204" charset="0"/>
                <a:cs typeface="Source Code Pro" panose="020B0309030403020204" charset="0"/>
                <a:sym typeface="+mn-ea"/>
              </a:rPr>
              <a:t>COLLECTION ITEMS TERMINATED </a:t>
            </a:r>
            <a:r>
              <a:rPr lang="en-US" sz="1200" b="1">
                <a:solidFill>
                  <a:srgbClr val="0000FF"/>
                </a:solidFill>
                <a:highlight>
                  <a:srgbClr val="FFFFFF"/>
                </a:highlight>
                <a:latin typeface="Source Code Pro" panose="020B0309030403020204" charset="0"/>
                <a:cs typeface="Source Code Pro" panose="020B0309030403020204" charset="0"/>
                <a:sym typeface="+mn-ea"/>
              </a:rPr>
              <a:t>BY</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a:solidFill>
                  <a:srgbClr val="808080"/>
                </a:solidFill>
                <a:highlight>
                  <a:srgbClr val="FFFFFF"/>
                </a:highlight>
                <a:latin typeface="Source Code Pro" panose="020B0309030403020204" charset="0"/>
                <a:cs typeface="Source Code Pro" panose="020B0309030403020204" charset="0"/>
                <a:sym typeface="+mn-ea"/>
              </a:rPr>
              <a:t>',' </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表示集合（</a:t>
            </a:r>
            <a:r>
              <a:rPr lang="en-US" altLang="zh-CN" sz="1200">
                <a:solidFill>
                  <a:srgbClr val="FF0000"/>
                </a:solidFill>
                <a:highlight>
                  <a:srgbClr val="FFFFFF"/>
                </a:highlight>
                <a:latin typeface="Source Code Pro" panose="020B0309030403020204" charset="0"/>
                <a:cs typeface="Source Code Pro" panose="020B0309030403020204" charset="0"/>
                <a:sym typeface="+mn-ea"/>
              </a:rPr>
              <a:t>array</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）元素的分隔符是逗号</a:t>
            </a:r>
          </a:p>
        </p:txBody>
      </p:sp>
      <p:sp>
        <p:nvSpPr>
          <p:cNvPr id="5" name="文本框 4"/>
          <p:cNvSpPr txBox="1"/>
          <p:nvPr/>
        </p:nvSpPr>
        <p:spPr>
          <a:xfrm>
            <a:off x="767715" y="2493010"/>
            <a:ext cx="6806565" cy="1174115"/>
          </a:xfrm>
          <a:prstGeom prst="rect">
            <a:avLst/>
          </a:prstGeom>
          <a:noFill/>
          <a:ln>
            <a:solidFill>
              <a:schemeClr val="accent1"/>
            </a:solidFill>
          </a:ln>
        </p:spPr>
        <p:txBody>
          <a:bodyPr wrap="square" rtlCol="0">
            <a:noAutofit/>
          </a:bodyPr>
          <a:lstStyle/>
          <a:p>
            <a:r>
              <a:rPr lang="en-US" altLang="zh-CN">
                <a:latin typeface="Cascadia Code Light" panose="020B0609020000020004" charset="0"/>
                <a:cs typeface="Cascadia Code Light" panose="020B0609020000020004" charset="0"/>
              </a:rPr>
              <a:t>name		| locations</a:t>
            </a:r>
          </a:p>
          <a:p>
            <a:r>
              <a:rPr lang="en-US" altLang="zh-CN">
                <a:latin typeface="Cascadia Code Light" panose="020B0609020000020004" charset="0"/>
                <a:cs typeface="Cascadia Code Light" panose="020B0609020000020004" charset="0"/>
              </a:rPr>
              <a:t>-------------------------------------------------</a:t>
            </a:r>
            <a:endParaRPr lang="zh-CN" altLang="en-US">
              <a:latin typeface="Cascadia Code Light" panose="020B0609020000020004" charset="0"/>
              <a:cs typeface="Cascadia Code Light" panose="020B0609020000020004" charset="0"/>
            </a:endParaRPr>
          </a:p>
          <a:p>
            <a:r>
              <a:rPr lang="zh-CN" altLang="en-US">
                <a:latin typeface="Cascadia Code Light" panose="020B0609020000020004" charset="0"/>
                <a:cs typeface="Cascadia Code Light" panose="020B0609020000020004" charset="0"/>
              </a:rPr>
              <a:t>zhangsan</a:t>
            </a:r>
            <a:r>
              <a:rPr lang="en-US" altLang="zh-CN">
                <a:latin typeface="Cascadia Code Light" panose="020B0609020000020004" charset="0"/>
                <a:cs typeface="Cascadia Code Light" panose="020B0609020000020004" charset="0"/>
              </a:rPr>
              <a:t>	| </a:t>
            </a:r>
            <a:r>
              <a:rPr lang="zh-CN" altLang="en-US">
                <a:latin typeface="Cascadia Code Light" panose="020B0609020000020004" charset="0"/>
                <a:cs typeface="Cascadia Code Light" panose="020B0609020000020004" charset="0"/>
              </a:rPr>
              <a:t>beijing,shanghai,tianjin,hangzhou</a:t>
            </a:r>
          </a:p>
          <a:p>
            <a:r>
              <a:rPr lang="zh-CN" altLang="en-US">
                <a:latin typeface="Cascadia Code Light" panose="020B0609020000020004" charset="0"/>
                <a:cs typeface="Cascadia Code Light" panose="020B0609020000020004" charset="0"/>
              </a:rPr>
              <a:t>wangwu</a:t>
            </a:r>
            <a:r>
              <a:rPr lang="en-US" altLang="zh-CN">
                <a:latin typeface="Cascadia Code Light" panose="020B0609020000020004" charset="0"/>
                <a:cs typeface="Cascadia Code Light" panose="020B0609020000020004" charset="0"/>
              </a:rPr>
              <a:t>		| </a:t>
            </a:r>
            <a:r>
              <a:rPr lang="zh-CN" altLang="en-US">
                <a:latin typeface="Cascadia Code Light" panose="020B0609020000020004" charset="0"/>
                <a:cs typeface="Cascadia Code Light" panose="020B0609020000020004" charset="0"/>
              </a:rPr>
              <a:t>changchun,chengdu,wuhan,beijin</a:t>
            </a:r>
          </a:p>
        </p:txBody>
      </p:sp>
      <p:sp>
        <p:nvSpPr>
          <p:cNvPr id="100" name="文本框 99"/>
          <p:cNvSpPr txBox="1"/>
          <p:nvPr/>
        </p:nvSpPr>
        <p:spPr>
          <a:xfrm>
            <a:off x="767715" y="4653280"/>
            <a:ext cx="8350885" cy="758825"/>
          </a:xfrm>
          <a:prstGeom prst="rect">
            <a:avLst/>
          </a:prstGeom>
          <a:noFill/>
          <a:ln w="9525">
            <a:solidFill>
              <a:schemeClr val="accent1"/>
            </a:solidFill>
          </a:ln>
        </p:spPr>
        <p:txBody>
          <a:bodyPr>
            <a:noAutofit/>
          </a:bodyPr>
          <a:lstStyle/>
          <a:p>
            <a:pPr marL="0" indent="0"/>
            <a:r>
              <a:rPr lang="en-US" sz="1400" b="1">
                <a:solidFill>
                  <a:srgbClr val="0000FF"/>
                </a:solidFill>
                <a:highlight>
                  <a:srgbClr val="FFFFFF"/>
                </a:highlight>
                <a:latin typeface="Source Code Pro" panose="020B0309030403020204" charset="0"/>
                <a:cs typeface="Source Code Pro" panose="020B0309030403020204" charset="0"/>
              </a:rPr>
              <a:t>create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table</a:t>
            </a:r>
            <a:r>
              <a:rPr lang="en-US" sz="1400" b="0">
                <a:solidFill>
                  <a:srgbClr val="000000"/>
                </a:solidFill>
                <a:highlight>
                  <a:srgbClr val="FFFFFF"/>
                </a:highlight>
                <a:latin typeface="Source Code Pro" panose="020B0309030403020204" charset="0"/>
                <a:cs typeface="Source Code Pro" panose="020B0309030403020204" charset="0"/>
              </a:rPr>
              <a:t> myhive.</a:t>
            </a:r>
            <a:r>
              <a:rPr lang="en-US" sz="1400">
                <a:solidFill>
                  <a:srgbClr val="000000"/>
                </a:solidFill>
                <a:highlight>
                  <a:srgbClr val="FFFFFF"/>
                </a:highlight>
                <a:latin typeface="Consolas" panose="020B0609020204030204" charset="0"/>
                <a:cs typeface="Consolas" panose="020B0609020204030204" charset="0"/>
                <a:sym typeface="+mn-ea"/>
              </a:rPr>
              <a:t>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name 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work_locations </a:t>
            </a:r>
            <a:r>
              <a:rPr lang="en-US" sz="1400" b="1">
                <a:solidFill>
                  <a:srgbClr val="0000FF"/>
                </a:solidFill>
                <a:highlight>
                  <a:srgbClr val="FFFFFF"/>
                </a:highlight>
                <a:latin typeface="Source Code Pro" panose="020B0309030403020204" charset="0"/>
                <a:cs typeface="Source Code Pro" panose="020B0309030403020204" charset="0"/>
              </a:rPr>
              <a:t>array</a:t>
            </a:r>
            <a:r>
              <a:rPr lang="en-US" sz="1400" b="1">
                <a:solidFill>
                  <a:srgbClr val="000080"/>
                </a:solidFill>
                <a:highlight>
                  <a:srgbClr val="FFFFFF"/>
                </a:highlight>
                <a:latin typeface="Source Code Pro" panose="020B0309030403020204" charset="0"/>
                <a:cs typeface="Source Code Pro" panose="020B0309030403020204" charset="0"/>
              </a:rPr>
              <a:t>&lt;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&gt;)</a:t>
            </a:r>
            <a:endParaRPr lang="en-US" sz="1400" b="1">
              <a:solidFill>
                <a:srgbClr val="0000FF"/>
              </a:solidFill>
              <a:highlight>
                <a:srgbClr val="FFFFFF"/>
              </a:highlight>
              <a:latin typeface="Source Code Pro" panose="020B0309030403020204" charset="0"/>
              <a:cs typeface="Source Code Pro" panose="020B0309030403020204" charset="0"/>
            </a:endParaRPr>
          </a:p>
          <a:p>
            <a:pPr marL="0" indent="0"/>
            <a:r>
              <a:rPr lang="en-US" sz="1400" b="1">
                <a:solidFill>
                  <a:srgbClr val="0000FF"/>
                </a:solidFill>
                <a:highlight>
                  <a:srgbClr val="FFFFFF"/>
                </a:highlight>
                <a:latin typeface="Source Code Pro" panose="020B0309030403020204" charset="0"/>
                <a:cs typeface="Source Code Pro" panose="020B0309030403020204" charset="0"/>
              </a:rPr>
              <a:t>row</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format</a:t>
            </a:r>
            <a:r>
              <a:rPr lang="en-US" sz="1400" b="0">
                <a:solidFill>
                  <a:srgbClr val="000000"/>
                </a:solidFill>
                <a:highlight>
                  <a:srgbClr val="FFFFFF"/>
                </a:highlight>
                <a:latin typeface="Source Code Pro" panose="020B0309030403020204" charset="0"/>
                <a:cs typeface="Source Code Pro" panose="020B0309030403020204" charset="0"/>
              </a:rPr>
              <a:t> delimited fields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'\t'</a:t>
            </a:r>
            <a:endParaRPr lang="en-US" sz="1400" b="0">
              <a:solidFill>
                <a:srgbClr val="000000"/>
              </a:solidFill>
              <a:highlight>
                <a:srgbClr val="FFFFFF"/>
              </a:highlight>
              <a:latin typeface="Source Code Pro" panose="020B0309030403020204" charset="0"/>
              <a:cs typeface="Source Code Pro" panose="020B0309030403020204" charset="0"/>
            </a:endParaRPr>
          </a:p>
          <a:p>
            <a:pPr marL="0" indent="0"/>
            <a:r>
              <a:rPr lang="en-US" sz="1400" b="0">
                <a:solidFill>
                  <a:srgbClr val="000000"/>
                </a:solidFill>
                <a:highlight>
                  <a:srgbClr val="FFFFFF"/>
                </a:highlight>
                <a:latin typeface="Source Code Pro" panose="020B0309030403020204" charset="0"/>
                <a:cs typeface="Source Code Pro" panose="020B0309030403020204" charset="0"/>
              </a:rPr>
              <a:t>COLLECTION ITEMS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altLang="en-US" sz="1400" b="1">
              <a:solidFill>
                <a:srgbClr val="000080"/>
              </a:solidFill>
              <a:highlight>
                <a:srgbClr val="FFFFFF"/>
              </a:highlight>
              <a:latin typeface="Source Code Pro" panose="020B0309030403020204" charset="0"/>
              <a:cs typeface="Source Code Pro" panose="020B0309030403020204" charset="0"/>
            </a:endParaRPr>
          </a:p>
        </p:txBody>
      </p:sp>
      <p:pic>
        <p:nvPicPr>
          <p:cNvPr id="4" name="图片 3" descr="01 (150)"/>
          <p:cNvPicPr>
            <a:picLocks noChangeAspect="1"/>
          </p:cNvPicPr>
          <p:nvPr>
            <p:custDataLst>
              <p:tags r:id="rId1"/>
            </p:custDataLst>
          </p:nvPr>
        </p:nvPicPr>
        <p:blipFill>
          <a:blip r:embed="rId4"/>
          <a:stretch>
            <a:fillRect/>
          </a:stretch>
        </p:blipFill>
        <p:spPr>
          <a:xfrm>
            <a:off x="10824845" y="4972685"/>
            <a:ext cx="1602105" cy="1602105"/>
          </a:xfrm>
          <a:prstGeom prst="rect">
            <a:avLst/>
          </a:prstGeom>
        </p:spPr>
      </p:pic>
      <p:pic>
        <p:nvPicPr>
          <p:cNvPr id="6" name="图片 5"/>
          <p:cNvPicPr>
            <a:picLocks noChangeAspect="1"/>
          </p:cNvPicPr>
          <p:nvPr>
            <p:custDataLst>
              <p:tags r:id="rId2"/>
            </p:custDataLst>
          </p:nvPr>
        </p:nvPicPr>
        <p:blipFill>
          <a:blip r:embed="rId5"/>
          <a:stretch>
            <a:fillRect/>
          </a:stretch>
        </p:blipFill>
        <p:spPr>
          <a:xfrm>
            <a:off x="7646035" y="2637155"/>
            <a:ext cx="2047875" cy="2984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ym typeface="+mn-ea"/>
              </a:rPr>
              <a:t>a</a:t>
            </a:r>
            <a:r>
              <a:rPr>
                <a:sym typeface="+mn-ea"/>
              </a:rPr>
              <a:t>rray类型</a:t>
            </a:r>
            <a:endParaRPr lang="zh-CN" altLang="en-US"/>
          </a:p>
        </p:txBody>
      </p:sp>
      <p:sp>
        <p:nvSpPr>
          <p:cNvPr id="3" name="文本占位符 2"/>
          <p:cNvSpPr>
            <a:spLocks noGrp="1"/>
          </p:cNvSpPr>
          <p:nvPr>
            <p:ph type="body" sz="quarter" idx="11"/>
          </p:nvPr>
        </p:nvSpPr>
        <p:spPr/>
        <p:txBody>
          <a:bodyPr/>
          <a:lstStyle/>
          <a:p>
            <a:r>
              <a:rPr lang="zh-CN" altLang="en-US"/>
              <a:t>导入数据</a:t>
            </a:r>
          </a:p>
          <a:p>
            <a:endParaRPr lang="zh-CN" altLang="en-US"/>
          </a:p>
          <a:p>
            <a:r>
              <a:rPr lang="zh-CN" altLang="en-US"/>
              <a:t>常用</a:t>
            </a:r>
            <a:r>
              <a:rPr lang="en-US" altLang="zh-CN"/>
              <a:t>array</a:t>
            </a:r>
            <a:r>
              <a:rPr lang="zh-CN" altLang="en-US"/>
              <a:t>类型查询：</a:t>
            </a:r>
          </a:p>
        </p:txBody>
      </p:sp>
      <p:sp>
        <p:nvSpPr>
          <p:cNvPr id="100" name="文本框 99"/>
          <p:cNvSpPr txBox="1"/>
          <p:nvPr/>
        </p:nvSpPr>
        <p:spPr>
          <a:xfrm>
            <a:off x="767715" y="2204720"/>
            <a:ext cx="10570845" cy="306705"/>
          </a:xfrm>
          <a:prstGeom prst="rect">
            <a:avLst/>
          </a:prstGeom>
          <a:noFill/>
          <a:ln w="9525">
            <a:solidFill>
              <a:schemeClr val="accent1"/>
            </a:solidFill>
          </a:ln>
        </p:spPr>
        <p:txBody>
          <a:bodyPr wrap="square">
            <a:spAutoFit/>
          </a:bodyPr>
          <a:lstStyle/>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'/home/hadoop/data_for_array_type.txt'</a:t>
            </a:r>
            <a:r>
              <a:rPr lang="en-US" sz="1400" b="0">
                <a:solidFill>
                  <a:srgbClr val="000000"/>
                </a:solidFill>
                <a:highlight>
                  <a:srgbClr val="FFFFFF"/>
                </a:highlight>
                <a:latin typeface="Consolas" panose="020B0609020204030204" charset="0"/>
                <a:cs typeface="Consolas" panose="020B0609020204030204" charset="0"/>
              </a:rPr>
              <a:t> overwrite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myhive.test_array</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5" name="文本框 4"/>
          <p:cNvSpPr txBox="1"/>
          <p:nvPr/>
        </p:nvSpPr>
        <p:spPr>
          <a:xfrm>
            <a:off x="767715" y="3213100"/>
            <a:ext cx="8624570" cy="1814830"/>
          </a:xfrm>
          <a:prstGeom prst="rect">
            <a:avLst/>
          </a:prstGeom>
          <a:noFill/>
          <a:ln w="9525">
            <a:solidFill>
              <a:schemeClr val="accent1"/>
            </a:solidFill>
          </a:ln>
        </p:spPr>
        <p:txBody>
          <a:bodyPr wrap="square">
            <a:spAutoFit/>
          </a:bodyPr>
          <a:lstStyle/>
          <a:p>
            <a:pPr marL="0" indent="0"/>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查询所有数据</a:t>
            </a:r>
            <a:endParaRPr lang="en-US" sz="1400" b="1">
              <a:solidFill>
                <a:srgbClr val="0000FF"/>
              </a:solidFill>
              <a:highlight>
                <a:srgbClr val="FFFFFF"/>
              </a:highlight>
              <a:latin typeface="Source Code Pro" panose="020B0309030403020204" charset="0"/>
              <a:cs typeface="Source Code Pro" panose="020B0309030403020204" charset="0"/>
            </a:endParaRPr>
          </a:p>
          <a:p>
            <a:pPr marL="0" indent="0"/>
            <a:r>
              <a:rPr lang="en-US" sz="1400" b="1">
                <a:solidFill>
                  <a:srgbClr val="0000FF"/>
                </a:solidFill>
                <a:highlight>
                  <a:srgbClr val="FFFFFF"/>
                </a:highlight>
                <a:latin typeface="Source Code Pro" panose="020B0309030403020204" charset="0"/>
                <a:cs typeface="Source Code Pro" panose="020B0309030403020204" charset="0"/>
              </a:rPr>
              <a:t>select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1">
                <a:solidFill>
                  <a:srgbClr val="000080"/>
                </a:solidFill>
                <a:highlight>
                  <a:srgbClr val="FFFFFF"/>
                </a:highlight>
                <a:latin typeface="Source Code Pro" panose="020B0309030403020204" charset="0"/>
                <a:cs typeface="Source Code Pro" panose="020B0309030403020204" charset="0"/>
              </a:rPr>
              <a:t>;</a:t>
            </a:r>
            <a:endPar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endParaRPr>
          </a:p>
          <a:p>
            <a:pPr marL="0" indent="0"/>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查询loction数组中第一个元素</a:t>
            </a:r>
            <a:endParaRPr lang="en-US" sz="1400" b="1">
              <a:solidFill>
                <a:srgbClr val="0000FF"/>
              </a:solidFill>
              <a:highlight>
                <a:srgbClr val="FFFFFF"/>
              </a:highlight>
              <a:latin typeface="Source Code Pro" panose="020B0309030403020204" charset="0"/>
              <a:cs typeface="Source Code Pro" panose="020B0309030403020204" charset="0"/>
            </a:endParaRPr>
          </a:p>
          <a:p>
            <a:pPr marL="0" indent="0"/>
            <a:r>
              <a:rPr lang="en-US" sz="1400" b="1">
                <a:solidFill>
                  <a:srgbClr val="0000FF"/>
                </a:solidFill>
                <a:highlight>
                  <a:srgbClr val="FFFFFF"/>
                </a:highlight>
                <a:latin typeface="Source Code Pro" panose="020B0309030403020204" charset="0"/>
                <a:cs typeface="Source Code Pro" panose="020B0309030403020204" charset="0"/>
              </a:rPr>
              <a:t>select</a:t>
            </a:r>
            <a:r>
              <a:rPr lang="en-US" sz="1400" b="0">
                <a:solidFill>
                  <a:srgbClr val="000000"/>
                </a:solidFill>
                <a:highlight>
                  <a:srgbClr val="FFFFFF"/>
                </a:highlight>
                <a:latin typeface="Source Code Pro" panose="020B0309030403020204" charset="0"/>
                <a:cs typeface="Source Code Pro" panose="020B0309030403020204" charset="0"/>
              </a:rPr>
              <a:t> name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FF8000"/>
                </a:solidFill>
                <a:highlight>
                  <a:srgbClr val="FFFFFF"/>
                </a:highlight>
                <a:latin typeface="Source Code Pro" panose="020B0309030403020204" charset="0"/>
                <a:cs typeface="Source Code Pro" panose="020B0309030403020204" charset="0"/>
              </a:rPr>
              <a:t>0</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location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myhive.</a:t>
            </a:r>
            <a:r>
              <a:rPr lang="en-US" sz="1400">
                <a:solidFill>
                  <a:srgbClr val="000000"/>
                </a:solidFill>
                <a:highlight>
                  <a:srgbClr val="FFFFFF"/>
                </a:highlight>
                <a:latin typeface="Source Code Pro" panose="020B0309030403020204" charset="0"/>
                <a:cs typeface="Source Code Pro" panose="020B0309030403020204" charset="0"/>
                <a:sym typeface="+mn-ea"/>
              </a:rPr>
              <a:t>test_array</a:t>
            </a:r>
            <a:r>
              <a:rPr lang="en-US" sz="1400" b="1">
                <a:solidFill>
                  <a:srgbClr val="000080"/>
                </a:solidFill>
                <a:highlight>
                  <a:srgbClr val="FFFFFF"/>
                </a:highlight>
                <a:latin typeface="Source Code Pro" panose="020B0309030403020204" charset="0"/>
                <a:cs typeface="Source Code Pro" panose="020B0309030403020204" charset="0"/>
              </a:rPr>
              <a:t>;</a:t>
            </a:r>
            <a:endPar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endParaRPr>
          </a:p>
          <a:p>
            <a:pPr marL="0" indent="0"/>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查询location数组中元素的个数</a:t>
            </a:r>
            <a:endParaRPr lang="en-US" sz="1400" b="1">
              <a:solidFill>
                <a:srgbClr val="0000FF"/>
              </a:solidFill>
              <a:highlight>
                <a:srgbClr val="FFFFFF"/>
              </a:highlight>
              <a:latin typeface="Source Code Pro" panose="020B0309030403020204" charset="0"/>
              <a:cs typeface="Source Code Pro" panose="020B0309030403020204" charset="0"/>
            </a:endParaRPr>
          </a:p>
          <a:p>
            <a:pPr marL="0" indent="0"/>
            <a:r>
              <a:rPr lang="en-US" sz="1400" b="1">
                <a:solidFill>
                  <a:srgbClr val="0000FF"/>
                </a:solidFill>
                <a:highlight>
                  <a:srgbClr val="FFFFFF"/>
                </a:highlight>
                <a:latin typeface="Source Code Pro" panose="020B0309030403020204" charset="0"/>
                <a:cs typeface="Source Code Pro" panose="020B0309030403020204" charset="0"/>
              </a:rPr>
              <a:t>select</a:t>
            </a:r>
            <a:r>
              <a:rPr lang="en-US" sz="1400" b="0">
                <a:solidFill>
                  <a:srgbClr val="000000"/>
                </a:solidFill>
                <a:highlight>
                  <a:srgbClr val="FFFFFF"/>
                </a:highlight>
                <a:latin typeface="Source Code Pro" panose="020B0309030403020204" charset="0"/>
                <a:cs typeface="Source Code Pro" panose="020B0309030403020204" charset="0"/>
              </a:rPr>
              <a:t> name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7F0000"/>
                </a:solidFill>
                <a:highlight>
                  <a:srgbClr val="FFFFFF"/>
                </a:highlight>
                <a:latin typeface="Source Code Pro" panose="020B0309030403020204" charset="0"/>
                <a:cs typeface="Source Code Pro" panose="020B0309030403020204" charset="0"/>
              </a:rPr>
              <a:t>size</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location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1">
                <a:solidFill>
                  <a:srgbClr val="000080"/>
                </a:solidFill>
                <a:highlight>
                  <a:srgbClr val="FFFFFF"/>
                </a:highlight>
                <a:latin typeface="Source Code Pro" panose="020B0309030403020204" charset="0"/>
                <a:cs typeface="Source Code Pro" panose="020B0309030403020204" charset="0"/>
              </a:rPr>
              <a:t>;</a:t>
            </a:r>
            <a:endPar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endParaRPr>
          </a:p>
          <a:p>
            <a:pPr marL="0" indent="0"/>
            <a:r>
              <a:rPr lang="zh-CN" sz="1400" b="0">
                <a:solidFill>
                  <a:srgbClr val="008000"/>
                </a:solidFill>
                <a:highlight>
                  <a:srgbClr val="FFFFFF"/>
                </a:highlight>
                <a:latin typeface="Source Code Pro" panose="020B0309030403020204" charset="0"/>
                <a:ea typeface="微软雅黑" panose="020B0503020204020204" pitchFamily="34" charset="-122"/>
                <a:cs typeface="Source Code Pro" panose="020B0309030403020204" charset="0"/>
              </a:rPr>
              <a:t>-- 查询location数组中包含tianjin的信息</a:t>
            </a:r>
            <a:endParaRPr lang="en-US" sz="1400" b="1">
              <a:solidFill>
                <a:srgbClr val="0000FF"/>
              </a:solidFill>
              <a:highlight>
                <a:srgbClr val="FFFFFF"/>
              </a:highlight>
              <a:latin typeface="Source Code Pro" panose="020B0309030403020204" charset="0"/>
              <a:cs typeface="Source Code Pro" panose="020B0309030403020204" charset="0"/>
            </a:endParaRPr>
          </a:p>
          <a:p>
            <a:pPr marL="0" indent="0"/>
            <a:r>
              <a:rPr lang="en-US" sz="1400" b="1">
                <a:solidFill>
                  <a:srgbClr val="0000FF"/>
                </a:solidFill>
                <a:highlight>
                  <a:srgbClr val="FFFFFF"/>
                </a:highlight>
                <a:latin typeface="Source Code Pro" panose="020B0309030403020204" charset="0"/>
                <a:cs typeface="Source Code Pro" panose="020B0309030403020204" charset="0"/>
              </a:rPr>
              <a:t>select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from</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a:solidFill>
                  <a:srgbClr val="000000"/>
                </a:solidFill>
                <a:highlight>
                  <a:srgbClr val="FFFFFF"/>
                </a:highlight>
                <a:latin typeface="Source Code Pro" panose="020B0309030403020204" charset="0"/>
                <a:cs typeface="Source Code Pro" panose="020B0309030403020204" charset="0"/>
                <a:sym typeface="+mn-ea"/>
              </a:rPr>
              <a:t>myhive.test_array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where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7F0000"/>
                </a:solidFill>
                <a:highlight>
                  <a:srgbClr val="FFFFFF"/>
                </a:highlight>
                <a:latin typeface="Source Code Pro" panose="020B0309030403020204" charset="0"/>
                <a:cs typeface="Source Code Pro" panose="020B0309030403020204" charset="0"/>
              </a:rPr>
              <a:t>array_contains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work_locations</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808080"/>
                </a:solidFill>
                <a:highlight>
                  <a:srgbClr val="FFFFFF"/>
                </a:highlight>
                <a:latin typeface="Source Code Pro" panose="020B0309030403020204" charset="0"/>
                <a:cs typeface="Source Code Pro" panose="020B0309030403020204" charset="0"/>
              </a:rPr>
              <a:t>'tianjin'</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Consolas" panose="020B0609020204030204" charset="0"/>
                <a:cs typeface="Consolas" panose="020B0609020204030204" charset="0"/>
              </a:rPr>
              <a:t> </a:t>
            </a:r>
            <a:endParaRPr lang="en-US" altLang="en-US" sz="1400" b="0">
              <a:solidFill>
                <a:srgbClr val="000000"/>
              </a:solidFill>
              <a:highlight>
                <a:srgbClr val="FFFFFF"/>
              </a:highlight>
              <a:latin typeface="Consolas" panose="020B0609020204030204" charset="0"/>
              <a:cs typeface="Consolas" panose="020B0609020204030204" charset="0"/>
            </a:endParaRPr>
          </a:p>
        </p:txBody>
      </p:sp>
      <p:pic>
        <p:nvPicPr>
          <p:cNvPr id="4" name="图片 3" descr="播仔素材库【1】0142"/>
          <p:cNvPicPr>
            <a:picLocks noChangeAspect="1"/>
          </p:cNvPicPr>
          <p:nvPr>
            <p:custDataLst>
              <p:tags r:id="rId1"/>
            </p:custDataLst>
          </p:nvPr>
        </p:nvPicPr>
        <p:blipFill>
          <a:blip r:embed="rId3"/>
          <a:stretch>
            <a:fillRect/>
          </a:stretch>
        </p:blipFill>
        <p:spPr>
          <a:xfrm>
            <a:off x="10974070" y="5403850"/>
            <a:ext cx="1365885" cy="136588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map</a:t>
            </a:r>
            <a:r>
              <a:t>类型</a:t>
            </a:r>
          </a:p>
        </p:txBody>
      </p:sp>
      <p:sp>
        <p:nvSpPr>
          <p:cNvPr id="3" name="文本占位符 2"/>
          <p:cNvSpPr>
            <a:spLocks noGrp="1"/>
          </p:cNvSpPr>
          <p:nvPr>
            <p:ph type="body" sz="quarter" idx="11"/>
          </p:nvPr>
        </p:nvSpPr>
        <p:spPr/>
        <p:txBody>
          <a:bodyPr/>
          <a:lstStyle/>
          <a:p>
            <a:r>
              <a:rPr lang="en-US" altLang="zh-CN" dirty="0">
                <a:solidFill>
                  <a:srgbClr val="FF0000"/>
                </a:solidFill>
              </a:rPr>
              <a:t>map</a:t>
            </a:r>
            <a:r>
              <a:rPr lang="zh-CN" altLang="en-US" dirty="0"/>
              <a:t>类型其实就是简单的指代：</a:t>
            </a:r>
            <a:r>
              <a:rPr lang="en-US" altLang="zh-CN" dirty="0">
                <a:solidFill>
                  <a:srgbClr val="FF0000"/>
                </a:solidFill>
              </a:rPr>
              <a:t>Key-Value</a:t>
            </a:r>
            <a:r>
              <a:rPr lang="zh-CN" altLang="en-US" dirty="0"/>
              <a:t>型数据格式。</a:t>
            </a:r>
            <a:r>
              <a:rPr lang="en-US" altLang="zh-CN" dirty="0"/>
              <a:t> </a:t>
            </a:r>
            <a:r>
              <a:rPr lang="zh-CN" altLang="en-US" dirty="0"/>
              <a:t>有如下数据文件，其中</a:t>
            </a:r>
            <a:r>
              <a:rPr lang="en-US" altLang="zh-CN" dirty="0"/>
              <a:t>members</a:t>
            </a:r>
            <a:r>
              <a:rPr lang="zh-CN" altLang="en-US" dirty="0"/>
              <a:t>字段是</a:t>
            </a:r>
            <a:r>
              <a:rPr lang="en-US" altLang="zh-CN" dirty="0"/>
              <a:t>key-value</a:t>
            </a:r>
            <a:r>
              <a:rPr lang="zh-CN" altLang="en-US" dirty="0"/>
              <a:t>型数据</a:t>
            </a:r>
          </a:p>
          <a:p>
            <a:r>
              <a:rPr lang="zh-CN" altLang="en-US" dirty="0"/>
              <a:t>字段与字段分隔符: “,”；需要map字段之间的分隔符："#"；map内部k-v分隔符：":"</a:t>
            </a:r>
          </a:p>
          <a:p>
            <a:endParaRPr lang="zh-CN" altLang="en-US" dirty="0"/>
          </a:p>
          <a:p>
            <a:endParaRPr lang="zh-CN" altLang="en-US" dirty="0"/>
          </a:p>
          <a:p>
            <a:r>
              <a:rPr lang="zh-CN" altLang="en-US" dirty="0"/>
              <a:t>建表语句：</a:t>
            </a:r>
          </a:p>
          <a:p>
            <a:endParaRPr lang="zh-CN" altLang="en-US" dirty="0"/>
          </a:p>
          <a:p>
            <a:endParaRPr lang="zh-CN" altLang="en-US" dirty="0"/>
          </a:p>
          <a:p>
            <a:endParaRPr lang="zh-CN" altLang="en-US" dirty="0"/>
          </a:p>
          <a:p>
            <a:pPr>
              <a:buFont typeface="Arial" panose="020B0604020202020204" pitchFamily="34" charset="0"/>
            </a:pPr>
            <a:endParaRPr lang="en-US" sz="1200" b="1" dirty="0">
              <a:solidFill>
                <a:srgbClr val="0000FF"/>
              </a:solidFill>
              <a:highlight>
                <a:srgbClr val="FFFFFF"/>
              </a:highlight>
              <a:latin typeface="Source Code Pro" panose="020B0309030403020204" charset="0"/>
              <a:cs typeface="Source Code Pro" panose="020B0309030403020204" charset="0"/>
              <a:sym typeface="+mn-ea"/>
            </a:endParaRPr>
          </a:p>
          <a:p>
            <a:pPr marL="285750" indent="-285750">
              <a:buFont typeface="Arial" panose="020B0604020202020204" pitchFamily="34" charset="0"/>
              <a:buChar char="•"/>
            </a:pPr>
            <a:r>
              <a:rPr lang="en-US" sz="1200" b="1" dirty="0">
                <a:solidFill>
                  <a:srgbClr val="0000FF"/>
                </a:solidFill>
                <a:highlight>
                  <a:srgbClr val="FFFFFF"/>
                </a:highlight>
                <a:latin typeface="Source Code Pro" panose="020B0309030403020204" charset="0"/>
                <a:cs typeface="Source Code Pro" panose="020B0309030403020204" charset="0"/>
                <a:sym typeface="+mn-ea"/>
              </a:rPr>
              <a:t>MAP</a:t>
            </a:r>
            <a:r>
              <a:rPr lang="en-US" sz="1200" dirty="0">
                <a:solidFill>
                  <a:srgbClr val="000000"/>
                </a:solidFill>
                <a:highlight>
                  <a:srgbClr val="FFFFFF"/>
                </a:highlight>
                <a:latin typeface="Source Code Pro" panose="020B0309030403020204" charset="0"/>
                <a:cs typeface="Source Code Pro" panose="020B0309030403020204" charset="0"/>
                <a:sym typeface="+mn-ea"/>
              </a:rPr>
              <a:t> KEYS TERMINATED </a:t>
            </a:r>
            <a:r>
              <a:rPr lang="en-US" sz="1200" b="1" dirty="0">
                <a:solidFill>
                  <a:srgbClr val="0000FF"/>
                </a:solidFill>
                <a:highlight>
                  <a:srgbClr val="FFFFFF"/>
                </a:highlight>
                <a:latin typeface="Source Code Pro" panose="020B0309030403020204" charset="0"/>
                <a:cs typeface="Source Code Pro" panose="020B0309030403020204" charset="0"/>
                <a:sym typeface="+mn-ea"/>
              </a:rPr>
              <a:t>BY</a:t>
            </a:r>
            <a:r>
              <a:rPr lang="en-US" sz="1200" dirty="0">
                <a:solidFill>
                  <a:srgbClr val="000000"/>
                </a:solidFill>
                <a:highlight>
                  <a:srgbClr val="FFFFFF"/>
                </a:highlight>
                <a:latin typeface="Source Code Pro" panose="020B0309030403020204" charset="0"/>
                <a:cs typeface="Source Code Pro" panose="020B0309030403020204" charset="0"/>
                <a:sym typeface="+mn-ea"/>
              </a:rPr>
              <a:t> </a:t>
            </a:r>
            <a:r>
              <a:rPr lang="en-US" sz="1200" dirty="0">
                <a:solidFill>
                  <a:srgbClr val="808080"/>
                </a:solidFill>
                <a:highlight>
                  <a:srgbClr val="FFFFFF"/>
                </a:highlight>
                <a:latin typeface="Source Code Pro" panose="020B0309030403020204" charset="0"/>
                <a:cs typeface="Source Code Pro" panose="020B0309030403020204" charset="0"/>
                <a:sym typeface="+mn-ea"/>
              </a:rPr>
              <a:t>':' </a:t>
            </a:r>
            <a:r>
              <a:rPr lang="en-US" sz="1200" dirty="0" err="1">
                <a:solidFill>
                  <a:srgbClr val="FF0000"/>
                </a:solidFill>
                <a:highlight>
                  <a:srgbClr val="FFFFFF"/>
                </a:highlight>
                <a:latin typeface="Source Code Pro" panose="020B0309030403020204" charset="0"/>
                <a:cs typeface="Source Code Pro" panose="020B0309030403020204" charset="0"/>
                <a:sym typeface="+mn-ea"/>
              </a:rPr>
              <a:t>表示key-value之间用:分隔</a:t>
            </a:r>
            <a:endParaRPr lang="zh-CN" altLang="en-US" dirty="0"/>
          </a:p>
          <a:p>
            <a:endParaRPr lang="zh-CN" altLang="en-US" dirty="0"/>
          </a:p>
          <a:p>
            <a:endParaRPr lang="zh-CN" altLang="en-US" dirty="0"/>
          </a:p>
        </p:txBody>
      </p:sp>
      <p:graphicFrame>
        <p:nvGraphicFramePr>
          <p:cNvPr id="4" name="表格 3"/>
          <p:cNvGraphicFramePr/>
          <p:nvPr>
            <p:custDataLst>
              <p:tags r:id="rId1"/>
            </p:custDataLst>
          </p:nvPr>
        </p:nvGraphicFramePr>
        <p:xfrm>
          <a:off x="767715" y="2637155"/>
          <a:ext cx="8388350" cy="1074420"/>
        </p:xfrm>
        <a:graphic>
          <a:graphicData uri="http://schemas.openxmlformats.org/drawingml/2006/table">
            <a:tbl>
              <a:tblPr/>
              <a:tblGrid>
                <a:gridCol w="8388350">
                  <a:extLst>
                    <a:ext uri="{9D8B030D-6E8A-4147-A177-3AD203B41FA5}">
                      <a16:colId xmlns:a16="http://schemas.microsoft.com/office/drawing/2014/main" val="20000"/>
                    </a:ext>
                  </a:extLst>
                </a:gridCol>
              </a:tblGrid>
              <a:tr h="1074420">
                <a:tc>
                  <a:txBody>
                    <a:bodyPr/>
                    <a:lstStyle/>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id</a:t>
                      </a:r>
                      <a:r>
                        <a:rPr lang="en-US" sz="1400" b="0">
                          <a:solidFill>
                            <a:srgbClr val="ED7D31"/>
                          </a:solidFill>
                          <a:latin typeface="Consolas" panose="020B0609020204030204" charset="0"/>
                          <a:ea typeface="微软雅黑" panose="020B0503020204020204" pitchFamily="34" charset="-122"/>
                          <a:cs typeface="Consolas" panose="020B0609020204030204" charset="0"/>
                        </a:rPr>
                        <a:t>,name,</a:t>
                      </a:r>
                      <a:r>
                        <a:rPr lang="en-US" sz="1400" b="0">
                          <a:solidFill>
                            <a:srgbClr val="4472C4"/>
                          </a:solidFill>
                          <a:latin typeface="Consolas" panose="020B0609020204030204" charset="0"/>
                          <a:ea typeface="微软雅黑" panose="020B0503020204020204" pitchFamily="34" charset="-122"/>
                          <a:cs typeface="Consolas" panose="020B0609020204030204" charset="0"/>
                        </a:rPr>
                        <a:t>members</a:t>
                      </a:r>
                      <a:r>
                        <a:rPr lang="en-US" sz="1400" b="0">
                          <a:solidFill>
                            <a:srgbClr val="ED7D31"/>
                          </a:solidFill>
                          <a:latin typeface="Consolas" panose="020B0609020204030204" charset="0"/>
                          <a:ea typeface="微软雅黑" panose="020B0503020204020204" pitchFamily="34" charset="-122"/>
                          <a:cs typeface="Consolas" panose="020B0609020204030204" charset="0"/>
                        </a:rPr>
                        <a:t>,</a:t>
                      </a:r>
                      <a:r>
                        <a:rPr lang="en-US" sz="1400" b="0">
                          <a:solidFill>
                            <a:schemeClr val="accent6"/>
                          </a:solidFill>
                          <a:latin typeface="Consolas" panose="020B0609020204030204" charset="0"/>
                          <a:ea typeface="微软雅黑" panose="020B0503020204020204" pitchFamily="34" charset="-122"/>
                          <a:cs typeface="Consolas" panose="020B0609020204030204" charset="0"/>
                        </a:rPr>
                        <a:t>age</a:t>
                      </a:r>
                      <a:endParaRPr lang="en-US" sz="1400" b="0">
                        <a:solidFill>
                          <a:srgbClr val="ED7D31"/>
                        </a:solidFill>
                        <a:latin typeface="Consolas" panose="020B0609020204030204" charset="0"/>
                        <a:ea typeface="微软雅黑" panose="020B0503020204020204" pitchFamily="34" charset="-122"/>
                        <a:cs typeface="Consolas" panose="020B0609020204030204" charset="0"/>
                      </a:endParaRP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1</a:t>
                      </a:r>
                      <a:r>
                        <a:rPr lang="en-US" sz="1400" b="0">
                          <a:solidFill>
                            <a:srgbClr val="ED7D31"/>
                          </a:solidFill>
                          <a:latin typeface="Consolas" panose="020B0609020204030204" charset="0"/>
                          <a:ea typeface="微软雅黑" panose="020B0503020204020204" pitchFamily="34" charset="-122"/>
                          <a:cs typeface="Consolas" panose="020B0609020204030204" charset="0"/>
                        </a:rPr>
                        <a:t>,zhangsan</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,father:xiaoming#mother:xiaohuang#brother:xiaoxu</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70AD47"/>
                          </a:solidFill>
                          <a:latin typeface="Consolas" panose="020B0609020204030204" charset="0"/>
                          <a:ea typeface="微软雅黑" panose="020B0503020204020204" pitchFamily="34" charset="-122"/>
                          <a:cs typeface="Consolas" panose="020B0609020204030204" charset="0"/>
                        </a:rPr>
                        <a:t>28</a:t>
                      </a: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2</a:t>
                      </a:r>
                      <a:r>
                        <a:rPr lang="en-US" sz="1400" b="0">
                          <a:solidFill>
                            <a:srgbClr val="ED7D31"/>
                          </a:solidFill>
                          <a:latin typeface="Consolas" panose="020B0609020204030204" charset="0"/>
                          <a:ea typeface="微软雅黑" panose="020B0503020204020204" pitchFamily="34" charset="-122"/>
                          <a:cs typeface="Consolas" panose="020B0609020204030204" charset="0"/>
                        </a:rPr>
                        <a:t>,lisi</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father:mayun#mother:huangyi#brother:guanyu</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70AD47"/>
                          </a:solidFill>
                          <a:latin typeface="Consolas" panose="020B0609020204030204" charset="0"/>
                          <a:ea typeface="微软雅黑" panose="020B0503020204020204" pitchFamily="34" charset="-122"/>
                          <a:cs typeface="Consolas" panose="020B0609020204030204" charset="0"/>
                        </a:rPr>
                        <a:t>22</a:t>
                      </a: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3</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ED7D31"/>
                          </a:solidFill>
                          <a:latin typeface="Consolas" panose="020B0609020204030204" charset="0"/>
                          <a:ea typeface="微软雅黑" panose="020B0503020204020204" pitchFamily="34" charset="-122"/>
                          <a:cs typeface="Consolas" panose="020B0609020204030204" charset="0"/>
                        </a:rPr>
                        <a:t>wangwu</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,father:wangjianlin#mother:ruhua#sister:jingtian,</a:t>
                      </a:r>
                      <a:r>
                        <a:rPr lang="en-US" sz="1400" b="0">
                          <a:solidFill>
                            <a:srgbClr val="70AD47"/>
                          </a:solidFill>
                          <a:latin typeface="Consolas" panose="020B0609020204030204" charset="0"/>
                          <a:ea typeface="微软雅黑" panose="020B0503020204020204" pitchFamily="34" charset="-122"/>
                          <a:cs typeface="Consolas" panose="020B0609020204030204" charset="0"/>
                        </a:rPr>
                        <a:t>29</a:t>
                      </a:r>
                    </a:p>
                    <a:p>
                      <a:pPr indent="0">
                        <a:buNone/>
                      </a:pPr>
                      <a:r>
                        <a:rPr lang="en-US" sz="1400" b="0">
                          <a:solidFill>
                            <a:schemeClr val="accent4"/>
                          </a:solidFill>
                          <a:latin typeface="Consolas" panose="020B0609020204030204" charset="0"/>
                          <a:ea typeface="微软雅黑" panose="020B0503020204020204" pitchFamily="34" charset="-122"/>
                          <a:cs typeface="Consolas" panose="020B0609020204030204" charset="0"/>
                        </a:rPr>
                        <a:t>4</a:t>
                      </a:r>
                      <a:r>
                        <a:rPr lang="en-US" sz="1400" b="0">
                          <a:latin typeface="Consolas" panose="020B0609020204030204" charset="0"/>
                          <a:ea typeface="微软雅黑" panose="020B0503020204020204" pitchFamily="34" charset="-122"/>
                          <a:cs typeface="Consolas" panose="020B0609020204030204" charset="0"/>
                        </a:rPr>
                        <a:t>,</a:t>
                      </a:r>
                      <a:r>
                        <a:rPr lang="en-US" sz="1400" b="0">
                          <a:solidFill>
                            <a:srgbClr val="ED7D31"/>
                          </a:solidFill>
                          <a:latin typeface="Consolas" panose="020B0609020204030204" charset="0"/>
                          <a:ea typeface="微软雅黑" panose="020B0503020204020204" pitchFamily="34" charset="-122"/>
                          <a:cs typeface="Consolas" panose="020B0609020204030204" charset="0"/>
                        </a:rPr>
                        <a:t>mayun</a:t>
                      </a:r>
                      <a:r>
                        <a:rPr lang="en-US" sz="1400" b="0">
                          <a:solidFill>
                            <a:srgbClr val="4472C4"/>
                          </a:solidFill>
                          <a:latin typeface="Consolas" panose="020B0609020204030204" charset="0"/>
                          <a:ea typeface="微软雅黑" panose="020B0503020204020204" pitchFamily="34" charset="-122"/>
                          <a:cs typeface="Consolas" panose="020B0609020204030204" charset="0"/>
                        </a:rPr>
                        <a:t>,father:mayongzhen#mother:angelababy,</a:t>
                      </a:r>
                      <a:r>
                        <a:rPr lang="en-US" sz="1400" b="0">
                          <a:solidFill>
                            <a:srgbClr val="70AD47"/>
                          </a:solidFill>
                          <a:latin typeface="Consolas" panose="020B0609020204030204" charset="0"/>
                          <a:ea typeface="微软雅黑" panose="020B0503020204020204" pitchFamily="34" charset="-122"/>
                          <a:cs typeface="Consolas" panose="020B0609020204030204" charset="0"/>
                        </a:rPr>
                        <a:t>26</a:t>
                      </a:r>
                      <a:endParaRPr lang="en-US" altLang="en-US" sz="1400" b="0">
                        <a:solidFill>
                          <a:srgbClr val="70AD47"/>
                        </a:solidFill>
                        <a:latin typeface="Consolas" panose="020B0609020204030204" charset="0"/>
                        <a:ea typeface="微软雅黑" panose="020B0503020204020204" pitchFamily="34" charset="-122"/>
                        <a:cs typeface="Consolas" panose="020B0609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00" name="文本框 99"/>
          <p:cNvSpPr txBox="1"/>
          <p:nvPr/>
        </p:nvSpPr>
        <p:spPr>
          <a:xfrm>
            <a:off x="767715" y="4077335"/>
            <a:ext cx="8388350" cy="1599565"/>
          </a:xfrm>
          <a:prstGeom prst="rect">
            <a:avLst/>
          </a:prstGeom>
          <a:noFill/>
          <a:ln w="9525">
            <a:solidFill>
              <a:schemeClr val="accent1"/>
            </a:solidFill>
          </a:ln>
        </p:spPr>
        <p:txBody>
          <a:bodyPr wrap="square">
            <a:spAutoFit/>
          </a:bodyPr>
          <a:lstStyle/>
          <a:p>
            <a:pPr marL="0" algn="l">
              <a:buClrTx/>
              <a:buSzTx/>
              <a:buFontTx/>
            </a:pPr>
            <a:r>
              <a:rPr lang="en-US" sz="1400" b="1">
                <a:solidFill>
                  <a:srgbClr val="0000FF"/>
                </a:solidFill>
                <a:highlight>
                  <a:srgbClr val="FFFFFF"/>
                </a:highlight>
                <a:latin typeface="Source Code Pro" panose="020B0309030403020204" charset="0"/>
                <a:cs typeface="Source Code Pro" panose="020B0309030403020204" charset="0"/>
              </a:rPr>
              <a:t>create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table</a:t>
            </a:r>
            <a:r>
              <a:rPr lang="en-US" sz="1400" b="0">
                <a:solidFill>
                  <a:srgbClr val="000000"/>
                </a:solidFill>
                <a:highlight>
                  <a:srgbClr val="FFFFFF"/>
                </a:highlight>
                <a:latin typeface="Source Code Pro" panose="020B0309030403020204" charset="0"/>
                <a:cs typeface="Source Code Pro" panose="020B0309030403020204" charset="0"/>
              </a:rPr>
              <a:t> myhive.test_map</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sz="1400" b="0">
              <a:solidFill>
                <a:srgbClr val="000000"/>
              </a:solidFill>
              <a:highlight>
                <a:srgbClr val="FFFFFF"/>
              </a:highlight>
              <a:latin typeface="Source Code Pro" panose="020B0309030403020204" charset="0"/>
              <a:cs typeface="Source Code Pro" panose="020B0309030403020204" charset="0"/>
            </a:endParaRPr>
          </a:p>
          <a:p>
            <a:pPr marL="0" algn="l">
              <a:buClrTx/>
              <a:buSzTx/>
              <a:buFontTx/>
            </a:pPr>
            <a:r>
              <a:rPr lang="en-US" sz="1400" b="0">
                <a:solidFill>
                  <a:srgbClr val="000000"/>
                </a:solidFill>
                <a:highlight>
                  <a:srgbClr val="FFFFFF"/>
                </a:highlight>
                <a:latin typeface="Source Code Pro" panose="020B0309030403020204" charset="0"/>
                <a:cs typeface="Source Code Pro" panose="020B0309030403020204" charset="0"/>
              </a:rPr>
              <a:t>id </a:t>
            </a:r>
            <a:r>
              <a:rPr lang="en-US" sz="1400" b="1">
                <a:solidFill>
                  <a:srgbClr val="0000FF"/>
                </a:solidFill>
                <a:highlight>
                  <a:srgbClr val="FFFFFF"/>
                </a:highlight>
                <a:latin typeface="Source Code Pro" panose="020B0309030403020204" charset="0"/>
                <a:cs typeface="Source Code Pro" panose="020B0309030403020204" charset="0"/>
              </a:rPr>
              <a:t>int</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name 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members </a:t>
            </a:r>
            <a:r>
              <a:rPr lang="en-US" sz="1400" b="1">
                <a:solidFill>
                  <a:srgbClr val="0000FF"/>
                </a:solidFill>
                <a:highlight>
                  <a:srgbClr val="FFFFFF"/>
                </a:highlight>
                <a:latin typeface="Source Code Pro" panose="020B0309030403020204" charset="0"/>
                <a:cs typeface="Source Code Pro" panose="020B0309030403020204" charset="0"/>
              </a:rPr>
              <a:t>map</a:t>
            </a:r>
            <a:r>
              <a:rPr lang="en-US" sz="1400" b="1">
                <a:solidFill>
                  <a:srgbClr val="000080"/>
                </a:solidFill>
                <a:highlight>
                  <a:srgbClr val="FFFFFF"/>
                </a:highlight>
                <a:latin typeface="Source Code Pro" panose="020B0309030403020204" charset="0"/>
                <a:cs typeface="Source Code Pro" panose="020B0309030403020204" charset="0"/>
              </a:rPr>
              <a:t>&lt;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&gt;,</a:t>
            </a:r>
            <a:r>
              <a:rPr lang="en-US" sz="1400" b="0">
                <a:solidFill>
                  <a:srgbClr val="000000"/>
                </a:solidFill>
                <a:highlight>
                  <a:srgbClr val="FFFFFF"/>
                </a:highlight>
                <a:latin typeface="Source Code Pro" panose="020B0309030403020204" charset="0"/>
                <a:cs typeface="Source Code Pro" panose="020B0309030403020204" charset="0"/>
              </a:rPr>
              <a:t> age </a:t>
            </a:r>
            <a:r>
              <a:rPr lang="en-US" sz="1400" b="1">
                <a:solidFill>
                  <a:srgbClr val="0000FF"/>
                </a:solidFill>
                <a:highlight>
                  <a:srgbClr val="FFFFFF"/>
                </a:highlight>
                <a:latin typeface="Source Code Pro" panose="020B0309030403020204" charset="0"/>
                <a:cs typeface="Source Code Pro" panose="020B0309030403020204" charset="0"/>
              </a:rPr>
              <a:t>int</a:t>
            </a:r>
            <a:endParaRPr lang="en-US" sz="1400" b="1">
              <a:solidFill>
                <a:srgbClr val="000080"/>
              </a:solidFill>
              <a:highlight>
                <a:srgbClr val="FFFFFF"/>
              </a:highlight>
              <a:latin typeface="Source Code Pro" panose="020B0309030403020204" charset="0"/>
              <a:cs typeface="Source Code Pro" panose="020B0309030403020204" charset="0"/>
            </a:endParaRPr>
          </a:p>
          <a:p>
            <a:pPr marL="0" algn="l">
              <a:buClrTx/>
              <a:buSzTx/>
              <a:buFontTx/>
            </a:pPr>
            <a:r>
              <a:rPr lang="en-US" sz="1400" b="1">
                <a:solidFill>
                  <a:srgbClr val="000080"/>
                </a:solidFill>
                <a:highlight>
                  <a:srgbClr val="FFFFFF"/>
                </a:highlight>
                <a:latin typeface="Source Code Pro" panose="020B0309030403020204" charset="0"/>
                <a:cs typeface="Source Code Pro" panose="020B0309030403020204" charset="0"/>
              </a:rPr>
              <a:t>)</a:t>
            </a:r>
            <a:endParaRPr lang="en-US" sz="1400" b="1">
              <a:solidFill>
                <a:srgbClr val="0000FF"/>
              </a:solidFill>
              <a:highlight>
                <a:srgbClr val="FFFFFF"/>
              </a:highlight>
              <a:latin typeface="Source Code Pro" panose="020B0309030403020204" charset="0"/>
              <a:cs typeface="Source Code Pro" panose="020B0309030403020204" charset="0"/>
            </a:endParaRPr>
          </a:p>
          <a:p>
            <a:pPr marL="0" algn="l">
              <a:buClrTx/>
              <a:buSzTx/>
              <a:buFontTx/>
            </a:pPr>
            <a:r>
              <a:rPr lang="en-US" sz="1400" b="1">
                <a:solidFill>
                  <a:srgbClr val="0000FF"/>
                </a:solidFill>
                <a:highlight>
                  <a:srgbClr val="FFFFFF"/>
                </a:highlight>
                <a:latin typeface="Source Code Pro" panose="020B0309030403020204" charset="0"/>
                <a:cs typeface="Source Code Pro" panose="020B0309030403020204" charset="0"/>
              </a:rPr>
              <a:t>row</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format</a:t>
            </a:r>
            <a:r>
              <a:rPr lang="en-US" sz="1400" b="0">
                <a:solidFill>
                  <a:srgbClr val="000000"/>
                </a:solidFill>
                <a:highlight>
                  <a:srgbClr val="FFFFFF"/>
                </a:highlight>
                <a:latin typeface="Source Code Pro" panose="020B0309030403020204" charset="0"/>
                <a:cs typeface="Source Code Pro" panose="020B0309030403020204" charset="0"/>
              </a:rPr>
              <a:t> delimited</a:t>
            </a:r>
          </a:p>
          <a:p>
            <a:pPr marL="0" algn="l">
              <a:buClrTx/>
              <a:buSzTx/>
              <a:buFontTx/>
            </a:pPr>
            <a:r>
              <a:rPr lang="en-US" sz="1400" b="0">
                <a:solidFill>
                  <a:srgbClr val="000000"/>
                </a:solidFill>
                <a:highlight>
                  <a:srgbClr val="FFFFFF"/>
                </a:highlight>
                <a:latin typeface="Source Code Pro" panose="020B0309030403020204" charset="0"/>
                <a:cs typeface="Source Code Pro" panose="020B0309030403020204" charset="0"/>
              </a:rPr>
              <a:t>fields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endParaRPr lang="en-US" sz="1400" b="0">
              <a:solidFill>
                <a:srgbClr val="000000"/>
              </a:solidFill>
              <a:highlight>
                <a:srgbClr val="FFFFFF"/>
              </a:highlight>
              <a:latin typeface="Source Code Pro" panose="020B0309030403020204" charset="0"/>
              <a:cs typeface="Source Code Pro" panose="020B0309030403020204" charset="0"/>
            </a:endParaRPr>
          </a:p>
          <a:p>
            <a:pPr marL="0" algn="l">
              <a:buClrTx/>
              <a:buSzTx/>
              <a:buFontTx/>
            </a:pPr>
            <a:r>
              <a:rPr lang="en-US" sz="1400" b="0">
                <a:solidFill>
                  <a:srgbClr val="000000"/>
                </a:solidFill>
                <a:highlight>
                  <a:srgbClr val="FFFFFF"/>
                </a:highlight>
                <a:latin typeface="Source Code Pro" panose="020B0309030403020204" charset="0"/>
                <a:cs typeface="Source Code Pro" panose="020B0309030403020204" charset="0"/>
              </a:rPr>
              <a:t>COLLECTION ITEMS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a:t>
            </a:r>
            <a:endParaRPr lang="en-US" sz="1400" b="1">
              <a:solidFill>
                <a:srgbClr val="0000FF"/>
              </a:solidFill>
              <a:highlight>
                <a:srgbClr val="FFFFFF"/>
              </a:highlight>
              <a:latin typeface="Source Code Pro" panose="020B0309030403020204" charset="0"/>
              <a:cs typeface="Source Code Pro" panose="020B0309030403020204" charset="0"/>
            </a:endParaRPr>
          </a:p>
          <a:p>
            <a:pPr marL="0" algn="l">
              <a:buClrTx/>
              <a:buSzTx/>
              <a:buFontTx/>
            </a:pPr>
            <a:r>
              <a:rPr lang="en-US" sz="1400" b="1">
                <a:solidFill>
                  <a:srgbClr val="0000FF"/>
                </a:solidFill>
                <a:highlight>
                  <a:srgbClr val="FFFFFF"/>
                </a:highlight>
                <a:latin typeface="Source Code Pro" panose="020B0309030403020204" charset="0"/>
                <a:cs typeface="Source Code Pro" panose="020B0309030403020204" charset="0"/>
              </a:rPr>
              <a:t>MAP</a:t>
            </a:r>
            <a:r>
              <a:rPr lang="en-US" sz="1400" b="0">
                <a:solidFill>
                  <a:srgbClr val="000000"/>
                </a:solidFill>
                <a:highlight>
                  <a:srgbClr val="FFFFFF"/>
                </a:highlight>
                <a:latin typeface="Source Code Pro" panose="020B0309030403020204" charset="0"/>
                <a:cs typeface="Source Code Pro" panose="020B0309030403020204" charset="0"/>
              </a:rPr>
              <a:t> KEYS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sz="1400" b="0">
              <a:solidFill>
                <a:srgbClr val="808080"/>
              </a:solidFill>
              <a:highlight>
                <a:srgbClr val="FFFFFF"/>
              </a:highlight>
              <a:latin typeface="Source Code Pro" panose="020B0309030403020204" charset="0"/>
              <a:cs typeface="Source Code Pro" panose="020B0309030403020204" charset="0"/>
            </a:endParaRPr>
          </a:p>
        </p:txBody>
      </p:sp>
      <p:pic>
        <p:nvPicPr>
          <p:cNvPr id="5" name="图片 4" descr="播仔素材库【1】0001"/>
          <p:cNvPicPr>
            <a:picLocks noChangeAspect="1"/>
          </p:cNvPicPr>
          <p:nvPr/>
        </p:nvPicPr>
        <p:blipFill>
          <a:blip r:embed="rId3"/>
          <a:stretch>
            <a:fillRect/>
          </a:stretch>
        </p:blipFill>
        <p:spPr>
          <a:xfrm>
            <a:off x="10344150" y="4580890"/>
            <a:ext cx="2109470" cy="210947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ym typeface="+mn-ea"/>
              </a:rPr>
              <a:t>map</a:t>
            </a:r>
            <a:r>
              <a:rPr>
                <a:sym typeface="+mn-ea"/>
              </a:rPr>
              <a:t>类型</a:t>
            </a:r>
            <a:endParaRPr lang="zh-CN" altLang="en-US"/>
          </a:p>
        </p:txBody>
      </p:sp>
      <p:sp>
        <p:nvSpPr>
          <p:cNvPr id="3" name="文本占位符 2"/>
          <p:cNvSpPr>
            <a:spLocks noGrp="1"/>
          </p:cNvSpPr>
          <p:nvPr>
            <p:ph type="body" sz="quarter" idx="11"/>
          </p:nvPr>
        </p:nvSpPr>
        <p:spPr/>
        <p:txBody>
          <a:bodyPr/>
          <a:lstStyle/>
          <a:p>
            <a:r>
              <a:rPr lang="zh-CN" altLang="en-US"/>
              <a:t>导入数据</a:t>
            </a:r>
          </a:p>
          <a:p>
            <a:endParaRPr lang="zh-CN" altLang="en-US"/>
          </a:p>
          <a:p>
            <a:r>
              <a:rPr lang="zh-CN" altLang="en-US"/>
              <a:t>常用查询</a:t>
            </a:r>
          </a:p>
        </p:txBody>
      </p:sp>
      <p:sp>
        <p:nvSpPr>
          <p:cNvPr id="100" name="文本框 99"/>
          <p:cNvSpPr txBox="1"/>
          <p:nvPr/>
        </p:nvSpPr>
        <p:spPr>
          <a:xfrm>
            <a:off x="839470" y="2132965"/>
            <a:ext cx="10570210" cy="306705"/>
          </a:xfrm>
          <a:prstGeom prst="rect">
            <a:avLst/>
          </a:prstGeom>
          <a:noFill/>
          <a:ln w="9525">
            <a:solidFill>
              <a:schemeClr val="accent1"/>
            </a:solidFill>
          </a:ln>
        </p:spPr>
        <p:txBody>
          <a:bodyPr wrap="square">
            <a:spAutoFit/>
          </a:bodyPr>
          <a:lstStyle/>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'/home/hadoop/data_for_map_type.txt'</a:t>
            </a:r>
            <a:r>
              <a:rPr lang="en-US" sz="1400" b="0">
                <a:solidFill>
                  <a:srgbClr val="000000"/>
                </a:solidFill>
                <a:highlight>
                  <a:srgbClr val="FFFFFF"/>
                </a:highlight>
                <a:latin typeface="Consolas" panose="020B0609020204030204" charset="0"/>
                <a:cs typeface="Consolas" panose="020B0609020204030204" charset="0"/>
              </a:rPr>
              <a:t> overwrite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6" name="文本框 5"/>
          <p:cNvSpPr txBox="1"/>
          <p:nvPr/>
        </p:nvSpPr>
        <p:spPr>
          <a:xfrm>
            <a:off x="839470" y="3115310"/>
            <a:ext cx="10570210" cy="2927985"/>
          </a:xfrm>
          <a:prstGeom prst="rect">
            <a:avLst/>
          </a:prstGeom>
          <a:noFill/>
          <a:ln w="9525">
            <a:solidFill>
              <a:schemeClr val="accent1"/>
            </a:solidFill>
          </a:ln>
        </p:spPr>
        <p:txBody>
          <a:bodyPr wrap="square">
            <a:noAutofit/>
          </a:bodyPr>
          <a:lstStyle/>
          <a:p>
            <a:pPr marL="0" algn="l">
              <a:buClrTx/>
              <a:buSzTx/>
              <a:buFontTx/>
            </a:pPr>
            <a:r>
              <a:rPr lang="en-US" sz="1400">
                <a:solidFill>
                  <a:srgbClr val="808080"/>
                </a:solidFill>
                <a:highlight>
                  <a:srgbClr val="FFFFFF"/>
                </a:highlight>
                <a:latin typeface="Consolas" panose="020B0609020204030204" charset="0"/>
                <a:cs typeface="Consolas" panose="020B0609020204030204" charset="0"/>
              </a:rPr>
              <a:t># 查询全部</a:t>
            </a: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father</a:t>
            </a:r>
            <a:r>
              <a:rPr lang="zh-CN" altLang="en-US" sz="1400">
                <a:solidFill>
                  <a:srgbClr val="808080"/>
                </a:solidFill>
                <a:highlight>
                  <a:srgbClr val="FFFFFF"/>
                </a:highlight>
                <a:latin typeface="Consolas" panose="020B0609020204030204" charset="0"/>
                <a:cs typeface="Consolas" panose="020B0609020204030204" charset="0"/>
                <a:sym typeface="+mn-ea"/>
              </a:rPr>
              <a:t>、</a:t>
            </a:r>
            <a:r>
              <a:rPr lang="en-US" altLang="zh-CN" sz="1400">
                <a:solidFill>
                  <a:srgbClr val="808080"/>
                </a:solidFill>
                <a:highlight>
                  <a:srgbClr val="FFFFFF"/>
                </a:highlight>
                <a:latin typeface="Consolas" panose="020B0609020204030204" charset="0"/>
                <a:cs typeface="Consolas" panose="020B0609020204030204" charset="0"/>
                <a:sym typeface="+mn-ea"/>
              </a:rPr>
              <a:t>mother</a:t>
            </a:r>
            <a:r>
              <a:rPr lang="zh-CN" altLang="en-US" sz="1400">
                <a:solidFill>
                  <a:srgbClr val="808080"/>
                </a:solidFill>
                <a:highlight>
                  <a:srgbClr val="FFFFFF"/>
                </a:highlight>
                <a:latin typeface="Consolas" panose="020B0609020204030204" charset="0"/>
                <a:cs typeface="Consolas" panose="020B0609020204030204" charset="0"/>
                <a:sym typeface="+mn-ea"/>
              </a:rPr>
              <a:t>这两个</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808080"/>
                </a:solidFill>
                <a:highlight>
                  <a:srgbClr val="FFFFFF"/>
                </a:highlight>
                <a:latin typeface="Consolas" panose="020B0609020204030204" charset="0"/>
                <a:cs typeface="Consolas" panose="020B0609020204030204" charset="0"/>
              </a:rPr>
              <a:t>'father'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father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808080"/>
                </a:solidFill>
                <a:highlight>
                  <a:srgbClr val="FFFFFF"/>
                </a:highlight>
                <a:latin typeface="Consolas" panose="020B0609020204030204" charset="0"/>
                <a:cs typeface="Consolas" panose="020B0609020204030204" charset="0"/>
              </a:rPr>
              <a:t>'mother'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mother</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age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查询全部</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r>
              <a:rPr lang="zh-CN" altLang="en-US" sz="1400">
                <a:solidFill>
                  <a:srgbClr val="808080"/>
                </a:solidFill>
                <a:highlight>
                  <a:srgbClr val="FFFFFF"/>
                </a:highlight>
                <a:latin typeface="Consolas" panose="020B0609020204030204" charset="0"/>
                <a:cs typeface="Consolas" panose="020B0609020204030204" charset="0"/>
                <a:sym typeface="+mn-ea"/>
              </a:rPr>
              <a:t>，使用</a:t>
            </a:r>
            <a:r>
              <a:rPr lang="en-US" altLang="zh-CN" sz="1400">
                <a:solidFill>
                  <a:srgbClr val="808080"/>
                </a:solidFill>
                <a:highlight>
                  <a:srgbClr val="FFFFFF"/>
                </a:highlight>
                <a:latin typeface="Consolas" panose="020B0609020204030204" charset="0"/>
                <a:cs typeface="Consolas" panose="020B0609020204030204" charset="0"/>
                <a:sym typeface="+mn-ea"/>
              </a:rPr>
              <a:t>map_keys</a:t>
            </a:r>
            <a:r>
              <a:rPr lang="zh-CN" altLang="en-US" sz="1400">
                <a:solidFill>
                  <a:srgbClr val="808080"/>
                </a:solidFill>
                <a:highlight>
                  <a:srgbClr val="FFFFFF"/>
                </a:highlight>
                <a:latin typeface="Consolas" panose="020B0609020204030204" charset="0"/>
                <a:cs typeface="Consolas" panose="020B0609020204030204" charset="0"/>
                <a:sym typeface="+mn-ea"/>
              </a:rPr>
              <a:t>函数，结果是</a:t>
            </a:r>
            <a:r>
              <a:rPr lang="en-US" altLang="zh-CN" sz="1400">
                <a:solidFill>
                  <a:srgbClr val="808080"/>
                </a:solidFill>
                <a:highlight>
                  <a:srgbClr val="FFFFFF"/>
                </a:highlight>
                <a:latin typeface="Consolas" panose="020B0609020204030204" charset="0"/>
                <a:cs typeface="Consolas" panose="020B0609020204030204" charset="0"/>
                <a:sym typeface="+mn-ea"/>
              </a:rPr>
              <a:t>array</a:t>
            </a:r>
            <a:r>
              <a:rPr lang="zh-CN" altLang="en-US" sz="1400">
                <a:solidFill>
                  <a:srgbClr val="808080"/>
                </a:solidFill>
                <a:highlight>
                  <a:srgbClr val="FFFFFF"/>
                </a:highlight>
                <a:latin typeface="Consolas" panose="020B0609020204030204" charset="0"/>
                <a:cs typeface="Consolas" panose="020B0609020204030204" charset="0"/>
                <a:sym typeface="+mn-ea"/>
              </a:rPr>
              <a:t>类型</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7F0000"/>
                </a:solidFill>
                <a:highlight>
                  <a:srgbClr val="FFFFFF"/>
                </a:highlight>
                <a:latin typeface="Consolas" panose="020B0609020204030204" charset="0"/>
                <a:cs typeface="Consolas" panose="020B0609020204030204" charset="0"/>
              </a:rPr>
              <a:t>map_keys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as</a:t>
            </a:r>
            <a:r>
              <a:rPr lang="en-US" sz="1400" b="0">
                <a:solidFill>
                  <a:srgbClr val="000000"/>
                </a:solidFill>
                <a:highlight>
                  <a:srgbClr val="FFFFFF"/>
                </a:highlight>
                <a:latin typeface="Consolas" panose="020B0609020204030204" charset="0"/>
                <a:cs typeface="Consolas" panose="020B0609020204030204" charset="0"/>
              </a:rPr>
              <a:t> relation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查询全部</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value</a:t>
            </a:r>
            <a:r>
              <a:rPr lang="zh-CN" altLang="en-US" sz="1400">
                <a:solidFill>
                  <a:srgbClr val="808080"/>
                </a:solidFill>
                <a:highlight>
                  <a:srgbClr val="FFFFFF"/>
                </a:highlight>
                <a:latin typeface="Consolas" panose="020B0609020204030204" charset="0"/>
                <a:cs typeface="Consolas" panose="020B0609020204030204" charset="0"/>
                <a:sym typeface="+mn-ea"/>
              </a:rPr>
              <a:t>，使用</a:t>
            </a:r>
            <a:r>
              <a:rPr lang="en-US" altLang="zh-CN" sz="1400">
                <a:solidFill>
                  <a:srgbClr val="808080"/>
                </a:solidFill>
                <a:highlight>
                  <a:srgbClr val="FFFFFF"/>
                </a:highlight>
                <a:latin typeface="Consolas" panose="020B0609020204030204" charset="0"/>
                <a:cs typeface="Consolas" panose="020B0609020204030204" charset="0"/>
                <a:sym typeface="+mn-ea"/>
              </a:rPr>
              <a:t>map_values</a:t>
            </a:r>
            <a:r>
              <a:rPr lang="zh-CN" altLang="en-US" sz="1400">
                <a:solidFill>
                  <a:srgbClr val="808080"/>
                </a:solidFill>
                <a:highlight>
                  <a:srgbClr val="FFFFFF"/>
                </a:highlight>
                <a:latin typeface="Consolas" panose="020B0609020204030204" charset="0"/>
                <a:cs typeface="Consolas" panose="020B0609020204030204" charset="0"/>
                <a:sym typeface="+mn-ea"/>
              </a:rPr>
              <a:t>函数，结果是</a:t>
            </a:r>
            <a:r>
              <a:rPr lang="en-US" altLang="zh-CN" sz="1400">
                <a:solidFill>
                  <a:srgbClr val="808080"/>
                </a:solidFill>
                <a:highlight>
                  <a:srgbClr val="FFFFFF"/>
                </a:highlight>
                <a:latin typeface="Consolas" panose="020B0609020204030204" charset="0"/>
                <a:cs typeface="Consolas" panose="020B0609020204030204" charset="0"/>
                <a:sym typeface="+mn-ea"/>
              </a:rPr>
              <a:t>array</a:t>
            </a:r>
            <a:r>
              <a:rPr lang="zh-CN" altLang="en-US" sz="1400">
                <a:solidFill>
                  <a:srgbClr val="808080"/>
                </a:solidFill>
                <a:highlight>
                  <a:srgbClr val="FFFFFF"/>
                </a:highlight>
                <a:latin typeface="Consolas" panose="020B0609020204030204" charset="0"/>
                <a:cs typeface="Consolas" panose="020B0609020204030204" charset="0"/>
                <a:sym typeface="+mn-ea"/>
              </a:rPr>
              <a:t>类型</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7F0000"/>
                </a:solidFill>
                <a:highlight>
                  <a:srgbClr val="FFFFFF"/>
                </a:highlight>
                <a:latin typeface="Consolas" panose="020B0609020204030204" charset="0"/>
                <a:cs typeface="Consolas" panose="020B0609020204030204" charset="0"/>
              </a:rPr>
              <a:t>map_values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as</a:t>
            </a:r>
            <a:r>
              <a:rPr lang="en-US" sz="1400" b="0">
                <a:solidFill>
                  <a:srgbClr val="000000"/>
                </a:solidFill>
                <a:highlight>
                  <a:srgbClr val="FFFFFF"/>
                </a:highlight>
                <a:latin typeface="Consolas" panose="020B0609020204030204" charset="0"/>
                <a:cs typeface="Consolas" panose="020B0609020204030204" charset="0"/>
              </a:rPr>
              <a:t> relation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类型的</a:t>
            </a:r>
            <a:r>
              <a:rPr lang="en-US" altLang="zh-CN" sz="1400">
                <a:solidFill>
                  <a:srgbClr val="808080"/>
                </a:solidFill>
                <a:highlight>
                  <a:srgbClr val="FFFFFF"/>
                </a:highlight>
                <a:latin typeface="Consolas" panose="020B0609020204030204" charset="0"/>
                <a:cs typeface="Consolas" panose="020B0609020204030204" charset="0"/>
                <a:sym typeface="+mn-ea"/>
              </a:rPr>
              <a:t>KV</a:t>
            </a:r>
            <a:r>
              <a:rPr lang="zh-CN" altLang="en-US" sz="1400">
                <a:solidFill>
                  <a:srgbClr val="808080"/>
                </a:solidFill>
                <a:highlight>
                  <a:srgbClr val="FFFFFF"/>
                </a:highlight>
                <a:latin typeface="Consolas" panose="020B0609020204030204" charset="0"/>
                <a:cs typeface="Consolas" panose="020B0609020204030204" charset="0"/>
                <a:sym typeface="+mn-ea"/>
              </a:rPr>
              <a:t>对数量</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id</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name</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7F0000"/>
                </a:solidFill>
                <a:highlight>
                  <a:srgbClr val="FFFFFF"/>
                </a:highlight>
                <a:latin typeface="Consolas" panose="020B0609020204030204" charset="0"/>
                <a:cs typeface="Consolas" panose="020B0609020204030204" charset="0"/>
              </a:rPr>
              <a:t>size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num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sym typeface="+mn-ea"/>
              </a:rPr>
              <a:t># </a:t>
            </a:r>
            <a:r>
              <a:rPr lang="zh-CN" altLang="en-US" sz="1400">
                <a:solidFill>
                  <a:srgbClr val="808080"/>
                </a:solidFill>
                <a:highlight>
                  <a:srgbClr val="FFFFFF"/>
                </a:highlight>
                <a:latin typeface="Consolas" panose="020B0609020204030204" charset="0"/>
                <a:cs typeface="Consolas" panose="020B0609020204030204" charset="0"/>
                <a:sym typeface="+mn-ea"/>
              </a:rPr>
              <a:t>查询</a:t>
            </a:r>
            <a:r>
              <a:rPr lang="en-US" altLang="zh-CN" sz="1400">
                <a:solidFill>
                  <a:srgbClr val="808080"/>
                </a:solidFill>
                <a:highlight>
                  <a:srgbClr val="FFFFFF"/>
                </a:highlight>
                <a:latin typeface="Consolas" panose="020B0609020204030204" charset="0"/>
                <a:cs typeface="Consolas" panose="020B0609020204030204" charset="0"/>
                <a:sym typeface="+mn-ea"/>
              </a:rPr>
              <a:t>map</a:t>
            </a:r>
            <a:r>
              <a:rPr lang="zh-CN" altLang="en-US" sz="1400">
                <a:solidFill>
                  <a:srgbClr val="808080"/>
                </a:solidFill>
                <a:highlight>
                  <a:srgbClr val="FFFFFF"/>
                </a:highlight>
                <a:latin typeface="Consolas" panose="020B0609020204030204" charset="0"/>
                <a:cs typeface="Consolas" panose="020B0609020204030204" charset="0"/>
                <a:sym typeface="+mn-ea"/>
              </a:rPr>
              <a:t>的</a:t>
            </a:r>
            <a:r>
              <a:rPr lang="en-US" altLang="zh-CN" sz="1400">
                <a:solidFill>
                  <a:srgbClr val="808080"/>
                </a:solidFill>
                <a:highlight>
                  <a:srgbClr val="FFFFFF"/>
                </a:highlight>
                <a:latin typeface="Consolas" panose="020B0609020204030204" charset="0"/>
                <a:cs typeface="Consolas" panose="020B0609020204030204" charset="0"/>
                <a:sym typeface="+mn-ea"/>
              </a:rPr>
              <a:t>key</a:t>
            </a:r>
            <a:r>
              <a:rPr lang="zh-CN" altLang="en-US" sz="1400">
                <a:solidFill>
                  <a:srgbClr val="808080"/>
                </a:solidFill>
                <a:highlight>
                  <a:srgbClr val="FFFFFF"/>
                </a:highlight>
                <a:latin typeface="Consolas" panose="020B0609020204030204" charset="0"/>
                <a:cs typeface="Consolas" panose="020B0609020204030204" charset="0"/>
                <a:sym typeface="+mn-ea"/>
              </a:rPr>
              <a:t>中有</a:t>
            </a:r>
            <a:r>
              <a:rPr lang="en-US" altLang="zh-CN" sz="1400">
                <a:solidFill>
                  <a:srgbClr val="808080"/>
                </a:solidFill>
                <a:highlight>
                  <a:srgbClr val="FFFFFF"/>
                </a:highlight>
                <a:latin typeface="Consolas" panose="020B0609020204030204" charset="0"/>
                <a:cs typeface="Consolas" panose="020B0609020204030204" charset="0"/>
                <a:sym typeface="+mn-ea"/>
              </a:rPr>
              <a:t>brother</a:t>
            </a:r>
            <a:r>
              <a:rPr lang="zh-CN" altLang="en-US" sz="1400">
                <a:solidFill>
                  <a:srgbClr val="808080"/>
                </a:solidFill>
                <a:highlight>
                  <a:srgbClr val="FFFFFF"/>
                </a:highlight>
                <a:latin typeface="Consolas" panose="020B0609020204030204" charset="0"/>
                <a:cs typeface="Consolas" panose="020B0609020204030204" charset="0"/>
                <a:sym typeface="+mn-ea"/>
              </a:rPr>
              <a:t>的数据</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myhive.test_map </a:t>
            </a:r>
            <a:r>
              <a:rPr lang="en-US" sz="1400" b="1">
                <a:solidFill>
                  <a:srgbClr val="0000FF"/>
                </a:solidFill>
                <a:highlight>
                  <a:srgbClr val="FFFFFF"/>
                </a:highlight>
                <a:latin typeface="Consolas" panose="020B0609020204030204" charset="0"/>
                <a:cs typeface="Consolas" panose="020B0609020204030204" charset="0"/>
              </a:rPr>
              <a:t>where</a:t>
            </a:r>
            <a:r>
              <a:rPr lang="en-US" sz="1400" b="0">
                <a:solidFill>
                  <a:srgbClr val="000000"/>
                </a:solidFill>
                <a:highlight>
                  <a:srgbClr val="FFFFFF"/>
                </a:highlight>
                <a:latin typeface="Consolas" panose="020B0609020204030204" charset="0"/>
                <a:cs typeface="Consolas" panose="020B0609020204030204" charset="0"/>
              </a:rPr>
              <a:t> array_contains</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7F0000"/>
                </a:solidFill>
                <a:highlight>
                  <a:srgbClr val="FFFFFF"/>
                </a:highlight>
                <a:latin typeface="Consolas" panose="020B0609020204030204" charset="0"/>
                <a:cs typeface="Consolas" panose="020B0609020204030204" charset="0"/>
              </a:rPr>
              <a:t>map_keys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members</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'brother'</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4" name="图片 3" descr="播仔素材库【1】0112"/>
          <p:cNvPicPr>
            <a:picLocks noChangeAspect="1"/>
          </p:cNvPicPr>
          <p:nvPr/>
        </p:nvPicPr>
        <p:blipFill>
          <a:blip r:embed="rId2"/>
          <a:stretch>
            <a:fillRect/>
          </a:stretch>
        </p:blipFill>
        <p:spPr>
          <a:xfrm>
            <a:off x="10560050" y="4797425"/>
            <a:ext cx="1942465" cy="19424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463040"/>
            <a:ext cx="6453505" cy="4511040"/>
          </a:xfrm>
        </p:spPr>
        <p:txBody>
          <a:bodyPr/>
          <a:lstStyle/>
          <a:p>
            <a:pPr marL="0" indent="0">
              <a:buNone/>
            </a:pPr>
            <a:r>
              <a:rPr lang="en-US" altLang="zh-CN"/>
              <a:t>1. </a:t>
            </a:r>
            <a:r>
              <a:rPr lang="zh-CN" altLang="en-US"/>
              <a:t>创建库的语法为</a:t>
            </a:r>
          </a:p>
          <a:p>
            <a:pPr marL="0" indent="0">
              <a:buNone/>
            </a:pPr>
            <a:r>
              <a:rPr lang="en-US" altLang="zh-CN" sz="1400">
                <a:solidFill>
                  <a:schemeClr val="accent6">
                    <a:lumMod val="50000"/>
                  </a:schemeClr>
                </a:solidFill>
                <a:latin typeface="Consolas" panose="020B0609020204030204" charset="0"/>
                <a:cs typeface="Consolas" panose="020B0609020204030204" charset="0"/>
              </a:rPr>
              <a:t>CREATE DATABASE [IF NOT EXISTS] db_name [LOCATION position];</a:t>
            </a:r>
          </a:p>
          <a:p>
            <a:pPr marL="0" indent="0">
              <a:buNone/>
            </a:pPr>
            <a:r>
              <a:rPr lang="en-US" altLang="zh-CN"/>
              <a:t>2. </a:t>
            </a:r>
            <a:r>
              <a:rPr lang="zh-CN" altLang="en-US"/>
              <a:t>删除库的语法为</a:t>
            </a:r>
          </a:p>
          <a:p>
            <a:pPr marL="0" algn="l">
              <a:buNone/>
            </a:pPr>
            <a:r>
              <a:rPr lang="en-US" altLang="zh-CN" sz="1400">
                <a:solidFill>
                  <a:schemeClr val="accent6">
                    <a:lumMod val="50000"/>
                  </a:schemeClr>
                </a:solidFill>
                <a:latin typeface="Consolas" panose="020B0609020204030204" charset="0"/>
                <a:cs typeface="Consolas" panose="020B0609020204030204" charset="0"/>
              </a:rPr>
              <a:t>DROP DATABASE db_name [CASCADE];</a:t>
            </a:r>
          </a:p>
          <a:p>
            <a:pPr marL="0" indent="0">
              <a:buNone/>
            </a:pPr>
            <a:r>
              <a:rPr lang="en-US" altLang="zh-CN"/>
              <a:t>3. </a:t>
            </a:r>
            <a:r>
              <a:rPr lang="zh-CN" altLang="en-US"/>
              <a:t>数据库和</a:t>
            </a:r>
            <a:r>
              <a:rPr lang="en-US" altLang="zh-CN"/>
              <a:t>HDFS</a:t>
            </a:r>
            <a:r>
              <a:rPr lang="zh-CN" altLang="en-US"/>
              <a:t>的关系</a:t>
            </a:r>
          </a:p>
          <a:p>
            <a:pPr marL="285750" indent="-285750">
              <a:buFont typeface="Arial" panose="020B0604020202020204" pitchFamily="34" charset="0"/>
              <a:buChar char="•"/>
            </a:pPr>
            <a:r>
              <a:rPr lang="en-US" altLang="zh-CN" sz="1400"/>
              <a:t>Hive</a:t>
            </a:r>
            <a:r>
              <a:rPr lang="zh-CN" altLang="en-US" sz="1400"/>
              <a:t>的库在</a:t>
            </a:r>
            <a:r>
              <a:rPr lang="en-US" altLang="zh-CN" sz="1400"/>
              <a:t>HDFS</a:t>
            </a:r>
            <a:r>
              <a:rPr lang="zh-CN" altLang="en-US" sz="1400"/>
              <a:t>上就是一个以</a:t>
            </a:r>
            <a:r>
              <a:rPr lang="en-US" altLang="zh-CN" sz="1400"/>
              <a:t>.db</a:t>
            </a:r>
            <a:r>
              <a:rPr lang="zh-CN" altLang="en-US" sz="1400"/>
              <a:t>结尾的目录</a:t>
            </a:r>
          </a:p>
          <a:p>
            <a:pPr marL="285750" indent="-285750">
              <a:buFont typeface="Arial" panose="020B0604020202020204" pitchFamily="34" charset="0"/>
              <a:buChar char="•"/>
            </a:pPr>
            <a:r>
              <a:rPr lang="zh-CN" altLang="en-US" sz="1400"/>
              <a:t>默认存储在：</a:t>
            </a:r>
            <a:r>
              <a:rPr lang="en-US" altLang="zh-CN" sz="1400">
                <a:solidFill>
                  <a:schemeClr val="accent6">
                    <a:lumMod val="50000"/>
                  </a:schemeClr>
                </a:solidFill>
                <a:latin typeface="Consolas" panose="020B0609020204030204" charset="0"/>
                <a:cs typeface="Consolas" panose="020B0609020204030204" charset="0"/>
              </a:rPr>
              <a:t>/user/hive/warehouse</a:t>
            </a:r>
            <a:r>
              <a:rPr lang="zh-CN" altLang="en-US" sz="1400"/>
              <a:t>内</a:t>
            </a:r>
          </a:p>
          <a:p>
            <a:pPr marL="285750" indent="-285750">
              <a:buFont typeface="Arial" panose="020B0604020202020204" pitchFamily="34" charset="0"/>
              <a:buChar char="•"/>
            </a:pPr>
            <a:r>
              <a:rPr lang="zh-CN" altLang="en-US" sz="1400"/>
              <a:t>可以通过</a:t>
            </a:r>
            <a:r>
              <a:rPr lang="en-US" altLang="zh-CN" sz="1400">
                <a:solidFill>
                  <a:schemeClr val="accent6">
                    <a:lumMod val="50000"/>
                  </a:schemeClr>
                </a:solidFill>
                <a:latin typeface="Consolas" panose="020B0609020204030204" charset="0"/>
                <a:cs typeface="Consolas" panose="020B0609020204030204" charset="0"/>
              </a:rPr>
              <a:t>LOCATION</a:t>
            </a:r>
            <a:r>
              <a:rPr lang="zh-CN" altLang="en-US" sz="1400"/>
              <a:t>关键字在创建的时候指定存储目录</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struct类型</a:t>
            </a:r>
          </a:p>
        </p:txBody>
      </p:sp>
      <p:sp>
        <p:nvSpPr>
          <p:cNvPr id="3" name="文本占位符 2"/>
          <p:cNvSpPr>
            <a:spLocks noGrp="1"/>
          </p:cNvSpPr>
          <p:nvPr>
            <p:ph type="body" sz="quarter" idx="11"/>
          </p:nvPr>
        </p:nvSpPr>
        <p:spPr/>
        <p:txBody>
          <a:bodyPr/>
          <a:lstStyle/>
          <a:p>
            <a:r>
              <a:rPr lang="en-US" altLang="zh-CN"/>
              <a:t>struct</a:t>
            </a:r>
            <a:r>
              <a:rPr lang="zh-CN" altLang="en-US"/>
              <a:t>类型是一个复合类型，可以在一个列中存入多个子列，每个子列允许设置类型和名称</a:t>
            </a:r>
          </a:p>
          <a:p>
            <a:r>
              <a:rPr lang="zh-CN" altLang="en-US">
                <a:sym typeface="+mn-ea"/>
              </a:rPr>
              <a:t>有如下数据文件，</a:t>
            </a:r>
            <a:r>
              <a:rPr lang="zh-CN" altLang="en-US"/>
              <a:t>说明：字段之间#分割，</a:t>
            </a:r>
            <a:r>
              <a:rPr lang="en-US" altLang="zh-CN"/>
              <a:t>struct</a:t>
            </a:r>
            <a:r>
              <a:rPr lang="zh-CN" altLang="en-US"/>
              <a:t>之间冒号分割</a:t>
            </a:r>
          </a:p>
          <a:p>
            <a:endParaRPr lang="zh-CN" altLang="en-US"/>
          </a:p>
          <a:p>
            <a:endParaRPr lang="zh-CN" altLang="en-US"/>
          </a:p>
          <a:p>
            <a:r>
              <a:rPr lang="zh-CN" altLang="en-US"/>
              <a:t>建表语句</a:t>
            </a:r>
          </a:p>
          <a:p>
            <a:endParaRPr lang="zh-CN" altLang="en-US"/>
          </a:p>
        </p:txBody>
      </p:sp>
      <p:sp>
        <p:nvSpPr>
          <p:cNvPr id="100" name="文本框 99"/>
          <p:cNvSpPr txBox="1"/>
          <p:nvPr/>
        </p:nvSpPr>
        <p:spPr>
          <a:xfrm>
            <a:off x="767715" y="2637155"/>
            <a:ext cx="5080000" cy="1059180"/>
          </a:xfrm>
          <a:prstGeom prst="rect">
            <a:avLst/>
          </a:prstGeom>
          <a:noFill/>
          <a:ln w="9525">
            <a:solidFill>
              <a:schemeClr val="accent1"/>
            </a:solidFill>
          </a:ln>
        </p:spPr>
        <p:txBody>
          <a:bodyPr>
            <a:spAutoFit/>
          </a:bodyPr>
          <a:lstStyle/>
          <a:p>
            <a:pPr marL="0" indent="0">
              <a:lnSpc>
                <a:spcPct val="90000"/>
              </a:lnSpc>
            </a:pPr>
            <a:r>
              <a:rPr lang="en-US" sz="1400">
                <a:highlight>
                  <a:srgbClr val="FFFFFF"/>
                </a:highlight>
                <a:latin typeface="Consolas" panose="020B0609020204030204" charset="0"/>
                <a:cs typeface="Consolas" panose="020B0609020204030204" charset="0"/>
              </a:rPr>
              <a:t>1#周杰轮:11</a:t>
            </a:r>
          </a:p>
          <a:p>
            <a:pPr marL="0" indent="0">
              <a:lnSpc>
                <a:spcPct val="90000"/>
              </a:lnSpc>
            </a:pPr>
            <a:r>
              <a:rPr lang="en-US" sz="1400">
                <a:highlight>
                  <a:srgbClr val="FFFFFF"/>
                </a:highlight>
                <a:latin typeface="Consolas" panose="020B0609020204030204" charset="0"/>
                <a:cs typeface="Consolas" panose="020B0609020204030204" charset="0"/>
              </a:rPr>
              <a:t>2#林均杰:16</a:t>
            </a:r>
          </a:p>
          <a:p>
            <a:pPr marL="0" indent="0">
              <a:lnSpc>
                <a:spcPct val="90000"/>
              </a:lnSpc>
            </a:pPr>
            <a:r>
              <a:rPr lang="en-US" sz="1400">
                <a:highlight>
                  <a:srgbClr val="FFFFFF"/>
                </a:highlight>
                <a:latin typeface="Consolas" panose="020B0609020204030204" charset="0"/>
                <a:cs typeface="Consolas" panose="020B0609020204030204" charset="0"/>
              </a:rPr>
              <a:t>3#刘德滑:21</a:t>
            </a:r>
          </a:p>
          <a:p>
            <a:pPr marL="0" indent="0">
              <a:lnSpc>
                <a:spcPct val="90000"/>
              </a:lnSpc>
            </a:pPr>
            <a:r>
              <a:rPr lang="en-US" sz="1400">
                <a:highlight>
                  <a:srgbClr val="FFFFFF"/>
                </a:highlight>
                <a:latin typeface="Consolas" panose="020B0609020204030204" charset="0"/>
                <a:cs typeface="Consolas" panose="020B0609020204030204" charset="0"/>
              </a:rPr>
              <a:t>4#张学油:26</a:t>
            </a:r>
          </a:p>
          <a:p>
            <a:pPr marL="0" indent="0">
              <a:lnSpc>
                <a:spcPct val="90000"/>
              </a:lnSpc>
            </a:pPr>
            <a:r>
              <a:rPr lang="en-US" sz="1400">
                <a:highlight>
                  <a:srgbClr val="FFFFFF"/>
                </a:highlight>
                <a:latin typeface="Consolas" panose="020B0609020204030204" charset="0"/>
                <a:cs typeface="Consolas" panose="020B0609020204030204" charset="0"/>
              </a:rPr>
              <a:t>5#蔡依临:23</a:t>
            </a:r>
          </a:p>
        </p:txBody>
      </p:sp>
      <p:sp>
        <p:nvSpPr>
          <p:cNvPr id="4" name="文本框 3"/>
          <p:cNvSpPr txBox="1"/>
          <p:nvPr/>
        </p:nvSpPr>
        <p:spPr>
          <a:xfrm>
            <a:off x="767715" y="4077335"/>
            <a:ext cx="7116445" cy="1383665"/>
          </a:xfrm>
          <a:prstGeom prst="rect">
            <a:avLst/>
          </a:prstGeom>
          <a:noFill/>
          <a:ln w="9525">
            <a:solidFill>
              <a:schemeClr val="accent1"/>
            </a:solidFill>
          </a:ln>
        </p:spPr>
        <p:txBody>
          <a:bodyPr wrap="square">
            <a:spAutoFit/>
          </a:bodyPr>
          <a:lstStyle/>
          <a:p>
            <a:pPr marL="0" indent="0"/>
            <a:r>
              <a:rPr lang="en-US" sz="1400" b="1">
                <a:solidFill>
                  <a:srgbClr val="0000FF"/>
                </a:solidFill>
                <a:highlight>
                  <a:srgbClr val="FFFFFF"/>
                </a:highlight>
                <a:latin typeface="Consolas" panose="020B0609020204030204" charset="0"/>
                <a:cs typeface="Consolas" panose="020B0609020204030204" charset="0"/>
              </a:rPr>
              <a:t>create</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myhive.test_struct</a:t>
            </a:r>
            <a:r>
              <a:rPr lang="en-US" sz="1400" b="1">
                <a:solidFill>
                  <a:srgbClr val="000080"/>
                </a:solidFill>
                <a:highlight>
                  <a:srgbClr val="FFFFFF"/>
                </a:highlight>
                <a:latin typeface="Consolas" panose="020B0609020204030204" charset="0"/>
                <a:cs typeface="Consolas" panose="020B0609020204030204" charset="0"/>
              </a:rPr>
              <a:t>(</a:t>
            </a:r>
            <a:endParaRPr lang="en-US" sz="1400" b="0">
              <a:solidFill>
                <a:srgbClr val="000000"/>
              </a:solidFill>
              <a:highlight>
                <a:srgbClr val="FFFFFF"/>
              </a:highlight>
              <a:latin typeface="Consolas" panose="020B0609020204030204" charset="0"/>
              <a:cs typeface="Consolas" panose="020B0609020204030204" charset="0"/>
            </a:endParaRPr>
          </a:p>
          <a:p>
            <a:pPr marL="0" indent="0"/>
            <a:r>
              <a:rPr lang="en-US" sz="1400" b="0">
                <a:solidFill>
                  <a:srgbClr val="000000"/>
                </a:solidFill>
                <a:highlight>
                  <a:srgbClr val="FFFFFF"/>
                </a:highlight>
                <a:latin typeface="Consolas" panose="020B0609020204030204" charset="0"/>
                <a:cs typeface="Consolas" panose="020B0609020204030204" charset="0"/>
              </a:rPr>
              <a:t>id 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info struct</a:t>
            </a:r>
            <a:r>
              <a:rPr lang="en-US" sz="1400" b="1">
                <a:solidFill>
                  <a:srgbClr val="000080"/>
                </a:solidFill>
                <a:highlight>
                  <a:srgbClr val="FFFFFF"/>
                </a:highlight>
                <a:latin typeface="Consolas" panose="020B0609020204030204" charset="0"/>
                <a:cs typeface="Consolas" panose="020B0609020204030204" charset="0"/>
              </a:rPr>
              <a:t>&lt;</a:t>
            </a:r>
            <a:r>
              <a:rPr lang="en-US" sz="1400" b="0">
                <a:solidFill>
                  <a:srgbClr val="000000"/>
                </a:solidFill>
                <a:highlight>
                  <a:srgbClr val="FFFFFF"/>
                </a:highlight>
                <a:latin typeface="Consolas" panose="020B0609020204030204" charset="0"/>
                <a:cs typeface="Consolas" panose="020B0609020204030204" charset="0"/>
              </a:rPr>
              <a:t>name</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string</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age</a:t>
            </a:r>
            <a:r>
              <a:rPr lang="en-US" sz="1400" b="1">
                <a:solidFill>
                  <a:srgbClr val="000080"/>
                </a:solidFill>
                <a:highlight>
                  <a:srgbClr val="FFFFFF"/>
                </a:highlight>
                <a:latin typeface="Consolas" panose="020B0609020204030204" charset="0"/>
                <a:cs typeface="Consolas" panose="020B0609020204030204" charset="0"/>
              </a:rPr>
              <a:t>:</a:t>
            </a:r>
            <a:r>
              <a:rPr lang="en-US" sz="1400" b="1">
                <a:solidFill>
                  <a:srgbClr val="0000FF"/>
                </a:solidFill>
                <a:highlight>
                  <a:srgbClr val="FFFFFF"/>
                </a:highlight>
                <a:latin typeface="Consolas" panose="020B0609020204030204" charset="0"/>
                <a:cs typeface="Consolas" panose="020B0609020204030204" charset="0"/>
              </a:rPr>
              <a:t>int</a:t>
            </a:r>
            <a:r>
              <a:rPr lang="en-US" sz="1400" b="1">
                <a:solidFill>
                  <a:srgbClr val="000080"/>
                </a:solidFill>
                <a:highlight>
                  <a:srgbClr val="FFFFFF"/>
                </a:highlight>
                <a:latin typeface="Consolas" panose="020B0609020204030204" charset="0"/>
                <a:cs typeface="Consolas" panose="020B0609020204030204" charset="0"/>
              </a:rPr>
              <a:t>&gt;</a:t>
            </a:r>
          </a:p>
          <a:p>
            <a:pPr marL="0" indent="0"/>
            <a:r>
              <a:rPr lang="en-US" sz="1400" b="1">
                <a:solidFill>
                  <a:srgbClr val="000080"/>
                </a:solidFill>
                <a:highlight>
                  <a:srgbClr val="FFFFFF"/>
                </a:highlight>
                <a:latin typeface="Consolas" panose="020B0609020204030204" charset="0"/>
                <a:cs typeface="Consolas" panose="020B0609020204030204" charset="0"/>
              </a:rPr>
              <a:t>)</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row</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format</a:t>
            </a:r>
            <a:r>
              <a:rPr lang="en-US" sz="1400" b="0">
                <a:solidFill>
                  <a:srgbClr val="000000"/>
                </a:solidFill>
                <a:highlight>
                  <a:srgbClr val="FFFFFF"/>
                </a:highlight>
                <a:latin typeface="Consolas" panose="020B0609020204030204" charset="0"/>
                <a:cs typeface="Consolas" panose="020B0609020204030204" charset="0"/>
              </a:rPr>
              <a:t> delimited</a:t>
            </a:r>
          </a:p>
          <a:p>
            <a:pPr marL="0" indent="0"/>
            <a:r>
              <a:rPr lang="en-US" sz="1400" b="0">
                <a:solidFill>
                  <a:srgbClr val="000000"/>
                </a:solidFill>
                <a:highlight>
                  <a:srgbClr val="FFFFFF"/>
                </a:highlight>
                <a:latin typeface="Consolas" panose="020B0609020204030204" charset="0"/>
                <a:cs typeface="Consolas" panose="020B0609020204030204" charset="0"/>
              </a:rPr>
              <a:t>fields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endParaRPr lang="en-US" sz="1400" b="0">
              <a:solidFill>
                <a:srgbClr val="000000"/>
              </a:solidFill>
              <a:highlight>
                <a:srgbClr val="FFFFFF"/>
              </a:highlight>
              <a:latin typeface="Consolas" panose="020B0609020204030204" charset="0"/>
              <a:cs typeface="Consolas" panose="020B0609020204030204" charset="0"/>
            </a:endParaRPr>
          </a:p>
          <a:p>
            <a:pPr marL="0" indent="0"/>
            <a:r>
              <a:rPr lang="en-US" sz="1400" b="0">
                <a:solidFill>
                  <a:srgbClr val="000000"/>
                </a:solidFill>
                <a:highlight>
                  <a:srgbClr val="FFFFFF"/>
                </a:highlight>
                <a:latin typeface="Consolas" panose="020B0609020204030204" charset="0"/>
                <a:cs typeface="Consolas" panose="020B0609020204030204" charset="0"/>
              </a:rPr>
              <a:t>COLLECTION ITEMS TERMINATED </a:t>
            </a:r>
            <a:r>
              <a:rPr lang="en-US" sz="1400" b="1">
                <a:solidFill>
                  <a:srgbClr val="0000FF"/>
                </a:solidFill>
                <a:highlight>
                  <a:srgbClr val="FFFFFF"/>
                </a:highlight>
                <a:latin typeface="Consolas" panose="020B0609020204030204" charset="0"/>
                <a:cs typeface="Consolas" panose="020B0609020204030204" charset="0"/>
              </a:rPr>
              <a:t>BY</a:t>
            </a:r>
            <a:r>
              <a:rPr lang="en-US" sz="1400" b="0">
                <a:solidFill>
                  <a:srgbClr val="000000"/>
                </a:solidFill>
                <a:highlight>
                  <a:srgbClr val="FFFFFF"/>
                </a:highlight>
                <a:latin typeface="Consolas" panose="020B0609020204030204" charset="0"/>
                <a:cs typeface="Consolas" panose="020B0609020204030204" charset="0"/>
              </a:rPr>
              <a:t> </a:t>
            </a:r>
            <a:r>
              <a:rPr lang="en-US" sz="1400" b="0">
                <a:solidFill>
                  <a:srgbClr val="808080"/>
                </a:solidFill>
                <a:highlight>
                  <a:srgbClr val="FFFFFF"/>
                </a:highlight>
                <a:latin typeface="Consolas" panose="020B0609020204030204" charset="0"/>
                <a:cs typeface="Consolas" panose="020B0609020204030204" charset="0"/>
              </a:rPr>
              <a: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5" name="图片 4" descr="播仔素材库【1】0032"/>
          <p:cNvPicPr>
            <a:picLocks noChangeAspect="1"/>
          </p:cNvPicPr>
          <p:nvPr/>
        </p:nvPicPr>
        <p:blipFill>
          <a:blip r:embed="rId2"/>
          <a:stretch>
            <a:fillRect/>
          </a:stretch>
        </p:blipFill>
        <p:spPr>
          <a:xfrm>
            <a:off x="10200640" y="4580890"/>
            <a:ext cx="2171700" cy="21717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struct类型</a:t>
            </a:r>
            <a:endParaRPr lang="zh-CN" altLang="en-US"/>
          </a:p>
        </p:txBody>
      </p:sp>
      <p:sp>
        <p:nvSpPr>
          <p:cNvPr id="3" name="文本占位符 2"/>
          <p:cNvSpPr>
            <a:spLocks noGrp="1"/>
          </p:cNvSpPr>
          <p:nvPr>
            <p:ph type="body" sz="quarter" idx="11"/>
          </p:nvPr>
        </p:nvSpPr>
        <p:spPr/>
        <p:txBody>
          <a:bodyPr/>
          <a:lstStyle/>
          <a:p>
            <a:r>
              <a:rPr lang="zh-CN" altLang="en-US"/>
              <a:t>导入数据</a:t>
            </a:r>
          </a:p>
          <a:p>
            <a:endParaRPr lang="zh-CN" altLang="en-US"/>
          </a:p>
          <a:p>
            <a:r>
              <a:rPr lang="zh-CN" altLang="en-US"/>
              <a:t>常用查询</a:t>
            </a:r>
          </a:p>
          <a:p>
            <a:endParaRPr lang="zh-CN" altLang="en-US"/>
          </a:p>
        </p:txBody>
      </p:sp>
      <p:sp>
        <p:nvSpPr>
          <p:cNvPr id="100" name="文本框 99"/>
          <p:cNvSpPr txBox="1"/>
          <p:nvPr/>
        </p:nvSpPr>
        <p:spPr>
          <a:xfrm>
            <a:off x="839470" y="2132965"/>
            <a:ext cx="9557385" cy="306705"/>
          </a:xfrm>
          <a:prstGeom prst="rect">
            <a:avLst/>
          </a:prstGeom>
          <a:noFill/>
          <a:ln w="9525">
            <a:solidFill>
              <a:schemeClr val="accent1"/>
            </a:solidFill>
          </a:ln>
        </p:spPr>
        <p:txBody>
          <a:bodyPr wrap="square">
            <a:spAutoFit/>
          </a:bodyPr>
          <a:lstStyle/>
          <a:p>
            <a:pPr marL="0" indent="0"/>
            <a:r>
              <a:rPr lang="en-US" sz="1400" b="0">
                <a:solidFill>
                  <a:srgbClr val="000000"/>
                </a:solidFill>
                <a:highlight>
                  <a:srgbClr val="FFFFFF"/>
                </a:highlight>
                <a:latin typeface="Consolas" panose="020B0609020204030204" charset="0"/>
                <a:cs typeface="Consolas" panose="020B0609020204030204" charset="0"/>
              </a:rPr>
              <a:t>load </a:t>
            </a:r>
            <a:r>
              <a:rPr lang="en-US" sz="1400" b="1">
                <a:solidFill>
                  <a:srgbClr val="0000FF"/>
                </a:solidFill>
                <a:highlight>
                  <a:srgbClr val="FFFFFF"/>
                </a:highlight>
                <a:latin typeface="Consolas" panose="020B0609020204030204" charset="0"/>
                <a:cs typeface="Consolas" panose="020B0609020204030204" charset="0"/>
              </a:rPr>
              <a:t>data</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local</a:t>
            </a:r>
            <a:r>
              <a:rPr lang="en-US" sz="1400" b="0">
                <a:solidFill>
                  <a:srgbClr val="000000"/>
                </a:solidFill>
                <a:highlight>
                  <a:srgbClr val="FFFFFF"/>
                </a:highlight>
                <a:latin typeface="Consolas" panose="020B0609020204030204" charset="0"/>
                <a:cs typeface="Consolas" panose="020B0609020204030204" charset="0"/>
              </a:rPr>
              <a:t> inpath </a:t>
            </a:r>
            <a:r>
              <a:rPr lang="en-US" sz="1400" b="0">
                <a:solidFill>
                  <a:srgbClr val="808080"/>
                </a:solidFill>
                <a:highlight>
                  <a:srgbClr val="FFFFFF"/>
                </a:highlight>
                <a:latin typeface="Consolas" panose="020B0609020204030204" charset="0"/>
                <a:cs typeface="Consolas" panose="020B0609020204030204" charset="0"/>
              </a:rPr>
              <a:t>'/home/hadoop/data_for_struct_type.txt'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into</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table</a:t>
            </a:r>
            <a:r>
              <a:rPr lang="en-US" sz="1400" b="0">
                <a:solidFill>
                  <a:srgbClr val="000000"/>
                </a:solidFill>
                <a:highlight>
                  <a:srgbClr val="FFFFFF"/>
                </a:highlight>
                <a:latin typeface="Consolas" panose="020B0609020204030204" charset="0"/>
                <a:cs typeface="Consolas" panose="020B0609020204030204" charset="0"/>
              </a:rPr>
              <a:t> </a:t>
            </a:r>
            <a:r>
              <a:rPr lang="en-US" sz="1400">
                <a:solidFill>
                  <a:srgbClr val="000000"/>
                </a:solidFill>
                <a:highlight>
                  <a:srgbClr val="FFFFFF"/>
                </a:highlight>
                <a:latin typeface="Consolas" panose="020B0609020204030204" charset="0"/>
                <a:cs typeface="Consolas" panose="020B0609020204030204" charset="0"/>
                <a:sym typeface="+mn-ea"/>
              </a:rPr>
              <a:t>myhive.test_struct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sp>
        <p:nvSpPr>
          <p:cNvPr id="4" name="文本框 3"/>
          <p:cNvSpPr txBox="1"/>
          <p:nvPr/>
        </p:nvSpPr>
        <p:spPr>
          <a:xfrm>
            <a:off x="839470" y="3213100"/>
            <a:ext cx="5080000" cy="737235"/>
          </a:xfrm>
          <a:prstGeom prst="rect">
            <a:avLst/>
          </a:prstGeom>
          <a:noFill/>
          <a:ln w="9525">
            <a:solidFill>
              <a:schemeClr val="accent1"/>
            </a:solidFill>
          </a:ln>
        </p:spPr>
        <p:txBody>
          <a:bodyPr>
            <a:spAutoFit/>
          </a:bodyPr>
          <a:lstStyle/>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hive_struct</a:t>
            </a:r>
            <a:r>
              <a:rPr lang="en-US" sz="1400" b="1">
                <a:solidFill>
                  <a:srgbClr val="000080"/>
                </a:solidFill>
                <a:highlight>
                  <a:srgbClr val="FFFFFF"/>
                </a:highlight>
                <a:latin typeface="Consolas" panose="020B0609020204030204" charset="0"/>
                <a:cs typeface="Consolas" panose="020B0609020204030204" charset="0"/>
              </a:rPr>
              <a:t>;</a:t>
            </a:r>
          </a:p>
          <a:p>
            <a:pPr marL="0" indent="0"/>
            <a:r>
              <a:rPr lang="en-US" sz="1400">
                <a:solidFill>
                  <a:srgbClr val="808080"/>
                </a:solidFill>
                <a:highlight>
                  <a:srgbClr val="FFFFFF"/>
                </a:highlight>
                <a:latin typeface="Consolas" panose="020B0609020204030204" charset="0"/>
                <a:cs typeface="Consolas" panose="020B0609020204030204" charset="0"/>
              </a:rPr>
              <a:t># 直接使用列名.子列名 即可从struct中取出子列查询</a:t>
            </a:r>
            <a:endParaRPr lang="en-US" sz="1400" b="1">
              <a:solidFill>
                <a:srgbClr val="0000FF"/>
              </a:solidFill>
              <a:highlight>
                <a:srgbClr val="FFFFFF"/>
              </a:highlight>
              <a:latin typeface="Consolas" panose="020B0609020204030204" charset="0"/>
              <a:cs typeface="Consolas" panose="020B0609020204030204" charset="0"/>
            </a:endParaRPr>
          </a:p>
          <a:p>
            <a:pPr marL="0" indent="0"/>
            <a:r>
              <a:rPr lang="en-US" sz="1400" b="1">
                <a:solidFill>
                  <a:srgbClr val="0000FF"/>
                </a:solidFill>
                <a:highlight>
                  <a:srgbClr val="FFFFFF"/>
                </a:highlight>
                <a:latin typeface="Consolas" panose="020B0609020204030204" charset="0"/>
                <a:cs typeface="Consolas" panose="020B0609020204030204" charset="0"/>
              </a:rPr>
              <a:t>select</a:t>
            </a:r>
            <a:r>
              <a:rPr lang="en-US" sz="1400" b="0">
                <a:solidFill>
                  <a:srgbClr val="000000"/>
                </a:solidFill>
                <a:highlight>
                  <a:srgbClr val="FFFFFF"/>
                </a:highlight>
                <a:latin typeface="Consolas" panose="020B0609020204030204" charset="0"/>
                <a:cs typeface="Consolas" panose="020B0609020204030204" charset="0"/>
              </a:rPr>
              <a:t> ip</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 info</a:t>
            </a:r>
            <a:r>
              <a:rPr lang="en-US" sz="1400" b="1">
                <a:solidFill>
                  <a:srgbClr val="000080"/>
                </a:solidFill>
                <a:highlight>
                  <a:srgbClr val="FFFFFF"/>
                </a:highlight>
                <a:latin typeface="Consolas" panose="020B0609020204030204" charset="0"/>
                <a:cs typeface="Consolas" panose="020B0609020204030204" charset="0"/>
              </a:rPr>
              <a:t>.</a:t>
            </a:r>
            <a:r>
              <a:rPr lang="en-US" sz="1400" b="0">
                <a:solidFill>
                  <a:srgbClr val="000000"/>
                </a:solidFill>
                <a:highlight>
                  <a:srgbClr val="FFFFFF"/>
                </a:highlight>
                <a:latin typeface="Consolas" panose="020B0609020204030204" charset="0"/>
                <a:cs typeface="Consolas" panose="020B0609020204030204" charset="0"/>
              </a:rPr>
              <a:t>name </a:t>
            </a:r>
            <a:r>
              <a:rPr lang="en-US" sz="1400" b="1">
                <a:solidFill>
                  <a:srgbClr val="0000FF"/>
                </a:solidFill>
                <a:highlight>
                  <a:srgbClr val="FFFFFF"/>
                </a:highlight>
                <a:latin typeface="Consolas" panose="020B0609020204030204" charset="0"/>
                <a:cs typeface="Consolas" panose="020B0609020204030204" charset="0"/>
              </a:rPr>
              <a:t>from</a:t>
            </a:r>
            <a:r>
              <a:rPr lang="en-US" sz="1400" b="0">
                <a:solidFill>
                  <a:srgbClr val="000000"/>
                </a:solidFill>
                <a:highlight>
                  <a:srgbClr val="FFFFFF"/>
                </a:highlight>
                <a:latin typeface="Consolas" panose="020B0609020204030204" charset="0"/>
                <a:cs typeface="Consolas" panose="020B0609020204030204" charset="0"/>
              </a:rPr>
              <a:t> hive_struct</a:t>
            </a:r>
            <a:r>
              <a:rPr lang="en-US" sz="1400" b="1">
                <a:solidFill>
                  <a:srgbClr val="000080"/>
                </a:solidFill>
                <a:highlight>
                  <a:srgbClr val="FFFFFF"/>
                </a:highlight>
                <a:latin typeface="Consolas" panose="020B0609020204030204" charset="0"/>
                <a:cs typeface="Consolas" panose="020B0609020204030204" charset="0"/>
              </a:rPr>
              <a:t>;</a:t>
            </a:r>
            <a:endParaRPr lang="en-US" altLang="en-US" sz="1400" b="1">
              <a:solidFill>
                <a:srgbClr val="000080"/>
              </a:solidFill>
              <a:highlight>
                <a:srgbClr val="FFFFFF"/>
              </a:highlight>
              <a:latin typeface="Consolas" panose="020B0609020204030204" charset="0"/>
              <a:cs typeface="Consolas" panose="020B0609020204030204" charset="0"/>
            </a:endParaRPr>
          </a:p>
        </p:txBody>
      </p:sp>
      <p:pic>
        <p:nvPicPr>
          <p:cNvPr id="5" name="图片 4" descr="播仔素材库【1】0227"/>
          <p:cNvPicPr>
            <a:picLocks noChangeAspect="1"/>
          </p:cNvPicPr>
          <p:nvPr/>
        </p:nvPicPr>
        <p:blipFill>
          <a:blip r:embed="rId2"/>
          <a:stretch>
            <a:fillRect/>
          </a:stretch>
        </p:blipFill>
        <p:spPr>
          <a:xfrm>
            <a:off x="10310495" y="4725035"/>
            <a:ext cx="1961515" cy="196151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en-US" altLang="zh-CN"/>
              <a:t>1. array</a:t>
            </a:r>
            <a:r>
              <a:rPr lang="zh-CN" altLang="en-US"/>
              <a:t>类型，主要存储：数组格式</a:t>
            </a:r>
          </a:p>
          <a:p>
            <a:pPr marL="0" indent="0">
              <a:buNone/>
            </a:pPr>
            <a:r>
              <a:rPr lang="en-US" altLang="zh-CN"/>
              <a:t>2. map</a:t>
            </a:r>
            <a:r>
              <a:rPr lang="zh-CN" altLang="en-US"/>
              <a:t>类型，主要存储：</a:t>
            </a:r>
            <a:r>
              <a:rPr lang="en-US" altLang="zh-CN"/>
              <a:t>Key-Value</a:t>
            </a:r>
            <a:r>
              <a:rPr lang="zh-CN" altLang="en-US"/>
              <a:t>格式</a:t>
            </a:r>
          </a:p>
          <a:p>
            <a:pPr marL="0" indent="0">
              <a:buNone/>
            </a:pPr>
            <a:r>
              <a:rPr lang="en-US" altLang="zh-CN"/>
              <a:t>3. struct</a:t>
            </a:r>
            <a:r>
              <a:rPr lang="zh-CN" altLang="en-US"/>
              <a:t>类型，主要存储：复合格式，可以包含多个二级列，二级列支持列名和类型</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13"/>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2"/>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custDataLst>
                <p:tags r:id="rId3"/>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p>
          </p:txBody>
        </p:sp>
        <p:sp>
          <p:nvSpPr>
            <p:cNvPr id="8" name="文本框 7"/>
            <p:cNvSpPr txBox="1"/>
            <p:nvPr>
              <p:custDataLst>
                <p:tags r:id="rId4"/>
              </p:custDataLst>
            </p:nvPr>
          </p:nvSpPr>
          <p:spPr>
            <a:xfrm>
              <a:off x="12661" y="1998"/>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p>
          </p:txBody>
        </p:sp>
        <p:sp>
          <p:nvSpPr>
            <p:cNvPr id="9" name="文本框 8"/>
            <p:cNvSpPr txBox="1"/>
            <p:nvPr>
              <p:custDataLst>
                <p:tags r:id="rId5"/>
              </p:custDataLst>
            </p:nvPr>
          </p:nvSpPr>
          <p:spPr>
            <a:xfrm>
              <a:off x="12661" y="2792"/>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p>
          </p:txBody>
        </p:sp>
        <p:sp>
          <p:nvSpPr>
            <p:cNvPr id="10" name="文本框 9"/>
            <p:cNvSpPr txBox="1"/>
            <p:nvPr>
              <p:custDataLst>
                <p:tags r:id="rId6"/>
              </p:custDataLst>
            </p:nvPr>
          </p:nvSpPr>
          <p:spPr>
            <a:xfrm>
              <a:off x="12661" y="3586"/>
              <a:ext cx="3458"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7"/>
              </p:custDataLst>
            </p:nvPr>
          </p:nvSpPr>
          <p:spPr>
            <a:xfrm>
              <a:off x="12661" y="4380"/>
              <a:ext cx="3253" cy="483"/>
            </a:xfrm>
            <a:prstGeom prst="rect">
              <a:avLst/>
            </a:prstGeom>
            <a:noFill/>
          </p:spPr>
          <p:txBody>
            <a:bodyPr wrap="square" rtlCol="0">
              <a:spAutoFit/>
            </a:bodyPr>
            <a:lstStyle/>
            <a:p>
              <a:r>
                <a:rPr lang="zh-CN" altLang="en-US" sz="1400">
                  <a:solidFill>
                    <a:srgbClr val="FF0000"/>
                  </a:solidFill>
                  <a:latin typeface="阿里巴巴普惠体" panose="00020600040101010101" pitchFamily="18" charset="-122"/>
                  <a:ea typeface="阿里巴巴普惠体" panose="00020600040101010101" pitchFamily="18" charset="-122"/>
                  <a:sym typeface="+mn-ea"/>
                </a:rPr>
                <a:t>分区表</a:t>
              </a:r>
            </a:p>
          </p:txBody>
        </p:sp>
        <p:sp>
          <p:nvSpPr>
            <p:cNvPr id="12" name="文本框 11"/>
            <p:cNvSpPr txBox="1"/>
            <p:nvPr>
              <p:custDataLst>
                <p:tags r:id="rId8"/>
              </p:custDataLst>
            </p:nvPr>
          </p:nvSpPr>
          <p:spPr>
            <a:xfrm>
              <a:off x="12661" y="5174"/>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9"/>
              </p:custDataLst>
            </p:nvPr>
          </p:nvSpPr>
          <p:spPr>
            <a:xfrm>
              <a:off x="12661" y="5968"/>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0"/>
              </p:custDataLst>
            </p:nvPr>
          </p:nvSpPr>
          <p:spPr>
            <a:xfrm>
              <a:off x="12661" y="6762"/>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掌握分区表的概念和应用</a:t>
            </a:r>
            <a:endParaRPr lang="zh-CN" altLang="en-US" sz="1600" dirty="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分区表</a:t>
            </a:r>
          </a:p>
        </p:txBody>
      </p:sp>
      <p:sp>
        <p:nvSpPr>
          <p:cNvPr id="3" name="文本占位符 2"/>
          <p:cNvSpPr>
            <a:spLocks noGrp="1"/>
          </p:cNvSpPr>
          <p:nvPr>
            <p:ph type="body" sz="quarter" idx="11"/>
          </p:nvPr>
        </p:nvSpPr>
        <p:spPr>
          <a:xfrm>
            <a:off x="710880" y="1656000"/>
            <a:ext cx="10698800" cy="4866720"/>
          </a:xfrm>
        </p:spPr>
        <p:txBody>
          <a:bodyPr/>
          <a:lstStyle/>
          <a:p>
            <a:r>
              <a:rPr lang="zh-CN" altLang="en-US" dirty="0"/>
              <a:t>在大数据中，最常用的一种思想就是分治，我们可以把大的文件切割划分成一个个的小的文件，这样每次操作一个小的文件就会很容易了</a:t>
            </a:r>
          </a:p>
          <a:p>
            <a:r>
              <a:rPr lang="zh-CN" altLang="en-US" dirty="0"/>
              <a:t>同样的道理，在hive当中也是支持这种思想的，就是我们可以把大的数据，按照</a:t>
            </a:r>
            <a:r>
              <a:rPr lang="zh-CN" altLang="en-US" dirty="0">
                <a:solidFill>
                  <a:srgbClr val="FF0000"/>
                </a:solidFill>
              </a:rPr>
              <a:t>每天，或者每小时</a:t>
            </a:r>
            <a:r>
              <a:rPr lang="zh-CN" altLang="en-US" dirty="0"/>
              <a:t>进行切分成一个个的小的文件，这样去操作小的文件就会容易得多了。</a:t>
            </a:r>
          </a:p>
          <a:p>
            <a:endParaRPr lang="zh-CN" altLang="en-US" dirty="0"/>
          </a:p>
          <a:p>
            <a:endParaRPr lang="zh-CN" altLang="en-US" dirty="0"/>
          </a:p>
        </p:txBody>
      </p:sp>
      <p:pic>
        <p:nvPicPr>
          <p:cNvPr id="5" name="图片 4"/>
          <p:cNvPicPr>
            <a:picLocks noChangeAspect="1"/>
          </p:cNvPicPr>
          <p:nvPr>
            <p:custDataLst>
              <p:tags r:id="rId1"/>
            </p:custDataLst>
          </p:nvPr>
        </p:nvPicPr>
        <p:blipFill>
          <a:blip r:embed="rId3"/>
          <a:stretch>
            <a:fillRect/>
          </a:stretch>
        </p:blipFill>
        <p:spPr>
          <a:xfrm>
            <a:off x="767080" y="3357245"/>
            <a:ext cx="4048760" cy="3165475"/>
          </a:xfrm>
          <a:prstGeom prst="rect">
            <a:avLst/>
          </a:prstGeom>
        </p:spPr>
      </p:pic>
      <p:sp>
        <p:nvSpPr>
          <p:cNvPr id="6" name="文本框 5"/>
          <p:cNvSpPr txBox="1"/>
          <p:nvPr/>
        </p:nvSpPr>
        <p:spPr>
          <a:xfrm>
            <a:off x="4943475" y="4653280"/>
            <a:ext cx="4064000" cy="645160"/>
          </a:xfrm>
          <a:prstGeom prst="rect">
            <a:avLst/>
          </a:prstGeom>
          <a:noFill/>
        </p:spPr>
        <p:txBody>
          <a:bodyPr wrap="square" rtlCol="0">
            <a:spAutoFit/>
          </a:bodyPr>
          <a:lstStyle/>
          <a:p>
            <a:r>
              <a:rPr lang="zh-CN" altLang="en-US"/>
              <a:t>如图，一个典型的按月份分区的表</a:t>
            </a:r>
          </a:p>
          <a:p>
            <a:r>
              <a:rPr lang="zh-CN" altLang="en-US" b="1">
                <a:solidFill>
                  <a:srgbClr val="FF0000"/>
                </a:solidFill>
                <a:latin typeface="华文楷体" panose="02010600040101010101" pitchFamily="2" charset="-122"/>
                <a:ea typeface="华文楷体" panose="02010600040101010101" pitchFamily="2" charset="-122"/>
              </a:rPr>
              <a:t>每一个分区，是一个文件夹</a:t>
            </a:r>
          </a:p>
        </p:txBody>
      </p:sp>
      <p:pic>
        <p:nvPicPr>
          <p:cNvPr id="7" name="图片 6" descr="播仔素材库【1】0311"/>
          <p:cNvPicPr>
            <a:picLocks noChangeAspect="1"/>
          </p:cNvPicPr>
          <p:nvPr/>
        </p:nvPicPr>
        <p:blipFill>
          <a:blip r:embed="rId4"/>
          <a:stretch>
            <a:fillRect/>
          </a:stretch>
        </p:blipFill>
        <p:spPr>
          <a:xfrm>
            <a:off x="10560050" y="4756150"/>
            <a:ext cx="1903095" cy="190309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分区表</a:t>
            </a:r>
          </a:p>
        </p:txBody>
      </p:sp>
      <p:sp>
        <p:nvSpPr>
          <p:cNvPr id="3" name="文本占位符 2"/>
          <p:cNvSpPr>
            <a:spLocks noGrp="1"/>
          </p:cNvSpPr>
          <p:nvPr>
            <p:ph type="body" sz="quarter" idx="11"/>
          </p:nvPr>
        </p:nvSpPr>
        <p:spPr/>
        <p:txBody>
          <a:bodyPr/>
          <a:lstStyle/>
          <a:p>
            <a:r>
              <a:rPr lang="zh-CN" altLang="en-US"/>
              <a:t>同时</a:t>
            </a:r>
            <a:r>
              <a:rPr lang="en-US" altLang="zh-CN"/>
              <a:t>Hive</a:t>
            </a:r>
            <a:r>
              <a:rPr lang="zh-CN" altLang="en-US"/>
              <a:t>也支持多个字段作为分区，多分区带有层级关系，如图</a:t>
            </a:r>
          </a:p>
          <a:p>
            <a:endParaRPr lang="zh-CN" altLang="en-US"/>
          </a:p>
        </p:txBody>
      </p:sp>
      <p:pic>
        <p:nvPicPr>
          <p:cNvPr id="5" name="图片 4"/>
          <p:cNvPicPr>
            <a:picLocks noChangeAspect="1"/>
          </p:cNvPicPr>
          <p:nvPr>
            <p:custDataLst>
              <p:tags r:id="rId1"/>
            </p:custDataLst>
          </p:nvPr>
        </p:nvPicPr>
        <p:blipFill>
          <a:blip r:embed="rId4"/>
          <a:stretch>
            <a:fillRect/>
          </a:stretch>
        </p:blipFill>
        <p:spPr>
          <a:xfrm>
            <a:off x="767080" y="2564765"/>
            <a:ext cx="4048760" cy="3165475"/>
          </a:xfrm>
          <a:prstGeom prst="rect">
            <a:avLst/>
          </a:prstGeom>
        </p:spPr>
      </p:pic>
      <p:sp>
        <p:nvSpPr>
          <p:cNvPr id="6" name="文本框 5"/>
          <p:cNvSpPr txBox="1"/>
          <p:nvPr/>
        </p:nvSpPr>
        <p:spPr>
          <a:xfrm>
            <a:off x="1918970" y="6074410"/>
            <a:ext cx="1771015" cy="368300"/>
          </a:xfrm>
          <a:prstGeom prst="rect">
            <a:avLst/>
          </a:prstGeom>
          <a:noFill/>
        </p:spPr>
        <p:txBody>
          <a:bodyPr wrap="square" rtlCol="0">
            <a:spAutoFit/>
          </a:bodyPr>
          <a:lstStyle/>
          <a:p>
            <a:pPr algn="ctr"/>
            <a:r>
              <a:rPr lang="zh-CN" altLang="en-US"/>
              <a:t>单分区表</a:t>
            </a:r>
            <a:endParaRPr lang="zh-CN" altLang="en-US" b="1">
              <a:solidFill>
                <a:srgbClr val="FF0000"/>
              </a:solidFill>
              <a:latin typeface="华文楷体" panose="02010600040101010101" pitchFamily="2" charset="-122"/>
              <a:ea typeface="华文楷体" panose="02010600040101010101" pitchFamily="2" charset="-122"/>
            </a:endParaRPr>
          </a:p>
        </p:txBody>
      </p:sp>
      <p:pic>
        <p:nvPicPr>
          <p:cNvPr id="7" name="图片 6" descr="播仔素材库【1】0311"/>
          <p:cNvPicPr>
            <a:picLocks noChangeAspect="1"/>
          </p:cNvPicPr>
          <p:nvPr/>
        </p:nvPicPr>
        <p:blipFill>
          <a:blip r:embed="rId5"/>
          <a:stretch>
            <a:fillRect/>
          </a:stretch>
        </p:blipFill>
        <p:spPr>
          <a:xfrm>
            <a:off x="10560050" y="4756150"/>
            <a:ext cx="1903095" cy="1903095"/>
          </a:xfrm>
          <a:prstGeom prst="rect">
            <a:avLst/>
          </a:prstGeom>
        </p:spPr>
      </p:pic>
      <p:pic>
        <p:nvPicPr>
          <p:cNvPr id="4" name="图片 3"/>
          <p:cNvPicPr>
            <a:picLocks noChangeAspect="1"/>
          </p:cNvPicPr>
          <p:nvPr>
            <p:custDataLst>
              <p:tags r:id="rId2"/>
            </p:custDataLst>
          </p:nvPr>
        </p:nvPicPr>
        <p:blipFill>
          <a:blip r:embed="rId6"/>
          <a:stretch>
            <a:fillRect/>
          </a:stretch>
        </p:blipFill>
        <p:spPr>
          <a:xfrm>
            <a:off x="5375910" y="2420620"/>
            <a:ext cx="4561205" cy="3638550"/>
          </a:xfrm>
          <a:prstGeom prst="rect">
            <a:avLst/>
          </a:prstGeom>
        </p:spPr>
      </p:pic>
      <p:sp>
        <p:nvSpPr>
          <p:cNvPr id="8" name="文本框 7"/>
          <p:cNvSpPr txBox="1"/>
          <p:nvPr/>
        </p:nvSpPr>
        <p:spPr>
          <a:xfrm>
            <a:off x="7176135" y="6112510"/>
            <a:ext cx="2821940" cy="368300"/>
          </a:xfrm>
          <a:prstGeom prst="rect">
            <a:avLst/>
          </a:prstGeom>
          <a:noFill/>
        </p:spPr>
        <p:txBody>
          <a:bodyPr wrap="square" rtlCol="0">
            <a:spAutoFit/>
          </a:bodyPr>
          <a:lstStyle/>
          <a:p>
            <a:pPr algn="ctr"/>
            <a:r>
              <a:rPr lang="zh-CN" altLang="en-US"/>
              <a:t>多分区表（三级分区）</a:t>
            </a:r>
            <a:endParaRPr lang="zh-CN" altLang="en-US" b="1">
              <a:solidFill>
                <a:srgbClr val="FF0000"/>
              </a:soli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分区表的使用</a:t>
            </a:r>
          </a:p>
        </p:txBody>
      </p:sp>
      <p:pic>
        <p:nvPicPr>
          <p:cNvPr id="5" name="图片 4"/>
          <p:cNvPicPr>
            <a:picLocks noChangeAspect="1"/>
          </p:cNvPicPr>
          <p:nvPr>
            <p:custDataLst>
              <p:tags r:id="rId1"/>
            </p:custDataLst>
          </p:nvPr>
        </p:nvPicPr>
        <p:blipFill>
          <a:blip r:embed="rId3"/>
          <a:stretch>
            <a:fillRect/>
          </a:stretch>
        </p:blipFill>
        <p:spPr>
          <a:xfrm>
            <a:off x="710565" y="2637155"/>
            <a:ext cx="5421630" cy="3387090"/>
          </a:xfrm>
          <a:prstGeom prst="rect">
            <a:avLst/>
          </a:prstGeom>
        </p:spPr>
      </p:pic>
      <p:sp>
        <p:nvSpPr>
          <p:cNvPr id="3" name="文本框 2"/>
          <p:cNvSpPr txBox="1"/>
          <p:nvPr/>
        </p:nvSpPr>
        <p:spPr>
          <a:xfrm>
            <a:off x="1212215" y="2153285"/>
            <a:ext cx="4064000" cy="368300"/>
          </a:xfrm>
          <a:prstGeom prst="rect">
            <a:avLst/>
          </a:prstGeom>
          <a:noFill/>
        </p:spPr>
        <p:txBody>
          <a:bodyPr wrap="square" rtlCol="0">
            <a:spAutoFit/>
          </a:bodyPr>
          <a:lstStyle/>
          <a:p>
            <a:endParaRPr lang="zh-CN" altLang="en-US"/>
          </a:p>
        </p:txBody>
      </p:sp>
      <p:sp>
        <p:nvSpPr>
          <p:cNvPr id="4" name="文本框 3"/>
          <p:cNvSpPr txBox="1"/>
          <p:nvPr/>
        </p:nvSpPr>
        <p:spPr>
          <a:xfrm>
            <a:off x="767080" y="1628775"/>
            <a:ext cx="9956165" cy="922020"/>
          </a:xfrm>
          <a:prstGeom prst="rect">
            <a:avLst/>
          </a:prstGeom>
          <a:noFill/>
        </p:spPr>
        <p:txBody>
          <a:bodyPr wrap="square" rtlCol="0">
            <a:spAutoFit/>
          </a:bodyPr>
          <a:lstStyle/>
          <a:p>
            <a:r>
              <a:rPr lang="zh-CN" altLang="en-US" dirty="0"/>
              <a:t>基本语法：</a:t>
            </a:r>
          </a:p>
          <a:p>
            <a:r>
              <a:rPr lang="en-US" altLang="zh-CN" dirty="0">
                <a:latin typeface="Consolas" panose="020B0609020204030204" charset="0"/>
                <a:cs typeface="Consolas" panose="020B0609020204030204" charset="0"/>
              </a:rPr>
              <a:t>create table </a:t>
            </a:r>
            <a:r>
              <a:rPr lang="en-US" altLang="zh-CN" dirty="0" err="1">
                <a:latin typeface="Consolas" panose="020B0609020204030204" charset="0"/>
                <a:cs typeface="Consolas" panose="020B0609020204030204" charset="0"/>
              </a:rPr>
              <a:t>tablename</a:t>
            </a:r>
            <a:r>
              <a:rPr lang="en-US" altLang="zh-CN" dirty="0">
                <a:latin typeface="Consolas" panose="020B0609020204030204" charset="0"/>
                <a:cs typeface="Consolas" panose="020B0609020204030204" charset="0"/>
              </a:rPr>
              <a:t>(...) </a:t>
            </a:r>
            <a:r>
              <a:rPr lang="en-US" altLang="zh-CN" dirty="0">
                <a:solidFill>
                  <a:schemeClr val="accent1">
                    <a:lumMod val="75000"/>
                  </a:schemeClr>
                </a:solidFill>
                <a:latin typeface="Consolas" panose="020B0609020204030204" charset="0"/>
                <a:cs typeface="Consolas" panose="020B0609020204030204" charset="0"/>
              </a:rPr>
              <a:t>partitioned by</a:t>
            </a:r>
            <a:r>
              <a:rPr lang="en-US" altLang="zh-CN" dirty="0">
                <a:latin typeface="Consolas" panose="020B0609020204030204" charset="0"/>
                <a:cs typeface="Consolas" panose="020B0609020204030204" charset="0"/>
              </a:rPr>
              <a:t> (</a:t>
            </a:r>
            <a:r>
              <a:rPr lang="zh-CN" altLang="en-US" b="1" dirty="0">
                <a:solidFill>
                  <a:srgbClr val="7F0000"/>
                </a:solidFill>
                <a:latin typeface="Consolas" panose="020B0609020204030204" charset="0"/>
                <a:cs typeface="Consolas" panose="020B0609020204030204" charset="0"/>
              </a:rPr>
              <a:t>分区列</a:t>
            </a:r>
            <a:r>
              <a:rPr lang="en-US" altLang="zh-CN" b="1" dirty="0">
                <a:solidFill>
                  <a:srgbClr val="7F0000"/>
                </a:solidFill>
                <a:latin typeface="Consolas" panose="020B0609020204030204" charset="0"/>
                <a:cs typeface="Consolas" panose="020B0609020204030204" charset="0"/>
              </a:rPr>
              <a:t> </a:t>
            </a:r>
            <a:r>
              <a:rPr lang="zh-CN" altLang="en-US" b="1" dirty="0">
                <a:solidFill>
                  <a:srgbClr val="7F0000"/>
                </a:solidFill>
                <a:latin typeface="Consolas" panose="020B0609020204030204" charset="0"/>
                <a:cs typeface="Consolas" panose="020B0609020204030204" charset="0"/>
              </a:rPr>
              <a:t>列类型</a:t>
            </a:r>
            <a:r>
              <a:rPr lang="en-US" altLang="zh-CN" b="1" dirty="0">
                <a:solidFill>
                  <a:srgbClr val="7F0000"/>
                </a:solidFill>
                <a:latin typeface="Consolas" panose="020B0609020204030204" charset="0"/>
                <a:cs typeface="Consolas" panose="020B0609020204030204" charset="0"/>
              </a:rPr>
              <a:t>, ......</a:t>
            </a:r>
            <a:r>
              <a:rPr lang="en-US" altLang="zh-CN" dirty="0">
                <a:latin typeface="Consolas" panose="020B0609020204030204" charset="0"/>
                <a:cs typeface="Consolas" panose="020B0609020204030204" charset="0"/>
              </a:rPr>
              <a:t>) </a:t>
            </a:r>
          </a:p>
          <a:p>
            <a:r>
              <a:rPr lang="en-US" altLang="zh-CN" dirty="0">
                <a:latin typeface="Consolas" panose="020B0609020204030204" charset="0"/>
                <a:cs typeface="Consolas" panose="020B0609020204030204" charset="0"/>
              </a:rPr>
              <a:t>row format delimited fields terminated by '';</a:t>
            </a:r>
          </a:p>
        </p:txBody>
      </p:sp>
      <p:pic>
        <p:nvPicPr>
          <p:cNvPr id="6" name="图片 5" descr="01 (28)"/>
          <p:cNvPicPr>
            <a:picLocks noChangeAspect="1"/>
          </p:cNvPicPr>
          <p:nvPr/>
        </p:nvPicPr>
        <p:blipFill>
          <a:blip r:embed="rId4"/>
          <a:stretch>
            <a:fillRect/>
          </a:stretch>
        </p:blipFill>
        <p:spPr>
          <a:xfrm>
            <a:off x="10415905" y="4653280"/>
            <a:ext cx="2013585" cy="201358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分区表的使用</a:t>
            </a:r>
          </a:p>
        </p:txBody>
      </p:sp>
      <p:pic>
        <p:nvPicPr>
          <p:cNvPr id="3" name="图片 2"/>
          <p:cNvPicPr>
            <a:picLocks noChangeAspect="1"/>
          </p:cNvPicPr>
          <p:nvPr>
            <p:custDataLst>
              <p:tags r:id="rId1"/>
            </p:custDataLst>
          </p:nvPr>
        </p:nvPicPr>
        <p:blipFill>
          <a:blip r:embed="rId4"/>
          <a:stretch>
            <a:fillRect/>
          </a:stretch>
        </p:blipFill>
        <p:spPr>
          <a:xfrm>
            <a:off x="767715" y="1772920"/>
            <a:ext cx="6738620" cy="262445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767715" y="4653280"/>
            <a:ext cx="7046595" cy="577850"/>
          </a:xfrm>
          <a:prstGeom prst="rect">
            <a:avLst/>
          </a:prstGeom>
        </p:spPr>
      </p:pic>
      <p:pic>
        <p:nvPicPr>
          <p:cNvPr id="4" name="图片 3" descr="播仔素材库【1】0331"/>
          <p:cNvPicPr>
            <a:picLocks noChangeAspect="1"/>
          </p:cNvPicPr>
          <p:nvPr/>
        </p:nvPicPr>
        <p:blipFill>
          <a:blip r:embed="rId6"/>
          <a:stretch>
            <a:fillRect/>
          </a:stretch>
        </p:blipFill>
        <p:spPr>
          <a:xfrm>
            <a:off x="9912350" y="4471035"/>
            <a:ext cx="2326005" cy="232600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分区表练习</a:t>
            </a:r>
          </a:p>
        </p:txBody>
      </p:sp>
      <p:sp>
        <p:nvSpPr>
          <p:cNvPr id="3" name="文本占位符 2"/>
          <p:cNvSpPr>
            <a:spLocks noGrp="1"/>
          </p:cNvSpPr>
          <p:nvPr>
            <p:ph type="body" sz="quarter" idx="11"/>
          </p:nvPr>
        </p:nvSpPr>
        <p:spPr/>
        <p:txBody>
          <a:bodyPr/>
          <a:lstStyle/>
          <a:p>
            <a:r>
              <a:rPr lang="zh-CN" altLang="en-US" sz="1200" dirty="0"/>
              <a:t>需求描述：现在有一个文件score.txt（课程资料有提供）文件，存放在集群的这个目录下/scoredatas/month=202006</a:t>
            </a:r>
          </a:p>
          <a:p>
            <a:r>
              <a:rPr lang="zh-CN" altLang="en-US" sz="1000" dirty="0"/>
              <a:t>这个文件每天都会生成，存放到对应的日期文件夹下面去，文件别人也需要公用，不能移动。</a:t>
            </a:r>
          </a:p>
          <a:p>
            <a:r>
              <a:rPr lang="zh-CN" altLang="en-US" sz="1000" dirty="0"/>
              <a:t>需求，创建hive对应的表，并将数据加载到表中，进行数据统计分析，且</a:t>
            </a:r>
            <a:r>
              <a:rPr lang="zh-CN" altLang="en-US" sz="1000" dirty="0">
                <a:solidFill>
                  <a:schemeClr val="accent1">
                    <a:lumMod val="75000"/>
                  </a:schemeClr>
                </a:solidFill>
              </a:rPr>
              <a:t>删除表之后，数据不能删除</a:t>
            </a:r>
            <a:r>
              <a:rPr lang="zh-CN" altLang="en-US" sz="1000" dirty="0"/>
              <a:t>。</a:t>
            </a:r>
          </a:p>
        </p:txBody>
      </p:sp>
      <p:pic>
        <p:nvPicPr>
          <p:cNvPr id="4" name="图片 3"/>
          <p:cNvPicPr>
            <a:picLocks noChangeAspect="1"/>
          </p:cNvPicPr>
          <p:nvPr>
            <p:custDataLst>
              <p:tags r:id="rId1"/>
            </p:custDataLst>
          </p:nvPr>
        </p:nvPicPr>
        <p:blipFill>
          <a:blip r:embed="rId5"/>
          <a:stretch>
            <a:fillRect/>
          </a:stretch>
        </p:blipFill>
        <p:spPr>
          <a:xfrm>
            <a:off x="710565" y="2780665"/>
            <a:ext cx="5060315" cy="1557655"/>
          </a:xfrm>
          <a:prstGeom prst="rect">
            <a:avLst/>
          </a:prstGeom>
        </p:spPr>
      </p:pic>
      <p:pic>
        <p:nvPicPr>
          <p:cNvPr id="5" name="图片 4" descr="播仔素材库【1】0259"/>
          <p:cNvPicPr>
            <a:picLocks noChangeAspect="1"/>
          </p:cNvPicPr>
          <p:nvPr/>
        </p:nvPicPr>
        <p:blipFill>
          <a:blip r:embed="rId6"/>
          <a:stretch>
            <a:fillRect/>
          </a:stretch>
        </p:blipFill>
        <p:spPr>
          <a:xfrm>
            <a:off x="10396855" y="4705985"/>
            <a:ext cx="2072640" cy="2072640"/>
          </a:xfrm>
          <a:prstGeom prst="rect">
            <a:avLst/>
          </a:prstGeom>
        </p:spPr>
      </p:pic>
      <p:pic>
        <p:nvPicPr>
          <p:cNvPr id="6" name="图片 5"/>
          <p:cNvPicPr>
            <a:picLocks noChangeAspect="1"/>
          </p:cNvPicPr>
          <p:nvPr>
            <p:custDataLst>
              <p:tags r:id="rId2"/>
            </p:custDataLst>
          </p:nvPr>
        </p:nvPicPr>
        <p:blipFill>
          <a:blip r:embed="rId7"/>
          <a:srcRect b="65055"/>
          <a:stretch>
            <a:fillRect/>
          </a:stretch>
        </p:blipFill>
        <p:spPr>
          <a:xfrm>
            <a:off x="695325" y="4509135"/>
            <a:ext cx="5348605" cy="876935"/>
          </a:xfrm>
          <a:prstGeom prst="rect">
            <a:avLst/>
          </a:prstGeom>
        </p:spPr>
      </p:pic>
      <p:pic>
        <p:nvPicPr>
          <p:cNvPr id="7" name="图片 6"/>
          <p:cNvPicPr>
            <a:picLocks noChangeAspect="1"/>
          </p:cNvPicPr>
          <p:nvPr>
            <p:custDataLst>
              <p:tags r:id="rId3"/>
            </p:custDataLst>
          </p:nvPr>
        </p:nvPicPr>
        <p:blipFill>
          <a:blip r:embed="rId7"/>
          <a:srcRect t="37363"/>
          <a:stretch>
            <a:fillRect/>
          </a:stretch>
        </p:blipFill>
        <p:spPr>
          <a:xfrm>
            <a:off x="6311900" y="3284855"/>
            <a:ext cx="4842510" cy="1422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81250" y="3068955"/>
            <a:ext cx="7429500" cy="953135"/>
          </a:xfrm>
          <a:prstGeom prst="rect">
            <a:avLst/>
          </a:prstGeom>
          <a:noFill/>
        </p:spPr>
        <p:txBody>
          <a:bodyPr wrap="square" rtlCol="0">
            <a:spAutoFit/>
          </a:bodyPr>
          <a:lstStyle/>
          <a:p>
            <a:pPr algn="ctr"/>
            <a:r>
              <a:rPr lang="zh-CN" altLang="en-US" sz="5600">
                <a:latin typeface="阿里巴巴普惠体" panose="00020600040101010101" pitchFamily="18" charset="-122"/>
                <a:ea typeface="阿里巴巴普惠体" panose="00020600040101010101" pitchFamily="18" charset="-122"/>
                <a:cs typeface="阿里巴巴普惠体" panose="00020600040101010101" pitchFamily="18" charset="-122"/>
              </a:rPr>
              <a:t>拓展：</a:t>
            </a:r>
            <a:r>
              <a:rPr lang="en-US" altLang="zh-CN" sz="5600">
                <a:latin typeface="阿里巴巴普惠体" panose="00020600040101010101" pitchFamily="18" charset="-122"/>
                <a:ea typeface="阿里巴巴普惠体" panose="00020600040101010101" pitchFamily="18" charset="-122"/>
                <a:cs typeface="阿里巴巴普惠体" panose="00020600040101010101" pitchFamily="18" charset="-122"/>
              </a:rPr>
              <a:t>SQL</a:t>
            </a:r>
            <a:r>
              <a:rPr lang="zh-CN" altLang="en-US" sz="5600">
                <a:latin typeface="阿里巴巴普惠体" panose="00020600040101010101" pitchFamily="18" charset="-122"/>
                <a:ea typeface="阿里巴巴普惠体" panose="00020600040101010101" pitchFamily="18" charset="-122"/>
                <a:cs typeface="阿里巴巴普惠体" panose="00020600040101010101" pitchFamily="18" charset="-122"/>
              </a:rPr>
              <a:t>语法笔记</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463040"/>
            <a:ext cx="6540500" cy="4511040"/>
          </a:xfrm>
        </p:spPr>
        <p:txBody>
          <a:bodyPr/>
          <a:lstStyle/>
          <a:p>
            <a:pPr marL="0" indent="0">
              <a:buNone/>
            </a:pPr>
            <a:r>
              <a:rPr lang="en-US" altLang="zh-CN" dirty="0"/>
              <a:t>1. </a:t>
            </a:r>
            <a:r>
              <a:rPr lang="zh-CN" altLang="en-US" dirty="0"/>
              <a:t>什么是分区表？</a:t>
            </a:r>
          </a:p>
          <a:p>
            <a:pPr marL="285750" indent="-285750">
              <a:lnSpc>
                <a:spcPct val="180000"/>
              </a:lnSpc>
              <a:buFont typeface="Arial" panose="020B0604020202020204" pitchFamily="34" charset="0"/>
              <a:buChar char="•"/>
            </a:pPr>
            <a:r>
              <a:rPr lang="zh-CN" altLang="en-US" sz="1400" dirty="0"/>
              <a:t>可以选择字段作为表分区</a:t>
            </a:r>
          </a:p>
          <a:p>
            <a:pPr marL="285750" indent="-285750">
              <a:lnSpc>
                <a:spcPct val="180000"/>
              </a:lnSpc>
              <a:buFont typeface="Arial" panose="020B0604020202020204" pitchFamily="34" charset="0"/>
              <a:buChar char="•"/>
            </a:pPr>
            <a:r>
              <a:rPr lang="zh-CN" altLang="en-US" sz="1400" dirty="0">
                <a:solidFill>
                  <a:srgbClr val="FF0000"/>
                </a:solidFill>
              </a:rPr>
              <a:t>分区其实就是</a:t>
            </a:r>
            <a:r>
              <a:rPr lang="en-US" altLang="zh-CN" sz="1400" dirty="0">
                <a:solidFill>
                  <a:srgbClr val="FF0000"/>
                </a:solidFill>
              </a:rPr>
              <a:t>HDFS</a:t>
            </a:r>
            <a:r>
              <a:rPr lang="zh-CN" altLang="en-US" sz="1400" dirty="0">
                <a:solidFill>
                  <a:srgbClr val="FF0000"/>
                </a:solidFill>
              </a:rPr>
              <a:t>上的不同文件夹</a:t>
            </a:r>
          </a:p>
          <a:p>
            <a:pPr marL="285750" indent="-285750">
              <a:lnSpc>
                <a:spcPct val="180000"/>
              </a:lnSpc>
              <a:buFont typeface="Arial" panose="020B0604020202020204" pitchFamily="34" charset="0"/>
              <a:buChar char="•"/>
            </a:pPr>
            <a:r>
              <a:rPr lang="zh-CN" altLang="en-US" sz="1400" dirty="0"/>
              <a:t>分区表可以极大的提高特定场景下</a:t>
            </a:r>
            <a:r>
              <a:rPr lang="en-US" altLang="zh-CN" sz="1400" dirty="0"/>
              <a:t>Hive</a:t>
            </a:r>
            <a:r>
              <a:rPr lang="zh-CN" altLang="en-US" sz="1400" dirty="0"/>
              <a:t>的操作性能</a:t>
            </a:r>
          </a:p>
          <a:p>
            <a:pPr marL="0" indent="0">
              <a:buFont typeface="Arial" panose="020B0604020202020204" pitchFamily="34" charset="0"/>
              <a:buNone/>
            </a:pPr>
            <a:r>
              <a:rPr lang="en-US" altLang="zh-CN" dirty="0"/>
              <a:t>2. </a:t>
            </a:r>
            <a:r>
              <a:rPr lang="zh-CN" altLang="en-US" dirty="0"/>
              <a:t>分区表的语法</a:t>
            </a:r>
          </a:p>
          <a:p>
            <a:pPr marL="285750" indent="-285750">
              <a:lnSpc>
                <a:spcPct val="180000"/>
              </a:lnSpc>
              <a:buFont typeface="Arial" panose="020B0604020202020204" pitchFamily="34" charset="0"/>
              <a:buChar char="•"/>
            </a:pPr>
            <a:r>
              <a:rPr lang="en-US" altLang="zh-CN" sz="1400" dirty="0">
                <a:latin typeface="Consolas" panose="020B0609020204030204" charset="0"/>
                <a:cs typeface="Consolas" panose="020B0609020204030204" charset="0"/>
                <a:sym typeface="+mn-ea"/>
              </a:rPr>
              <a:t>create table </a:t>
            </a:r>
            <a:r>
              <a:rPr lang="en-US" altLang="zh-CN" sz="1400" dirty="0" err="1">
                <a:latin typeface="Consolas" panose="020B0609020204030204" charset="0"/>
                <a:cs typeface="Consolas" panose="020B0609020204030204" charset="0"/>
                <a:sym typeface="+mn-ea"/>
              </a:rPr>
              <a:t>tablename</a:t>
            </a:r>
            <a:r>
              <a:rPr lang="en-US" altLang="zh-CN" sz="1400" dirty="0">
                <a:latin typeface="Consolas" panose="020B0609020204030204" charset="0"/>
                <a:cs typeface="Consolas" panose="020B0609020204030204" charset="0"/>
                <a:sym typeface="+mn-ea"/>
              </a:rPr>
              <a:t>(...) </a:t>
            </a:r>
            <a:r>
              <a:rPr lang="en-US" altLang="zh-CN" sz="1400" dirty="0">
                <a:solidFill>
                  <a:schemeClr val="accent1">
                    <a:lumMod val="75000"/>
                  </a:schemeClr>
                </a:solidFill>
                <a:latin typeface="Consolas" panose="020B0609020204030204" charset="0"/>
                <a:cs typeface="Consolas" panose="020B0609020204030204" charset="0"/>
                <a:sym typeface="+mn-ea"/>
              </a:rPr>
              <a:t>partitioned by</a:t>
            </a:r>
            <a:r>
              <a:rPr lang="en-US" altLang="zh-CN" sz="1400" dirty="0">
                <a:latin typeface="Consolas" panose="020B0609020204030204" charset="0"/>
                <a:cs typeface="Consolas" panose="020B0609020204030204" charset="0"/>
                <a:sym typeface="+mn-ea"/>
              </a:rPr>
              <a:t> (</a:t>
            </a:r>
            <a:r>
              <a:rPr lang="zh-CN" altLang="en-US" sz="1400" b="1" dirty="0">
                <a:solidFill>
                  <a:srgbClr val="7F0000"/>
                </a:solidFill>
                <a:latin typeface="Consolas" panose="020B0609020204030204" charset="0"/>
                <a:cs typeface="Consolas" panose="020B0609020204030204" charset="0"/>
                <a:sym typeface="+mn-ea"/>
              </a:rPr>
              <a:t>分区列</a:t>
            </a:r>
            <a:r>
              <a:rPr lang="en-US" altLang="zh-CN" sz="1400" b="1" dirty="0">
                <a:solidFill>
                  <a:srgbClr val="7F0000"/>
                </a:solidFill>
                <a:latin typeface="Consolas" panose="020B0609020204030204" charset="0"/>
                <a:cs typeface="Consolas" panose="020B0609020204030204" charset="0"/>
                <a:sym typeface="+mn-ea"/>
              </a:rPr>
              <a:t> </a:t>
            </a:r>
            <a:r>
              <a:rPr lang="zh-CN" altLang="en-US" sz="1400" b="1" dirty="0">
                <a:solidFill>
                  <a:srgbClr val="7F0000"/>
                </a:solidFill>
                <a:latin typeface="Consolas" panose="020B0609020204030204" charset="0"/>
                <a:cs typeface="Consolas" panose="020B0609020204030204" charset="0"/>
                <a:sym typeface="+mn-ea"/>
              </a:rPr>
              <a:t>列类型</a:t>
            </a:r>
            <a:r>
              <a:rPr lang="en-US" altLang="zh-CN" sz="1400" b="1" dirty="0">
                <a:solidFill>
                  <a:srgbClr val="7F0000"/>
                </a:solidFill>
                <a:latin typeface="Consolas" panose="020B0609020204030204" charset="0"/>
                <a:cs typeface="Consolas" panose="020B0609020204030204" charset="0"/>
                <a:sym typeface="+mn-ea"/>
              </a:rPr>
              <a:t>, ...</a:t>
            </a:r>
            <a:r>
              <a:rPr lang="en-US" altLang="zh-CN" sz="1400" dirty="0">
                <a:latin typeface="Consolas" panose="020B0609020204030204" charset="0"/>
                <a:cs typeface="Consolas" panose="020B0609020204030204" charset="0"/>
                <a:sym typeface="+mn-ea"/>
              </a:rPr>
              <a:t>) row format delimited fields terminated by </a:t>
            </a:r>
            <a:r>
              <a:rPr lang="en-US" altLang="zh-CN" sz="1400" dirty="0">
                <a:latin typeface="Source Code Pro" panose="020B0309030403020204" charset="0"/>
                <a:cs typeface="Source Code Pro" panose="020B0309030403020204" charset="0"/>
                <a:sym typeface="+mn-ea"/>
              </a:rPr>
              <a:t>''</a:t>
            </a:r>
            <a:r>
              <a:rPr lang="en-US" altLang="zh-CN" sz="1400" dirty="0">
                <a:latin typeface="Consolas" panose="020B0609020204030204" charset="0"/>
                <a:cs typeface="Consolas" panose="020B0609020204030204" charset="0"/>
                <a:sym typeface="+mn-ea"/>
              </a:rPr>
              <a:t>;</a:t>
            </a:r>
          </a:p>
          <a:p>
            <a:pPr marL="285750" indent="-285750">
              <a:lnSpc>
                <a:spcPct val="180000"/>
              </a:lnSpc>
              <a:buFont typeface="Arial" panose="020B0604020202020204" pitchFamily="34" charset="0"/>
              <a:buChar char="•"/>
            </a:pPr>
            <a:r>
              <a:rPr lang="zh-CN" altLang="en-US" sz="1400" dirty="0"/>
              <a:t>分区表的分区列，在</a:t>
            </a:r>
            <a:r>
              <a:rPr lang="en-US" altLang="zh-CN" sz="1400" dirty="0"/>
              <a:t>partitioned by </a:t>
            </a:r>
            <a:r>
              <a:rPr lang="zh-CN" altLang="en-US" sz="1400" dirty="0"/>
              <a:t>中定义，不在普通列中定义</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12"/>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2"/>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custDataLst>
                <p:tags r:id="rId3"/>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p>
          </p:txBody>
        </p:sp>
        <p:sp>
          <p:nvSpPr>
            <p:cNvPr id="8" name="文本框 7"/>
            <p:cNvSpPr txBox="1"/>
            <p:nvPr>
              <p:custDataLst>
                <p:tags r:id="rId4"/>
              </p:custDataLst>
            </p:nvPr>
          </p:nvSpPr>
          <p:spPr>
            <a:xfrm>
              <a:off x="12661" y="1998"/>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p>
          </p:txBody>
        </p:sp>
        <p:sp>
          <p:nvSpPr>
            <p:cNvPr id="9" name="文本框 8"/>
            <p:cNvSpPr txBox="1"/>
            <p:nvPr>
              <p:custDataLst>
                <p:tags r:id="rId5"/>
              </p:custDataLst>
            </p:nvPr>
          </p:nvSpPr>
          <p:spPr>
            <a:xfrm>
              <a:off x="12661" y="2792"/>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p>
          </p:txBody>
        </p:sp>
        <p:sp>
          <p:nvSpPr>
            <p:cNvPr id="10" name="文本框 9"/>
            <p:cNvSpPr txBox="1"/>
            <p:nvPr>
              <p:custDataLst>
                <p:tags r:id="rId6"/>
              </p:custDataLst>
            </p:nvPr>
          </p:nvSpPr>
          <p:spPr>
            <a:xfrm>
              <a:off x="12661" y="3586"/>
              <a:ext cx="3458"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7"/>
              </p:custDataLst>
            </p:nvPr>
          </p:nvSpPr>
          <p:spPr>
            <a:xfrm>
              <a:off x="12661" y="4380"/>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8"/>
              </p:custDataLst>
            </p:nvPr>
          </p:nvSpPr>
          <p:spPr>
            <a:xfrm>
              <a:off x="12661" y="5174"/>
              <a:ext cx="3253" cy="483"/>
            </a:xfrm>
            <a:prstGeom prst="rect">
              <a:avLst/>
            </a:prstGeom>
            <a:noFill/>
          </p:spPr>
          <p:txBody>
            <a:bodyPr wrap="square" rtlCol="0">
              <a:spAutoFit/>
            </a:bodyPr>
            <a:lstStyle/>
            <a:p>
              <a:r>
                <a:rPr lang="zh-CN" altLang="en-US" sz="1400">
                  <a:solidFill>
                    <a:srgbClr val="FF0000"/>
                  </a:solidFill>
                  <a:latin typeface="阿里巴巴普惠体" panose="00020600040101010101" pitchFamily="18" charset="-122"/>
                  <a:ea typeface="阿里巴巴普惠体" panose="00020600040101010101" pitchFamily="18" charset="-122"/>
                  <a:sym typeface="+mn-ea"/>
                </a:rPr>
                <a:t>分桶表</a:t>
              </a:r>
            </a:p>
          </p:txBody>
        </p:sp>
        <p:sp>
          <p:nvSpPr>
            <p:cNvPr id="13" name="文本框 12"/>
            <p:cNvSpPr txBox="1"/>
            <p:nvPr>
              <p:custDataLst>
                <p:tags r:id="rId9"/>
              </p:custDataLst>
            </p:nvPr>
          </p:nvSpPr>
          <p:spPr>
            <a:xfrm>
              <a:off x="12661" y="5968"/>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0"/>
              </p:custDataLst>
            </p:nvPr>
          </p:nvSpPr>
          <p:spPr>
            <a:xfrm>
              <a:off x="12661" y="6762"/>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掌握分桶表的概念和应用</a:t>
            </a:r>
          </a:p>
          <a:p>
            <a:r>
              <a:rPr lang="zh-CN" altLang="en-US" sz="1600" dirty="0">
                <a:solidFill>
                  <a:srgbClr val="FF0000"/>
                </a:solidFill>
              </a:rPr>
              <a:t>了解分桶表的</a:t>
            </a:r>
            <a:r>
              <a:rPr lang="en-US" altLang="zh-CN" sz="1600" dirty="0">
                <a:solidFill>
                  <a:srgbClr val="FF0000"/>
                </a:solidFill>
              </a:rPr>
              <a:t>Hash</a:t>
            </a:r>
            <a:r>
              <a:rPr lang="zh-CN" altLang="en-US" sz="1600" dirty="0">
                <a:solidFill>
                  <a:srgbClr val="FF0000"/>
                </a:solidFill>
              </a:rPr>
              <a:t>取模机制</a:t>
            </a:r>
          </a:p>
          <a:p>
            <a:r>
              <a:rPr lang="zh-CN" altLang="en-US" sz="1600" dirty="0">
                <a:solidFill>
                  <a:srgbClr val="FF0000"/>
                </a:solidFill>
              </a:rPr>
              <a:t>理解分桶表如何带来性能提升</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分桶表</a:t>
            </a:r>
          </a:p>
        </p:txBody>
      </p:sp>
      <p:sp>
        <p:nvSpPr>
          <p:cNvPr id="3" name="文本占位符 2"/>
          <p:cNvSpPr>
            <a:spLocks noGrp="1"/>
          </p:cNvSpPr>
          <p:nvPr>
            <p:ph type="body" sz="quarter" idx="11"/>
          </p:nvPr>
        </p:nvSpPr>
        <p:spPr>
          <a:xfrm>
            <a:off x="710880" y="1656000"/>
            <a:ext cx="10698800" cy="5085368"/>
          </a:xfrm>
        </p:spPr>
        <p:txBody>
          <a:bodyPr/>
          <a:lstStyle/>
          <a:p>
            <a:r>
              <a:rPr lang="zh-CN" altLang="en-US" dirty="0"/>
              <a:t>分桶和分区一样，也是一种通过改变表的存储模式，从而完成对表优化的一种调优方式</a:t>
            </a:r>
          </a:p>
          <a:p>
            <a:r>
              <a:rPr lang="zh-CN" altLang="en-US" dirty="0"/>
              <a:t>但和分区不同，分区是将表拆分到</a:t>
            </a:r>
            <a:r>
              <a:rPr lang="zh-CN" altLang="en-US" dirty="0">
                <a:solidFill>
                  <a:srgbClr val="FF0000"/>
                </a:solidFill>
              </a:rPr>
              <a:t>不同的子文件夹</a:t>
            </a:r>
            <a:r>
              <a:rPr lang="zh-CN" altLang="en-US" dirty="0"/>
              <a:t>中进行存储，而分桶是将表拆分到</a:t>
            </a:r>
            <a:r>
              <a:rPr lang="zh-CN" altLang="en-US" dirty="0">
                <a:solidFill>
                  <a:srgbClr val="FF0000"/>
                </a:solidFill>
              </a:rPr>
              <a:t>固定数量的不同文件</a:t>
            </a:r>
            <a:r>
              <a:rPr lang="zh-CN" altLang="en-US" dirty="0"/>
              <a:t>中进行存储。</a:t>
            </a:r>
          </a:p>
          <a:p>
            <a:endParaRPr lang="zh-CN" altLang="en-US" dirty="0"/>
          </a:p>
        </p:txBody>
      </p:sp>
      <p:sp>
        <p:nvSpPr>
          <p:cNvPr id="4" name="矩形 3"/>
          <p:cNvSpPr/>
          <p:nvPr/>
        </p:nvSpPr>
        <p:spPr>
          <a:xfrm>
            <a:off x="4655820" y="4747260"/>
            <a:ext cx="1007745" cy="432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表数据</a:t>
            </a:r>
          </a:p>
        </p:txBody>
      </p:sp>
      <p:sp>
        <p:nvSpPr>
          <p:cNvPr id="5" name="矩形 4"/>
          <p:cNvSpPr/>
          <p:nvPr/>
        </p:nvSpPr>
        <p:spPr>
          <a:xfrm>
            <a:off x="5869305" y="3188335"/>
            <a:ext cx="2376170" cy="3433445"/>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600">
                <a:solidFill>
                  <a:schemeClr val="tx1">
                    <a:lumMod val="75000"/>
                    <a:lumOff val="25000"/>
                  </a:schemeClr>
                </a:solidFill>
              </a:rPr>
              <a:t>分区</a:t>
            </a:r>
          </a:p>
        </p:txBody>
      </p:sp>
      <p:sp>
        <p:nvSpPr>
          <p:cNvPr id="6" name="矩形 5"/>
          <p:cNvSpPr/>
          <p:nvPr/>
        </p:nvSpPr>
        <p:spPr>
          <a:xfrm>
            <a:off x="6085205" y="3429000"/>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dt=202210</a:t>
            </a:r>
          </a:p>
        </p:txBody>
      </p:sp>
      <p:sp>
        <p:nvSpPr>
          <p:cNvPr id="7" name="矩形 6"/>
          <p:cNvSpPr/>
          <p:nvPr/>
        </p:nvSpPr>
        <p:spPr>
          <a:xfrm>
            <a:off x="6085205" y="3933190"/>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dt=202211</a:t>
            </a:r>
          </a:p>
        </p:txBody>
      </p:sp>
      <p:sp>
        <p:nvSpPr>
          <p:cNvPr id="8" name="矩形 7"/>
          <p:cNvSpPr/>
          <p:nvPr/>
        </p:nvSpPr>
        <p:spPr>
          <a:xfrm>
            <a:off x="6085205" y="4436745"/>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dt=202212</a:t>
            </a:r>
          </a:p>
        </p:txBody>
      </p:sp>
      <p:sp>
        <p:nvSpPr>
          <p:cNvPr id="9" name="矩形 8"/>
          <p:cNvSpPr/>
          <p:nvPr/>
        </p:nvSpPr>
        <p:spPr>
          <a:xfrm>
            <a:off x="6085205" y="4940300"/>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dt=202301</a:t>
            </a:r>
          </a:p>
        </p:txBody>
      </p:sp>
      <p:sp>
        <p:nvSpPr>
          <p:cNvPr id="10" name="矩形 9"/>
          <p:cNvSpPr/>
          <p:nvPr/>
        </p:nvSpPr>
        <p:spPr>
          <a:xfrm>
            <a:off x="6085205" y="5443855"/>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dt=202302</a:t>
            </a:r>
          </a:p>
        </p:txBody>
      </p:sp>
      <p:sp>
        <p:nvSpPr>
          <p:cNvPr id="13" name="矩形 12"/>
          <p:cNvSpPr/>
          <p:nvPr/>
        </p:nvSpPr>
        <p:spPr>
          <a:xfrm>
            <a:off x="6085205" y="5947410"/>
            <a:ext cx="1872615" cy="36004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dt=202303</a:t>
            </a:r>
          </a:p>
        </p:txBody>
      </p:sp>
      <p:cxnSp>
        <p:nvCxnSpPr>
          <p:cNvPr id="14" name="直接连接符 13"/>
          <p:cNvCxnSpPr/>
          <p:nvPr/>
        </p:nvCxnSpPr>
        <p:spPr>
          <a:xfrm flipV="1">
            <a:off x="5225415" y="3213100"/>
            <a:ext cx="643890" cy="1534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
            </p:custDataLst>
          </p:nvPr>
        </p:nvCxnSpPr>
        <p:spPr>
          <a:xfrm>
            <a:off x="5221605" y="5156835"/>
            <a:ext cx="647700" cy="144018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749665" y="3860800"/>
            <a:ext cx="2016125" cy="1662699"/>
            <a:chOff x="8466" y="5513"/>
            <a:chExt cx="3175" cy="2369"/>
          </a:xfrm>
        </p:grpSpPr>
        <p:sp>
          <p:nvSpPr>
            <p:cNvPr id="16" name="矩形 15"/>
            <p:cNvSpPr/>
            <p:nvPr/>
          </p:nvSpPr>
          <p:spPr>
            <a:xfrm>
              <a:off x="8693" y="5610"/>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文件</a:t>
              </a:r>
              <a:r>
                <a:rPr lang="en-US" altLang="zh-CN"/>
                <a:t>1</a:t>
              </a:r>
            </a:p>
          </p:txBody>
        </p:sp>
        <p:sp>
          <p:nvSpPr>
            <p:cNvPr id="17" name="矩形 16"/>
            <p:cNvSpPr/>
            <p:nvPr/>
          </p:nvSpPr>
          <p:spPr>
            <a:xfrm>
              <a:off x="8693" y="6291"/>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文件</a:t>
              </a:r>
              <a:r>
                <a:rPr lang="en-US" altLang="zh-CN"/>
                <a:t>2</a:t>
              </a:r>
            </a:p>
          </p:txBody>
        </p:sp>
        <p:sp>
          <p:nvSpPr>
            <p:cNvPr id="18" name="矩形 17"/>
            <p:cNvSpPr/>
            <p:nvPr/>
          </p:nvSpPr>
          <p:spPr>
            <a:xfrm>
              <a:off x="8693" y="6971"/>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文件</a:t>
              </a:r>
              <a:r>
                <a:rPr lang="en-US" altLang="zh-CN"/>
                <a:t>N</a:t>
              </a:r>
            </a:p>
          </p:txBody>
        </p:sp>
        <p:sp>
          <p:nvSpPr>
            <p:cNvPr id="19" name="矩形 18"/>
            <p:cNvSpPr/>
            <p:nvPr/>
          </p:nvSpPr>
          <p:spPr>
            <a:xfrm>
              <a:off x="8466" y="5513"/>
              <a:ext cx="3175" cy="2369"/>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600">
                  <a:solidFill>
                    <a:schemeClr val="tx1">
                      <a:lumMod val="75000"/>
                      <a:lumOff val="25000"/>
                    </a:schemeClr>
                  </a:solidFill>
                </a:rPr>
                <a:t>分桶</a:t>
              </a:r>
            </a:p>
          </p:txBody>
        </p:sp>
      </p:grpSp>
      <p:cxnSp>
        <p:nvCxnSpPr>
          <p:cNvPr id="21" name="直接连接符 20"/>
          <p:cNvCxnSpPr/>
          <p:nvPr/>
        </p:nvCxnSpPr>
        <p:spPr>
          <a:xfrm flipV="1">
            <a:off x="7955280" y="3933190"/>
            <a:ext cx="938530" cy="513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2"/>
            </p:custDataLst>
          </p:nvPr>
        </p:nvCxnSpPr>
        <p:spPr>
          <a:xfrm>
            <a:off x="7957820" y="4796790"/>
            <a:ext cx="946150" cy="36068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图片 10" descr="播仔素材库【1】0309"/>
          <p:cNvPicPr>
            <a:picLocks noChangeAspect="1"/>
          </p:cNvPicPr>
          <p:nvPr/>
        </p:nvPicPr>
        <p:blipFill>
          <a:blip r:embed="rId11"/>
          <a:stretch>
            <a:fillRect/>
          </a:stretch>
        </p:blipFill>
        <p:spPr>
          <a:xfrm>
            <a:off x="10765790" y="5223510"/>
            <a:ext cx="1426210" cy="1426210"/>
          </a:xfrm>
          <a:prstGeom prst="rect">
            <a:avLst/>
          </a:prstGeom>
        </p:spPr>
      </p:pic>
      <p:sp>
        <p:nvSpPr>
          <p:cNvPr id="12" name="矩形 11"/>
          <p:cNvSpPr/>
          <p:nvPr>
            <p:custDataLst>
              <p:tags r:id="rId3"/>
            </p:custDataLst>
          </p:nvPr>
        </p:nvSpPr>
        <p:spPr>
          <a:xfrm>
            <a:off x="701675" y="4686935"/>
            <a:ext cx="1007745" cy="432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表数据</a:t>
            </a:r>
          </a:p>
        </p:txBody>
      </p:sp>
      <p:grpSp>
        <p:nvGrpSpPr>
          <p:cNvPr id="30" name="组合 29"/>
          <p:cNvGrpSpPr/>
          <p:nvPr/>
        </p:nvGrpSpPr>
        <p:grpSpPr>
          <a:xfrm>
            <a:off x="2351405" y="4077335"/>
            <a:ext cx="2016125" cy="1662699"/>
            <a:chOff x="8466" y="5513"/>
            <a:chExt cx="3175" cy="2369"/>
          </a:xfrm>
        </p:grpSpPr>
        <p:sp>
          <p:nvSpPr>
            <p:cNvPr id="31" name="矩形 30"/>
            <p:cNvSpPr/>
            <p:nvPr>
              <p:custDataLst>
                <p:tags r:id="rId6"/>
              </p:custDataLst>
            </p:nvPr>
          </p:nvSpPr>
          <p:spPr>
            <a:xfrm>
              <a:off x="8693" y="5610"/>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文件</a:t>
              </a:r>
              <a:r>
                <a:rPr lang="en-US" altLang="zh-CN"/>
                <a:t>1</a:t>
              </a:r>
            </a:p>
          </p:txBody>
        </p:sp>
        <p:sp>
          <p:nvSpPr>
            <p:cNvPr id="32" name="矩形 31"/>
            <p:cNvSpPr/>
            <p:nvPr>
              <p:custDataLst>
                <p:tags r:id="rId7"/>
              </p:custDataLst>
            </p:nvPr>
          </p:nvSpPr>
          <p:spPr>
            <a:xfrm>
              <a:off x="8693" y="6291"/>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文件</a:t>
              </a:r>
              <a:r>
                <a:rPr lang="en-US" altLang="zh-CN"/>
                <a:t>2</a:t>
              </a:r>
            </a:p>
          </p:txBody>
        </p:sp>
        <p:sp>
          <p:nvSpPr>
            <p:cNvPr id="33" name="矩形 32"/>
            <p:cNvSpPr/>
            <p:nvPr>
              <p:custDataLst>
                <p:tags r:id="rId8"/>
              </p:custDataLst>
            </p:nvPr>
          </p:nvSpPr>
          <p:spPr>
            <a:xfrm>
              <a:off x="8693" y="6971"/>
              <a:ext cx="272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文件</a:t>
              </a:r>
              <a:r>
                <a:rPr lang="en-US" altLang="zh-CN"/>
                <a:t>N</a:t>
              </a:r>
            </a:p>
          </p:txBody>
        </p:sp>
        <p:sp>
          <p:nvSpPr>
            <p:cNvPr id="34" name="矩形 33"/>
            <p:cNvSpPr/>
            <p:nvPr>
              <p:custDataLst>
                <p:tags r:id="rId9"/>
              </p:custDataLst>
            </p:nvPr>
          </p:nvSpPr>
          <p:spPr>
            <a:xfrm>
              <a:off x="8466" y="5513"/>
              <a:ext cx="3175" cy="2369"/>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600">
                  <a:solidFill>
                    <a:schemeClr val="tx1">
                      <a:lumMod val="75000"/>
                      <a:lumOff val="25000"/>
                    </a:schemeClr>
                  </a:solidFill>
                </a:rPr>
                <a:t>分桶</a:t>
              </a:r>
            </a:p>
          </p:txBody>
        </p:sp>
      </p:grpSp>
      <p:cxnSp>
        <p:nvCxnSpPr>
          <p:cNvPr id="35" name="直接连接符 34"/>
          <p:cNvCxnSpPr/>
          <p:nvPr>
            <p:custDataLst>
              <p:tags r:id="rId4"/>
            </p:custDataLst>
          </p:nvPr>
        </p:nvCxnSpPr>
        <p:spPr>
          <a:xfrm flipV="1">
            <a:off x="1700530" y="4149090"/>
            <a:ext cx="795020" cy="584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5"/>
            </p:custDataLst>
          </p:nvPr>
        </p:nvCxnSpPr>
        <p:spPr>
          <a:xfrm>
            <a:off x="1703070" y="5083175"/>
            <a:ext cx="792480" cy="361950"/>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156970" y="2820035"/>
            <a:ext cx="4064000" cy="368300"/>
          </a:xfrm>
          <a:prstGeom prst="rect">
            <a:avLst/>
          </a:prstGeom>
          <a:noFill/>
        </p:spPr>
        <p:txBody>
          <a:bodyPr wrap="square" rtlCol="0">
            <a:spAutoFit/>
          </a:bodyPr>
          <a:lstStyle/>
          <a:p>
            <a:pPr algn="ctr"/>
            <a:r>
              <a:rPr lang="zh-CN" altLang="en-US"/>
              <a:t>仅分桶</a:t>
            </a:r>
          </a:p>
        </p:txBody>
      </p:sp>
      <p:sp>
        <p:nvSpPr>
          <p:cNvPr id="38" name="文本框 37"/>
          <p:cNvSpPr txBox="1"/>
          <p:nvPr/>
        </p:nvSpPr>
        <p:spPr>
          <a:xfrm>
            <a:off x="6085205" y="2820035"/>
            <a:ext cx="4064000" cy="368300"/>
          </a:xfrm>
          <a:prstGeom prst="rect">
            <a:avLst/>
          </a:prstGeom>
          <a:noFill/>
        </p:spPr>
        <p:txBody>
          <a:bodyPr wrap="square" rtlCol="0">
            <a:spAutoFit/>
          </a:bodyPr>
          <a:lstStyle/>
          <a:p>
            <a:pPr algn="ctr"/>
            <a:r>
              <a:rPr lang="zh-CN" altLang="en-US"/>
              <a:t>分区且分桶</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分桶表创建</a:t>
            </a:r>
          </a:p>
        </p:txBody>
      </p:sp>
      <p:sp>
        <p:nvSpPr>
          <p:cNvPr id="3" name="文本占位符 2"/>
          <p:cNvSpPr>
            <a:spLocks noGrp="1"/>
          </p:cNvSpPr>
          <p:nvPr>
            <p:ph type="body" sz="quarter" idx="11"/>
          </p:nvPr>
        </p:nvSpPr>
        <p:spPr/>
        <p:txBody>
          <a:bodyPr/>
          <a:lstStyle/>
          <a:p>
            <a:r>
              <a:rPr lang="zh-CN" altLang="en-US"/>
              <a:t>开启分桶的自动优化（自动匹配</a:t>
            </a:r>
            <a:r>
              <a:rPr lang="en-US" altLang="zh-CN"/>
              <a:t>reduce task</a:t>
            </a:r>
            <a:r>
              <a:rPr lang="zh-CN" altLang="en-US"/>
              <a:t>数量和桶数量一致）</a:t>
            </a:r>
          </a:p>
          <a:p>
            <a:endParaRPr lang="zh-CN" altLang="en-US"/>
          </a:p>
          <a:p>
            <a:r>
              <a:rPr lang="zh-CN" altLang="en-US"/>
              <a:t>创建分桶表</a:t>
            </a:r>
          </a:p>
          <a:p>
            <a:endParaRPr lang="zh-CN" altLang="en-US"/>
          </a:p>
          <a:p>
            <a:endParaRPr lang="zh-CN" altLang="en-US"/>
          </a:p>
        </p:txBody>
      </p:sp>
      <p:sp>
        <p:nvSpPr>
          <p:cNvPr id="100" name="文本框 99"/>
          <p:cNvSpPr txBox="1"/>
          <p:nvPr/>
        </p:nvSpPr>
        <p:spPr>
          <a:xfrm>
            <a:off x="839470" y="2204720"/>
            <a:ext cx="5080000" cy="337185"/>
          </a:xfrm>
          <a:prstGeom prst="rect">
            <a:avLst/>
          </a:prstGeom>
          <a:noFill/>
          <a:ln w="9525">
            <a:solidFill>
              <a:schemeClr val="accent1"/>
            </a:solidFill>
          </a:ln>
        </p:spPr>
        <p:txBody>
          <a:bodyPr>
            <a:spAutoFit/>
          </a:bodyPr>
          <a:lstStyle/>
          <a:p>
            <a:pPr marL="0" indent="0"/>
            <a:r>
              <a:rPr lang="en-US" sz="1600" b="1">
                <a:solidFill>
                  <a:srgbClr val="0000FF"/>
                </a:solidFill>
                <a:highlight>
                  <a:srgbClr val="FFFFFF"/>
                </a:highlight>
                <a:latin typeface="Consolas" panose="020B0609020204030204" charset="0"/>
                <a:cs typeface="Consolas" panose="020B0609020204030204" charset="0"/>
              </a:rPr>
              <a:t>set</a:t>
            </a:r>
            <a:r>
              <a:rPr lang="en-US" sz="1600" b="0">
                <a:solidFill>
                  <a:srgbClr val="000000"/>
                </a:solidFill>
                <a:highlight>
                  <a:srgbClr val="FFFFFF"/>
                </a:highlight>
                <a:latin typeface="Consolas" panose="020B0609020204030204" charset="0"/>
                <a:cs typeface="Consolas" panose="020B0609020204030204" charset="0"/>
              </a:rPr>
              <a:t> hive</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enforce</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bucketing</a:t>
            </a:r>
            <a:r>
              <a:rPr lang="en-US" sz="1600" b="1">
                <a:solidFill>
                  <a:srgbClr val="000080"/>
                </a:solidFill>
                <a:highlight>
                  <a:srgbClr val="FFFFFF"/>
                </a:highlight>
                <a:latin typeface="Consolas" panose="020B0609020204030204" charset="0"/>
                <a:cs typeface="Consolas" panose="020B0609020204030204" charset="0"/>
              </a:rPr>
              <a:t>=</a:t>
            </a:r>
            <a:r>
              <a:rPr lang="en-US" sz="1600" b="1">
                <a:solidFill>
                  <a:srgbClr val="0000FF"/>
                </a:solidFill>
                <a:highlight>
                  <a:srgbClr val="FFFFFF"/>
                </a:highlight>
                <a:latin typeface="Consolas" panose="020B0609020204030204" charset="0"/>
                <a:cs typeface="Consolas" panose="020B0609020204030204" charset="0"/>
              </a:rPr>
              <a:t>true</a:t>
            </a:r>
            <a:r>
              <a:rPr lang="en-US" sz="1600" b="1">
                <a:solidFill>
                  <a:srgbClr val="000080"/>
                </a:solidFill>
                <a:highlight>
                  <a:srgbClr val="FFFFFF"/>
                </a:highlight>
                <a:latin typeface="Consolas" panose="020B0609020204030204" charset="0"/>
                <a:cs typeface="Consolas" panose="020B0609020204030204" charset="0"/>
              </a:rPr>
              <a:t>;</a:t>
            </a:r>
            <a:endParaRPr lang="en-US" altLang="en-US" sz="1600" b="1">
              <a:solidFill>
                <a:srgbClr val="000080"/>
              </a:solidFill>
              <a:highlight>
                <a:srgbClr val="FFFFFF"/>
              </a:highlight>
              <a:latin typeface="Consolas" panose="020B0609020204030204" charset="0"/>
              <a:cs typeface="Consolas" panose="020B0609020204030204" charset="0"/>
            </a:endParaRPr>
          </a:p>
        </p:txBody>
      </p:sp>
      <p:sp>
        <p:nvSpPr>
          <p:cNvPr id="5" name="文本框 4"/>
          <p:cNvSpPr txBox="1"/>
          <p:nvPr/>
        </p:nvSpPr>
        <p:spPr>
          <a:xfrm>
            <a:off x="839470" y="3136900"/>
            <a:ext cx="9173845" cy="583565"/>
          </a:xfrm>
          <a:prstGeom prst="rect">
            <a:avLst/>
          </a:prstGeom>
          <a:noFill/>
          <a:ln w="9525">
            <a:solidFill>
              <a:schemeClr val="accent1"/>
            </a:solidFill>
          </a:ln>
        </p:spPr>
        <p:txBody>
          <a:bodyPr wrap="square">
            <a:spAutoFit/>
          </a:bodyPr>
          <a:lstStyle/>
          <a:p>
            <a:pPr marL="0" indent="0"/>
            <a:r>
              <a:rPr lang="en-US" sz="1600" b="1">
                <a:solidFill>
                  <a:srgbClr val="0000FF"/>
                </a:solidFill>
                <a:highlight>
                  <a:srgbClr val="FFFFFF"/>
                </a:highlight>
                <a:latin typeface="Consolas" panose="020B0609020204030204" charset="0"/>
                <a:cs typeface="Consolas" panose="020B0609020204030204" charset="0"/>
              </a:rPr>
              <a:t>create</a:t>
            </a:r>
            <a:r>
              <a:rPr lang="en-US" sz="1600" b="0">
                <a:solidFill>
                  <a:srgbClr val="000000"/>
                </a:solidFill>
                <a:highlight>
                  <a:srgbClr val="FFFFFF"/>
                </a:highlight>
                <a:latin typeface="Consolas" panose="020B0609020204030204" charset="0"/>
                <a:cs typeface="Consolas" panose="020B0609020204030204" charset="0"/>
              </a:rPr>
              <a:t> </a:t>
            </a:r>
            <a:r>
              <a:rPr lang="en-US" sz="1600" b="1">
                <a:solidFill>
                  <a:srgbClr val="0000FF"/>
                </a:solidFill>
                <a:highlight>
                  <a:srgbClr val="FFFFFF"/>
                </a:highlight>
                <a:latin typeface="Consolas" panose="020B0609020204030204" charset="0"/>
                <a:cs typeface="Consolas" panose="020B0609020204030204" charset="0"/>
              </a:rPr>
              <a:t>table</a:t>
            </a:r>
            <a:r>
              <a:rPr lang="en-US" sz="1600" b="0">
                <a:solidFill>
                  <a:srgbClr val="000000"/>
                </a:solidFill>
                <a:highlight>
                  <a:srgbClr val="FFFFFF"/>
                </a:highlight>
                <a:latin typeface="Consolas" panose="020B0609020204030204" charset="0"/>
                <a:cs typeface="Consolas" panose="020B0609020204030204" charset="0"/>
              </a:rPr>
              <a:t> course </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c_id string</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c_name string</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t_id string</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 clustered </a:t>
            </a:r>
            <a:r>
              <a:rPr lang="en-US" sz="1600" b="1">
                <a:solidFill>
                  <a:srgbClr val="0000FF"/>
                </a:solidFill>
                <a:highlight>
                  <a:srgbClr val="FFFFFF"/>
                </a:highlight>
                <a:latin typeface="Consolas" panose="020B0609020204030204" charset="0"/>
                <a:cs typeface="Consolas" panose="020B0609020204030204" charset="0"/>
              </a:rPr>
              <a:t>by</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c_id</a:t>
            </a:r>
            <a:r>
              <a:rPr lang="en-US" sz="1600" b="1">
                <a:solidFill>
                  <a:srgbClr val="000080"/>
                </a:solidFill>
                <a:highlight>
                  <a:srgbClr val="FFFFFF"/>
                </a:highlight>
                <a:latin typeface="Consolas" panose="020B0609020204030204" charset="0"/>
                <a:cs typeface="Consolas" panose="020B0609020204030204" charset="0"/>
              </a:rPr>
              <a:t>)</a:t>
            </a:r>
            <a:r>
              <a:rPr lang="en-US" sz="1600" b="0">
                <a:solidFill>
                  <a:srgbClr val="000000"/>
                </a:solidFill>
                <a:highlight>
                  <a:srgbClr val="FFFFFF"/>
                </a:highlight>
                <a:latin typeface="Consolas" panose="020B0609020204030204" charset="0"/>
                <a:cs typeface="Consolas" panose="020B0609020204030204" charset="0"/>
              </a:rPr>
              <a:t> </a:t>
            </a:r>
            <a:r>
              <a:rPr lang="en-US" sz="1600" b="1">
                <a:solidFill>
                  <a:srgbClr val="0000FF"/>
                </a:solidFill>
                <a:highlight>
                  <a:srgbClr val="FFFFFF"/>
                </a:highlight>
                <a:latin typeface="Consolas" panose="020B0609020204030204" charset="0"/>
                <a:cs typeface="Consolas" panose="020B0609020204030204" charset="0"/>
              </a:rPr>
              <a:t>into</a:t>
            </a:r>
            <a:r>
              <a:rPr lang="en-US" sz="1600" b="0">
                <a:solidFill>
                  <a:srgbClr val="000000"/>
                </a:solidFill>
                <a:highlight>
                  <a:srgbClr val="FFFFFF"/>
                </a:highlight>
                <a:latin typeface="Consolas" panose="020B0609020204030204" charset="0"/>
                <a:cs typeface="Consolas" panose="020B0609020204030204" charset="0"/>
              </a:rPr>
              <a:t> </a:t>
            </a:r>
            <a:r>
              <a:rPr lang="en-US" sz="1600" b="0">
                <a:solidFill>
                  <a:srgbClr val="FF8000"/>
                </a:solidFill>
                <a:highlight>
                  <a:srgbClr val="FFFFFF"/>
                </a:highlight>
                <a:latin typeface="Consolas" panose="020B0609020204030204" charset="0"/>
                <a:cs typeface="Consolas" panose="020B0609020204030204" charset="0"/>
              </a:rPr>
              <a:t>3</a:t>
            </a:r>
            <a:r>
              <a:rPr lang="en-US" sz="1600" b="0">
                <a:solidFill>
                  <a:srgbClr val="000000"/>
                </a:solidFill>
                <a:highlight>
                  <a:srgbClr val="FFFFFF"/>
                </a:highlight>
                <a:latin typeface="Consolas" panose="020B0609020204030204" charset="0"/>
                <a:cs typeface="Consolas" panose="020B0609020204030204" charset="0"/>
              </a:rPr>
              <a:t> buckets </a:t>
            </a:r>
            <a:r>
              <a:rPr lang="en-US" sz="1600" b="1">
                <a:solidFill>
                  <a:srgbClr val="0000FF"/>
                </a:solidFill>
                <a:highlight>
                  <a:srgbClr val="FFFFFF"/>
                </a:highlight>
                <a:latin typeface="Consolas" panose="020B0609020204030204" charset="0"/>
                <a:cs typeface="Consolas" panose="020B0609020204030204" charset="0"/>
              </a:rPr>
              <a:t>row</a:t>
            </a:r>
            <a:r>
              <a:rPr lang="en-US" sz="1600" b="0">
                <a:solidFill>
                  <a:srgbClr val="000000"/>
                </a:solidFill>
                <a:highlight>
                  <a:srgbClr val="FFFFFF"/>
                </a:highlight>
                <a:latin typeface="Consolas" panose="020B0609020204030204" charset="0"/>
                <a:cs typeface="Consolas" panose="020B0609020204030204" charset="0"/>
              </a:rPr>
              <a:t> </a:t>
            </a:r>
            <a:r>
              <a:rPr lang="en-US" sz="1600" b="1">
                <a:solidFill>
                  <a:srgbClr val="0000FF"/>
                </a:solidFill>
                <a:highlight>
                  <a:srgbClr val="FFFFFF"/>
                </a:highlight>
                <a:latin typeface="Consolas" panose="020B0609020204030204" charset="0"/>
                <a:cs typeface="Consolas" panose="020B0609020204030204" charset="0"/>
              </a:rPr>
              <a:t>format</a:t>
            </a:r>
            <a:r>
              <a:rPr lang="en-US" sz="1600" b="0">
                <a:solidFill>
                  <a:srgbClr val="000000"/>
                </a:solidFill>
                <a:highlight>
                  <a:srgbClr val="FFFFFF"/>
                </a:highlight>
                <a:latin typeface="Consolas" panose="020B0609020204030204" charset="0"/>
                <a:cs typeface="Consolas" panose="020B0609020204030204" charset="0"/>
              </a:rPr>
              <a:t> delimited fields terminated </a:t>
            </a:r>
            <a:r>
              <a:rPr lang="en-US" sz="1600" b="1">
                <a:solidFill>
                  <a:srgbClr val="0000FF"/>
                </a:solidFill>
                <a:highlight>
                  <a:srgbClr val="FFFFFF"/>
                </a:highlight>
                <a:latin typeface="Consolas" panose="020B0609020204030204" charset="0"/>
                <a:cs typeface="Consolas" panose="020B0609020204030204" charset="0"/>
              </a:rPr>
              <a:t>by</a:t>
            </a:r>
            <a:r>
              <a:rPr lang="en-US" sz="1600" b="0">
                <a:solidFill>
                  <a:srgbClr val="000000"/>
                </a:solidFill>
                <a:highlight>
                  <a:srgbClr val="FFFFFF"/>
                </a:highlight>
                <a:latin typeface="Consolas" panose="020B0609020204030204" charset="0"/>
                <a:cs typeface="Consolas" panose="020B0609020204030204" charset="0"/>
              </a:rPr>
              <a:t> </a:t>
            </a:r>
            <a:r>
              <a:rPr lang="en-US" sz="1600" b="0">
                <a:solidFill>
                  <a:srgbClr val="808080"/>
                </a:solidFill>
                <a:highlight>
                  <a:srgbClr val="FFFFFF"/>
                </a:highlight>
                <a:latin typeface="Consolas" panose="020B0609020204030204" charset="0"/>
                <a:cs typeface="Consolas" panose="020B0609020204030204" charset="0"/>
              </a:rPr>
              <a:t>'\t'</a:t>
            </a:r>
            <a:r>
              <a:rPr lang="en-US" sz="1600" b="1">
                <a:solidFill>
                  <a:srgbClr val="000080"/>
                </a:solidFill>
                <a:highlight>
                  <a:srgbClr val="FFFFFF"/>
                </a:highlight>
                <a:latin typeface="Consolas" panose="020B0609020204030204" charset="0"/>
                <a:cs typeface="Consolas" panose="020B0609020204030204" charset="0"/>
              </a:rPr>
              <a:t>;</a:t>
            </a:r>
            <a:endParaRPr lang="en-US" altLang="en-US" sz="1600" b="1">
              <a:solidFill>
                <a:srgbClr val="000080"/>
              </a:solidFill>
              <a:highlight>
                <a:srgbClr val="FFFFFF"/>
              </a:highlight>
              <a:latin typeface="Consolas" panose="020B0609020204030204" charset="0"/>
              <a:cs typeface="Consolas" panose="020B0609020204030204" charset="0"/>
            </a:endParaRPr>
          </a:p>
        </p:txBody>
      </p:sp>
      <p:pic>
        <p:nvPicPr>
          <p:cNvPr id="8" name="图片 7" descr="播仔素材库【1】0153"/>
          <p:cNvPicPr>
            <a:picLocks noChangeAspect="1"/>
          </p:cNvPicPr>
          <p:nvPr/>
        </p:nvPicPr>
        <p:blipFill>
          <a:blip r:embed="rId2"/>
          <a:stretch>
            <a:fillRect/>
          </a:stretch>
        </p:blipFill>
        <p:spPr>
          <a:xfrm>
            <a:off x="10372725" y="4609465"/>
            <a:ext cx="2046605" cy="204660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分桶表数据加载</a:t>
            </a:r>
          </a:p>
        </p:txBody>
      </p:sp>
      <p:sp>
        <p:nvSpPr>
          <p:cNvPr id="3" name="文本占位符 2"/>
          <p:cNvSpPr>
            <a:spLocks noGrp="1"/>
          </p:cNvSpPr>
          <p:nvPr>
            <p:ph type="body" sz="quarter" idx="11"/>
          </p:nvPr>
        </p:nvSpPr>
        <p:spPr>
          <a:xfrm>
            <a:off x="710880" y="1656000"/>
            <a:ext cx="10698800" cy="5013360"/>
          </a:xfrm>
        </p:spPr>
        <p:txBody>
          <a:bodyPr/>
          <a:lstStyle/>
          <a:p>
            <a:r>
              <a:rPr lang="zh-CN" altLang="en-US" dirty="0"/>
              <a:t>桶表的数据加载，由于</a:t>
            </a:r>
            <a:r>
              <a:rPr lang="zh-CN" altLang="en-US" dirty="0">
                <a:solidFill>
                  <a:srgbClr val="FF0000"/>
                </a:solidFill>
              </a:rPr>
              <a:t>桶表的数据加载</a:t>
            </a:r>
            <a:r>
              <a:rPr lang="zh-CN" altLang="en-US" dirty="0"/>
              <a:t>通过</a:t>
            </a:r>
            <a:r>
              <a:rPr lang="zh-CN" altLang="en-US" dirty="0">
                <a:sym typeface="+mn-ea"/>
              </a:rPr>
              <a:t>load  data无法执行，</a:t>
            </a:r>
            <a:r>
              <a:rPr lang="zh-CN" altLang="en-US" dirty="0">
                <a:solidFill>
                  <a:srgbClr val="FF0000"/>
                </a:solidFill>
              </a:rPr>
              <a:t>只能通过insert  </a:t>
            </a:r>
            <a:r>
              <a:rPr lang="en-US" altLang="zh-CN" dirty="0">
                <a:solidFill>
                  <a:srgbClr val="FF0000"/>
                </a:solidFill>
              </a:rPr>
              <a:t>select</a:t>
            </a:r>
            <a:r>
              <a:rPr lang="en-US" altLang="zh-CN" dirty="0"/>
              <a:t>.</a:t>
            </a:r>
          </a:p>
          <a:p>
            <a:r>
              <a:rPr lang="zh-CN" altLang="en-US" dirty="0"/>
              <a:t>所以，比较好的方式是</a:t>
            </a:r>
          </a:p>
          <a:p>
            <a:r>
              <a:rPr lang="en-US" altLang="zh-CN" dirty="0"/>
              <a:t>1. </a:t>
            </a:r>
            <a:r>
              <a:rPr lang="zh-CN" altLang="en-US" dirty="0"/>
              <a:t>创建一个临时表（外部表或内部表均可），通过</a:t>
            </a:r>
            <a:r>
              <a:rPr lang="en-US" altLang="zh-CN" dirty="0"/>
              <a:t>load data</a:t>
            </a:r>
            <a:r>
              <a:rPr lang="zh-CN" altLang="en-US" dirty="0"/>
              <a:t>加载数据进入表</a:t>
            </a:r>
          </a:p>
          <a:p>
            <a:r>
              <a:rPr lang="en-US" altLang="zh-CN" dirty="0"/>
              <a:t>2. </a:t>
            </a:r>
            <a:r>
              <a:rPr lang="zh-CN" altLang="en-US" dirty="0"/>
              <a:t>然后通过</a:t>
            </a:r>
            <a:r>
              <a:rPr lang="en-US" altLang="zh-CN" dirty="0"/>
              <a:t>insert select </a:t>
            </a:r>
            <a:r>
              <a:rPr lang="zh-CN" altLang="en-US" dirty="0"/>
              <a:t>从临时表向桶表插入数据</a:t>
            </a:r>
          </a:p>
        </p:txBody>
      </p:sp>
      <p:pic>
        <p:nvPicPr>
          <p:cNvPr id="4" name="图片 3"/>
          <p:cNvPicPr>
            <a:picLocks noChangeAspect="1"/>
          </p:cNvPicPr>
          <p:nvPr>
            <p:custDataLst>
              <p:tags r:id="rId1"/>
            </p:custDataLst>
          </p:nvPr>
        </p:nvPicPr>
        <p:blipFill>
          <a:blip r:embed="rId3"/>
          <a:stretch>
            <a:fillRect/>
          </a:stretch>
        </p:blipFill>
        <p:spPr>
          <a:xfrm>
            <a:off x="767715" y="3644900"/>
            <a:ext cx="7872730" cy="2816225"/>
          </a:xfrm>
          <a:prstGeom prst="rect">
            <a:avLst/>
          </a:prstGeom>
        </p:spPr>
      </p:pic>
      <p:pic>
        <p:nvPicPr>
          <p:cNvPr id="5" name="图片 4" descr="播仔素材库【1】0351"/>
          <p:cNvPicPr>
            <a:picLocks noChangeAspect="1"/>
          </p:cNvPicPr>
          <p:nvPr/>
        </p:nvPicPr>
        <p:blipFill>
          <a:blip r:embed="rId4"/>
          <a:stretch>
            <a:fillRect/>
          </a:stretch>
        </p:blipFill>
        <p:spPr>
          <a:xfrm>
            <a:off x="10692130" y="5075555"/>
            <a:ext cx="1499870" cy="149987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10880" y="940081"/>
            <a:ext cx="6105200" cy="517190"/>
          </a:xfrm>
        </p:spPr>
        <p:txBody>
          <a:bodyPr/>
          <a:lstStyle/>
          <a:p>
            <a:r>
              <a:rPr lang="zh-CN" altLang="en-US" dirty="0"/>
              <a:t>为什么不可以用</a:t>
            </a:r>
            <a:r>
              <a:rPr lang="en-US" altLang="zh-CN" dirty="0"/>
              <a:t>load data</a:t>
            </a:r>
            <a:r>
              <a:rPr dirty="0"/>
              <a:t>，必须用</a:t>
            </a:r>
            <a:r>
              <a:rPr lang="en-US" altLang="zh-CN" dirty="0"/>
              <a:t>insert select</a:t>
            </a:r>
            <a:r>
              <a:rPr dirty="0"/>
              <a:t>插入数据</a:t>
            </a:r>
          </a:p>
        </p:txBody>
      </p:sp>
      <p:sp>
        <p:nvSpPr>
          <p:cNvPr id="3" name="文本占位符 2"/>
          <p:cNvSpPr>
            <a:spLocks noGrp="1"/>
          </p:cNvSpPr>
          <p:nvPr>
            <p:ph type="body" sz="quarter" idx="11"/>
          </p:nvPr>
        </p:nvSpPr>
        <p:spPr>
          <a:xfrm>
            <a:off x="710880" y="1656000"/>
            <a:ext cx="10698800" cy="4755595"/>
          </a:xfrm>
        </p:spPr>
        <p:txBody>
          <a:bodyPr/>
          <a:lstStyle/>
          <a:p>
            <a:r>
              <a:rPr lang="zh-CN" altLang="en-US" dirty="0">
                <a:solidFill>
                  <a:srgbClr val="FF0000"/>
                </a:solidFill>
              </a:rPr>
              <a:t>如果没有</a:t>
            </a:r>
            <a:r>
              <a:rPr lang="zh-CN" altLang="en-US" dirty="0"/>
              <a:t>分桶设置，插入（加载）数据只是简单的</a:t>
            </a:r>
            <a:r>
              <a:rPr lang="zh-CN" altLang="en-US" dirty="0">
                <a:solidFill>
                  <a:srgbClr val="FF0000"/>
                </a:solidFill>
              </a:rPr>
              <a:t>将数据放入</a:t>
            </a:r>
            <a:r>
              <a:rPr lang="zh-CN" altLang="en-US" dirty="0"/>
              <a:t>到：</a:t>
            </a:r>
          </a:p>
          <a:p>
            <a:pPr marL="285750" indent="-285750">
              <a:buFont typeface="Arial" panose="020B0604020202020204" pitchFamily="34" charset="0"/>
              <a:buChar char="•"/>
            </a:pPr>
            <a:r>
              <a:rPr lang="zh-CN" altLang="en-US" dirty="0"/>
              <a:t>表的数据存储文件夹中（没有分区）</a:t>
            </a:r>
          </a:p>
          <a:p>
            <a:pPr marL="285750" indent="-285750">
              <a:buFont typeface="Arial" panose="020B0604020202020204" pitchFamily="34" charset="0"/>
              <a:buChar char="•"/>
            </a:pPr>
            <a:r>
              <a:rPr lang="zh-CN" altLang="en-US" dirty="0"/>
              <a:t>表指定分区的文件夹中（带有分区）</a:t>
            </a:r>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某</a:t>
            </a:r>
            <a:r>
              <a:rPr lang="en-US" altLang="zh-CN"/>
              <a:t>Hive</a:t>
            </a:r>
            <a:r>
              <a:rPr lang="zh-CN" altLang="en-US"/>
              <a:t>表</a:t>
            </a:r>
          </a:p>
        </p:txBody>
      </p:sp>
      <p:sp>
        <p:nvSpPr>
          <p:cNvPr id="5" name="矩形 4"/>
          <p:cNvSpPr/>
          <p:nvPr/>
        </p:nvSpPr>
        <p:spPr>
          <a:xfrm>
            <a:off x="1113155" y="4639310"/>
            <a:ext cx="58991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数据</a:t>
            </a:r>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某</a:t>
            </a:r>
            <a:r>
              <a:rPr lang="en-US" altLang="zh-CN"/>
              <a:t>Hive</a:t>
            </a:r>
            <a:r>
              <a:rPr lang="zh-CN" altLang="en-US"/>
              <a:t>表</a:t>
            </a:r>
          </a:p>
        </p:txBody>
      </p:sp>
      <p:sp>
        <p:nvSpPr>
          <p:cNvPr id="8" name="矩形 7"/>
          <p:cNvSpPr/>
          <p:nvPr/>
        </p:nvSpPr>
        <p:spPr>
          <a:xfrm>
            <a:off x="7463790" y="3644900"/>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分区</a:t>
            </a:r>
          </a:p>
        </p:txBody>
      </p:sp>
      <p:sp>
        <p:nvSpPr>
          <p:cNvPr id="9" name="矩形 8"/>
          <p:cNvSpPr/>
          <p:nvPr/>
        </p:nvSpPr>
        <p:spPr>
          <a:xfrm>
            <a:off x="7463790" y="5012690"/>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分区</a:t>
            </a:r>
          </a:p>
        </p:txBody>
      </p:sp>
      <p:sp>
        <p:nvSpPr>
          <p:cNvPr id="10" name="矩形 9"/>
          <p:cNvSpPr/>
          <p:nvPr/>
        </p:nvSpPr>
        <p:spPr>
          <a:xfrm>
            <a:off x="7463790" y="5445125"/>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分区</a:t>
            </a:r>
          </a:p>
        </p:txBody>
      </p:sp>
      <p:sp>
        <p:nvSpPr>
          <p:cNvPr id="11" name="矩形 10"/>
          <p:cNvSpPr/>
          <p:nvPr/>
        </p:nvSpPr>
        <p:spPr>
          <a:xfrm>
            <a:off x="7463790" y="4077335"/>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分区</a:t>
            </a:r>
          </a:p>
        </p:txBody>
      </p:sp>
      <p:sp>
        <p:nvSpPr>
          <p:cNvPr id="12" name="矩形 11"/>
          <p:cNvSpPr/>
          <p:nvPr>
            <p:custDataLst>
              <p:tags r:id="rId2"/>
            </p:custDataLst>
          </p:nvPr>
        </p:nvSpPr>
        <p:spPr>
          <a:xfrm>
            <a:off x="5951855" y="4639310"/>
            <a:ext cx="58991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数据</a:t>
            </a:r>
          </a:p>
        </p:txBody>
      </p:sp>
      <p:sp>
        <p:nvSpPr>
          <p:cNvPr id="13" name="文本框 12"/>
          <p:cNvSpPr txBox="1"/>
          <p:nvPr/>
        </p:nvSpPr>
        <p:spPr>
          <a:xfrm>
            <a:off x="839470" y="6074410"/>
            <a:ext cx="4064000" cy="337185"/>
          </a:xfrm>
          <a:prstGeom prst="rect">
            <a:avLst/>
          </a:prstGeom>
          <a:noFill/>
        </p:spPr>
        <p:txBody>
          <a:bodyPr wrap="square" rtlCol="0">
            <a:spAutoFit/>
          </a:bodyPr>
          <a:lstStyle/>
          <a:p>
            <a:pPr algn="ctr"/>
            <a:r>
              <a:rPr lang="zh-CN" altLang="en-US" sz="1600"/>
              <a:t>无分区表</a:t>
            </a:r>
          </a:p>
        </p:txBody>
      </p:sp>
      <p:sp>
        <p:nvSpPr>
          <p:cNvPr id="14" name="文本框 13"/>
          <p:cNvSpPr txBox="1"/>
          <p:nvPr/>
        </p:nvSpPr>
        <p:spPr>
          <a:xfrm>
            <a:off x="6023610" y="6074410"/>
            <a:ext cx="4064000" cy="337185"/>
          </a:xfrm>
          <a:prstGeom prst="rect">
            <a:avLst/>
          </a:prstGeom>
          <a:noFill/>
        </p:spPr>
        <p:txBody>
          <a:bodyPr wrap="square" rtlCol="0">
            <a:spAutoFit/>
          </a:bodyPr>
          <a:lstStyle/>
          <a:p>
            <a:pPr algn="ctr"/>
            <a:r>
              <a:rPr lang="zh-CN" altLang="en-US" sz="1600" dirty="0"/>
              <a:t>分区表</a:t>
            </a:r>
          </a:p>
        </p:txBody>
      </p:sp>
      <p:pic>
        <p:nvPicPr>
          <p:cNvPr id="15" name="图片 14" descr="播仔素材库【1】0209"/>
          <p:cNvPicPr>
            <a:picLocks noChangeAspect="1"/>
          </p:cNvPicPr>
          <p:nvPr/>
        </p:nvPicPr>
        <p:blipFill>
          <a:blip r:embed="rId4"/>
          <a:stretch>
            <a:fillRect/>
          </a:stretch>
        </p:blipFill>
        <p:spPr>
          <a:xfrm>
            <a:off x="10641965" y="4821555"/>
            <a:ext cx="1797685" cy="179768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为什么不可以用</a:t>
            </a:r>
            <a:r>
              <a:rPr lang="en-US" altLang="zh-CN"/>
              <a:t>load data</a:t>
            </a:r>
            <a:r>
              <a:t>，必须用</a:t>
            </a:r>
            <a:r>
              <a:rPr lang="en-US" altLang="zh-CN"/>
              <a:t>insert select</a:t>
            </a:r>
            <a:r>
              <a:t>插入数据</a:t>
            </a:r>
          </a:p>
        </p:txBody>
      </p:sp>
      <p:sp>
        <p:nvSpPr>
          <p:cNvPr id="3" name="文本占位符 2"/>
          <p:cNvSpPr>
            <a:spLocks noGrp="1"/>
          </p:cNvSpPr>
          <p:nvPr>
            <p:ph type="body" sz="quarter" idx="11"/>
          </p:nvPr>
        </p:nvSpPr>
        <p:spPr/>
        <p:txBody>
          <a:bodyPr/>
          <a:lstStyle/>
          <a:p>
            <a:r>
              <a:rPr lang="zh-CN" altLang="en-US">
                <a:solidFill>
                  <a:srgbClr val="FF0000"/>
                </a:solidFill>
              </a:rPr>
              <a:t>如果没有</a:t>
            </a:r>
            <a:r>
              <a:rPr lang="zh-CN" altLang="en-US"/>
              <a:t>分桶设置，插入（加载）数据只是简单的</a:t>
            </a:r>
            <a:r>
              <a:rPr lang="zh-CN" altLang="en-US">
                <a:solidFill>
                  <a:srgbClr val="FF0000"/>
                </a:solidFill>
              </a:rPr>
              <a:t>将数据放入</a:t>
            </a:r>
            <a:r>
              <a:rPr lang="zh-CN" altLang="en-US"/>
              <a:t>到：</a:t>
            </a:r>
          </a:p>
          <a:p>
            <a:pPr marL="285750" indent="-285750">
              <a:buFont typeface="Arial" panose="020B0604020202020204" pitchFamily="34" charset="0"/>
              <a:buChar char="•"/>
            </a:pPr>
            <a:r>
              <a:rPr lang="zh-CN" altLang="en-US"/>
              <a:t>表的数据存储文件夹中（没有分区）</a:t>
            </a:r>
          </a:p>
          <a:p>
            <a:pPr marL="285750" indent="-285750">
              <a:buFont typeface="Arial" panose="020B0604020202020204" pitchFamily="34" charset="0"/>
              <a:buChar char="•"/>
            </a:pPr>
            <a:r>
              <a:rPr lang="zh-CN" altLang="en-US"/>
              <a:t>表指定分区的文件夹中（带有分区）</a:t>
            </a:r>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某</a:t>
            </a:r>
            <a:r>
              <a:rPr lang="en-US" altLang="zh-CN"/>
              <a:t>Hive</a:t>
            </a:r>
            <a:r>
              <a:rPr lang="zh-CN" altLang="en-US"/>
              <a:t>表</a:t>
            </a:r>
          </a:p>
        </p:txBody>
      </p:sp>
      <p:sp>
        <p:nvSpPr>
          <p:cNvPr id="5" name="矩形 4"/>
          <p:cNvSpPr/>
          <p:nvPr/>
        </p:nvSpPr>
        <p:spPr>
          <a:xfrm>
            <a:off x="2560320" y="4135755"/>
            <a:ext cx="58991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数据</a:t>
            </a:r>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某</a:t>
            </a:r>
            <a:r>
              <a:rPr lang="en-US" altLang="zh-CN"/>
              <a:t>Hive</a:t>
            </a:r>
            <a:r>
              <a:rPr lang="zh-CN" altLang="en-US"/>
              <a:t>表</a:t>
            </a:r>
          </a:p>
        </p:txBody>
      </p:sp>
      <p:sp>
        <p:nvSpPr>
          <p:cNvPr id="8" name="矩形 7"/>
          <p:cNvSpPr/>
          <p:nvPr/>
        </p:nvSpPr>
        <p:spPr>
          <a:xfrm>
            <a:off x="7463790" y="3644900"/>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分区</a:t>
            </a:r>
          </a:p>
        </p:txBody>
      </p:sp>
      <p:sp>
        <p:nvSpPr>
          <p:cNvPr id="9" name="矩形 8"/>
          <p:cNvSpPr/>
          <p:nvPr/>
        </p:nvSpPr>
        <p:spPr>
          <a:xfrm>
            <a:off x="7463790" y="5012690"/>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分区</a:t>
            </a:r>
          </a:p>
        </p:txBody>
      </p:sp>
      <p:sp>
        <p:nvSpPr>
          <p:cNvPr id="10" name="矩形 9"/>
          <p:cNvSpPr/>
          <p:nvPr/>
        </p:nvSpPr>
        <p:spPr>
          <a:xfrm>
            <a:off x="7463790" y="5445125"/>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分区</a:t>
            </a:r>
          </a:p>
        </p:txBody>
      </p:sp>
      <p:sp>
        <p:nvSpPr>
          <p:cNvPr id="11" name="矩形 10"/>
          <p:cNvSpPr/>
          <p:nvPr/>
        </p:nvSpPr>
        <p:spPr>
          <a:xfrm>
            <a:off x="7463790" y="4077335"/>
            <a:ext cx="1152525"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分区</a:t>
            </a:r>
          </a:p>
        </p:txBody>
      </p:sp>
      <p:sp>
        <p:nvSpPr>
          <p:cNvPr id="12" name="矩形 11"/>
          <p:cNvSpPr/>
          <p:nvPr>
            <p:custDataLst>
              <p:tags r:id="rId2"/>
            </p:custDataLst>
          </p:nvPr>
        </p:nvSpPr>
        <p:spPr>
          <a:xfrm>
            <a:off x="7967980" y="4077335"/>
            <a:ext cx="58991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数据</a:t>
            </a:r>
          </a:p>
        </p:txBody>
      </p:sp>
      <p:sp>
        <p:nvSpPr>
          <p:cNvPr id="13" name="文本框 12"/>
          <p:cNvSpPr txBox="1"/>
          <p:nvPr/>
        </p:nvSpPr>
        <p:spPr>
          <a:xfrm>
            <a:off x="839470" y="6074410"/>
            <a:ext cx="4064000" cy="337185"/>
          </a:xfrm>
          <a:prstGeom prst="rect">
            <a:avLst/>
          </a:prstGeom>
          <a:noFill/>
        </p:spPr>
        <p:txBody>
          <a:bodyPr wrap="square" rtlCol="0">
            <a:spAutoFit/>
          </a:bodyPr>
          <a:lstStyle/>
          <a:p>
            <a:pPr algn="ctr"/>
            <a:r>
              <a:rPr lang="zh-CN" altLang="en-US" sz="1600"/>
              <a:t>无分区表</a:t>
            </a:r>
          </a:p>
        </p:txBody>
      </p:sp>
      <p:sp>
        <p:nvSpPr>
          <p:cNvPr id="14" name="文本框 13"/>
          <p:cNvSpPr txBox="1"/>
          <p:nvPr/>
        </p:nvSpPr>
        <p:spPr>
          <a:xfrm>
            <a:off x="6023610" y="6074410"/>
            <a:ext cx="4064000" cy="337185"/>
          </a:xfrm>
          <a:prstGeom prst="rect">
            <a:avLst/>
          </a:prstGeom>
          <a:noFill/>
        </p:spPr>
        <p:txBody>
          <a:bodyPr wrap="square" rtlCol="0">
            <a:spAutoFit/>
          </a:bodyPr>
          <a:lstStyle/>
          <a:p>
            <a:pPr algn="ctr"/>
            <a:r>
              <a:rPr lang="zh-CN" altLang="en-US" sz="1600"/>
              <a:t>分区表</a:t>
            </a:r>
          </a:p>
        </p:txBody>
      </p:sp>
      <p:pic>
        <p:nvPicPr>
          <p:cNvPr id="15" name="图片 14" descr="播仔素材库【1】0209"/>
          <p:cNvPicPr>
            <a:picLocks noChangeAspect="1"/>
          </p:cNvPicPr>
          <p:nvPr>
            <p:custDataLst>
              <p:tags r:id="rId3"/>
            </p:custDataLst>
          </p:nvPr>
        </p:nvPicPr>
        <p:blipFill>
          <a:blip r:embed="rId5"/>
          <a:stretch>
            <a:fillRect/>
          </a:stretch>
        </p:blipFill>
        <p:spPr>
          <a:xfrm>
            <a:off x="10641965" y="4821555"/>
            <a:ext cx="1797685" cy="17976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为什么不可以用</a:t>
            </a:r>
            <a:r>
              <a:rPr lang="en-US" altLang="zh-CN"/>
              <a:t>load data</a:t>
            </a:r>
            <a:r>
              <a:t>，必须用</a:t>
            </a:r>
            <a:r>
              <a:rPr lang="en-US" altLang="zh-CN"/>
              <a:t>insert select</a:t>
            </a:r>
            <a:r>
              <a:t>插入数据</a:t>
            </a:r>
          </a:p>
        </p:txBody>
      </p:sp>
      <p:sp>
        <p:nvSpPr>
          <p:cNvPr id="3" name="文本占位符 2"/>
          <p:cNvSpPr>
            <a:spLocks noGrp="1"/>
          </p:cNvSpPr>
          <p:nvPr>
            <p:ph type="body" sz="quarter" idx="11"/>
          </p:nvPr>
        </p:nvSpPr>
        <p:spPr/>
        <p:txBody>
          <a:bodyPr/>
          <a:lstStyle/>
          <a:p>
            <a:r>
              <a:rPr lang="zh-CN" altLang="en-US">
                <a:solidFill>
                  <a:srgbClr val="FF0000"/>
                </a:solidFill>
              </a:rPr>
              <a:t>一旦有了分桶设置，比如分桶数量为</a:t>
            </a:r>
            <a:r>
              <a:rPr lang="en-US" altLang="zh-CN">
                <a:solidFill>
                  <a:srgbClr val="FF0000"/>
                </a:solidFill>
              </a:rPr>
              <a:t>3</a:t>
            </a:r>
            <a:r>
              <a:rPr lang="zh-CN" altLang="en-US">
                <a:solidFill>
                  <a:srgbClr val="FF0000"/>
                </a:solidFill>
              </a:rPr>
              <a:t>，那么，表内文件或分区内数据文件的数量就限定为</a:t>
            </a:r>
            <a:r>
              <a:rPr lang="en-US" altLang="zh-CN">
                <a:solidFill>
                  <a:srgbClr val="FF0000"/>
                </a:solidFill>
              </a:rPr>
              <a:t>3</a:t>
            </a:r>
          </a:p>
          <a:p>
            <a:r>
              <a:rPr lang="zh-CN" altLang="en-US">
                <a:solidFill>
                  <a:srgbClr val="FF0000"/>
                </a:solidFill>
              </a:rPr>
              <a:t>当数据插入的时候，需要一分为</a:t>
            </a:r>
            <a:r>
              <a:rPr lang="en-US" altLang="zh-CN">
                <a:solidFill>
                  <a:srgbClr val="FF0000"/>
                </a:solidFill>
              </a:rPr>
              <a:t>3</a:t>
            </a:r>
            <a:r>
              <a:rPr lang="zh-CN" altLang="en-US">
                <a:solidFill>
                  <a:srgbClr val="FF0000"/>
                </a:solidFill>
              </a:rPr>
              <a:t>，进入三个桶文件内。</a:t>
            </a:r>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a:t>某</a:t>
            </a:r>
            <a:r>
              <a:rPr lang="en-US" altLang="zh-CN"/>
              <a:t>Hive</a:t>
            </a:r>
            <a:r>
              <a:rPr lang="zh-CN" altLang="en-US"/>
              <a:t>表</a:t>
            </a:r>
          </a:p>
        </p:txBody>
      </p:sp>
      <p:sp>
        <p:nvSpPr>
          <p:cNvPr id="5" name="矩形 4"/>
          <p:cNvSpPr/>
          <p:nvPr/>
        </p:nvSpPr>
        <p:spPr>
          <a:xfrm>
            <a:off x="782955" y="4580890"/>
            <a:ext cx="62547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数据</a:t>
            </a:r>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a:t>某</a:t>
            </a:r>
            <a:r>
              <a:rPr lang="en-US" altLang="zh-CN"/>
              <a:t>Hive</a:t>
            </a:r>
            <a:r>
              <a:rPr lang="zh-CN" altLang="en-US"/>
              <a:t>表</a:t>
            </a:r>
          </a:p>
        </p:txBody>
      </p:sp>
      <p:sp>
        <p:nvSpPr>
          <p:cNvPr id="8" name="矩形 7"/>
          <p:cNvSpPr/>
          <p:nvPr/>
        </p:nvSpPr>
        <p:spPr>
          <a:xfrm>
            <a:off x="7463790" y="3644900"/>
            <a:ext cx="1152525" cy="14084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400"/>
              <a:t>分区</a:t>
            </a:r>
          </a:p>
        </p:txBody>
      </p:sp>
      <p:sp>
        <p:nvSpPr>
          <p:cNvPr id="9" name="矩形 8"/>
          <p:cNvSpPr/>
          <p:nvPr/>
        </p:nvSpPr>
        <p:spPr>
          <a:xfrm>
            <a:off x="7319645"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分区</a:t>
            </a:r>
          </a:p>
        </p:txBody>
      </p:sp>
      <p:sp>
        <p:nvSpPr>
          <p:cNvPr id="13" name="文本框 12"/>
          <p:cNvSpPr txBox="1"/>
          <p:nvPr/>
        </p:nvSpPr>
        <p:spPr>
          <a:xfrm>
            <a:off x="839470" y="6074410"/>
            <a:ext cx="4064000" cy="337185"/>
          </a:xfrm>
          <a:prstGeom prst="rect">
            <a:avLst/>
          </a:prstGeom>
          <a:noFill/>
        </p:spPr>
        <p:txBody>
          <a:bodyPr wrap="square" rtlCol="0">
            <a:spAutoFit/>
          </a:bodyPr>
          <a:lstStyle/>
          <a:p>
            <a:pPr algn="ctr"/>
            <a:r>
              <a:rPr lang="zh-CN" altLang="en-US" sz="1600"/>
              <a:t>无分区表</a:t>
            </a:r>
          </a:p>
        </p:txBody>
      </p:sp>
      <p:sp>
        <p:nvSpPr>
          <p:cNvPr id="14" name="文本框 13"/>
          <p:cNvSpPr txBox="1"/>
          <p:nvPr/>
        </p:nvSpPr>
        <p:spPr>
          <a:xfrm>
            <a:off x="6023610" y="6074410"/>
            <a:ext cx="4064000" cy="337185"/>
          </a:xfrm>
          <a:prstGeom prst="rect">
            <a:avLst/>
          </a:prstGeom>
          <a:noFill/>
        </p:spPr>
        <p:txBody>
          <a:bodyPr wrap="square" rtlCol="0">
            <a:spAutoFit/>
          </a:bodyPr>
          <a:lstStyle/>
          <a:p>
            <a:pPr algn="ctr"/>
            <a:r>
              <a:rPr lang="zh-CN" altLang="en-US" sz="1600"/>
              <a:t>分区表</a:t>
            </a:r>
          </a:p>
        </p:txBody>
      </p:sp>
      <p:pic>
        <p:nvPicPr>
          <p:cNvPr id="15" name="图片 14" descr="播仔素材库【1】0209"/>
          <p:cNvPicPr>
            <a:picLocks noChangeAspect="1"/>
          </p:cNvPicPr>
          <p:nvPr>
            <p:custDataLst>
              <p:tags r:id="rId2"/>
            </p:custDataLst>
          </p:nvPr>
        </p:nvPicPr>
        <p:blipFill>
          <a:blip r:embed="rId7"/>
          <a:stretch>
            <a:fillRect/>
          </a:stretch>
        </p:blipFill>
        <p:spPr>
          <a:xfrm>
            <a:off x="10641965" y="4821555"/>
            <a:ext cx="1797685" cy="1797685"/>
          </a:xfrm>
          <a:prstGeom prst="rect">
            <a:avLst/>
          </a:prstGeom>
        </p:spPr>
      </p:pic>
      <p:sp>
        <p:nvSpPr>
          <p:cNvPr id="7" name="矩形 6"/>
          <p:cNvSpPr/>
          <p:nvPr/>
        </p:nvSpPr>
        <p:spPr>
          <a:xfrm>
            <a:off x="8183880"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分区</a:t>
            </a:r>
          </a:p>
        </p:txBody>
      </p:sp>
      <p:sp>
        <p:nvSpPr>
          <p:cNvPr id="16" name="矩形 15"/>
          <p:cNvSpPr/>
          <p:nvPr/>
        </p:nvSpPr>
        <p:spPr>
          <a:xfrm>
            <a:off x="7551420" y="378904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17" name="矩形 16"/>
          <p:cNvSpPr/>
          <p:nvPr/>
        </p:nvSpPr>
        <p:spPr>
          <a:xfrm>
            <a:off x="7551420" y="407733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18" name="矩形 17"/>
          <p:cNvSpPr/>
          <p:nvPr/>
        </p:nvSpPr>
        <p:spPr>
          <a:xfrm>
            <a:off x="7536180"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19" name="矩形 18"/>
          <p:cNvSpPr/>
          <p:nvPr>
            <p:custDataLst>
              <p:tags r:id="rId3"/>
            </p:custDataLst>
          </p:nvPr>
        </p:nvSpPr>
        <p:spPr>
          <a:xfrm>
            <a:off x="2351405"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20" name="矩形 19"/>
          <p:cNvSpPr/>
          <p:nvPr>
            <p:custDataLst>
              <p:tags r:id="rId4"/>
            </p:custDataLst>
          </p:nvPr>
        </p:nvSpPr>
        <p:spPr>
          <a:xfrm>
            <a:off x="2351405" y="465328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21" name="矩形 20"/>
          <p:cNvSpPr/>
          <p:nvPr>
            <p:custDataLst>
              <p:tags r:id="rId5"/>
            </p:custDataLst>
          </p:nvPr>
        </p:nvSpPr>
        <p:spPr>
          <a:xfrm>
            <a:off x="2351405" y="494157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28" name="矩形 27"/>
          <p:cNvSpPr/>
          <p:nvPr/>
        </p:nvSpPr>
        <p:spPr>
          <a:xfrm>
            <a:off x="6111240" y="4519930"/>
            <a:ext cx="62547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数据</a:t>
            </a:r>
          </a:p>
        </p:txBody>
      </p:sp>
      <p:sp>
        <p:nvSpPr>
          <p:cNvPr id="22" name="矩形 21"/>
          <p:cNvSpPr/>
          <p:nvPr/>
        </p:nvSpPr>
        <p:spPr>
          <a:xfrm>
            <a:off x="78295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矩形 22"/>
          <p:cNvSpPr/>
          <p:nvPr/>
        </p:nvSpPr>
        <p:spPr>
          <a:xfrm>
            <a:off x="99123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矩形 23"/>
          <p:cNvSpPr/>
          <p:nvPr/>
        </p:nvSpPr>
        <p:spPr>
          <a:xfrm>
            <a:off x="119951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矩形 24"/>
          <p:cNvSpPr/>
          <p:nvPr/>
        </p:nvSpPr>
        <p:spPr>
          <a:xfrm>
            <a:off x="611124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矩形 25"/>
          <p:cNvSpPr/>
          <p:nvPr/>
        </p:nvSpPr>
        <p:spPr>
          <a:xfrm>
            <a:off x="631952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矩形 26"/>
          <p:cNvSpPr/>
          <p:nvPr/>
        </p:nvSpPr>
        <p:spPr>
          <a:xfrm>
            <a:off x="652780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par>
                                <p:cTn id="23" presetID="3" presetClass="exit" presetSubtype="10" fill="hold" grpId="0" nodeType="withEffect">
                                  <p:stCondLst>
                                    <p:cond delay="0"/>
                                  </p:stCondLst>
                                  <p:childTnLst>
                                    <p:animEffect transition="out" filter="blinds(horizontal)">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28" grpId="0" bldLvl="0" animBg="1"/>
      <p:bldP spid="28" grpId="1" animBg="1"/>
      <p:bldP spid="22" grpId="0" bldLvl="0" animBg="1"/>
      <p:bldP spid="22" grpId="1" animBg="1"/>
      <p:bldP spid="23" grpId="0" bldLvl="0" animBg="1"/>
      <p:bldP spid="23" grpId="1" animBg="1"/>
      <p:bldP spid="24" grpId="0" bldLvl="0" animBg="1"/>
      <p:bldP spid="24" grpId="1" animBg="1"/>
      <p:bldP spid="25" grpId="0" bldLvl="0" animBg="1"/>
      <p:bldP spid="25" grpId="1" animBg="1"/>
      <p:bldP spid="26" grpId="0" bldLvl="0" animBg="1"/>
      <p:bldP spid="26" grpId="1" animBg="1"/>
      <p:bldP spid="27" grpId="0" bldLvl="0" animBg="1"/>
      <p:bldP spid="27"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为什么不可以用</a:t>
            </a:r>
            <a:r>
              <a:rPr lang="en-US" altLang="zh-CN"/>
              <a:t>load data</a:t>
            </a:r>
            <a:r>
              <a:t>，必须用</a:t>
            </a:r>
            <a:r>
              <a:rPr lang="en-US" altLang="zh-CN"/>
              <a:t>insert select</a:t>
            </a:r>
            <a:r>
              <a:t>插入数据</a:t>
            </a:r>
          </a:p>
        </p:txBody>
      </p:sp>
      <p:sp>
        <p:nvSpPr>
          <p:cNvPr id="3" name="文本占位符 2"/>
          <p:cNvSpPr>
            <a:spLocks noGrp="1"/>
          </p:cNvSpPr>
          <p:nvPr>
            <p:ph type="body" sz="quarter" idx="11"/>
          </p:nvPr>
        </p:nvSpPr>
        <p:spPr/>
        <p:txBody>
          <a:bodyPr/>
          <a:lstStyle/>
          <a:p>
            <a:r>
              <a:rPr lang="zh-CN" altLang="en-US">
                <a:solidFill>
                  <a:srgbClr val="FF0000"/>
                </a:solidFill>
                <a:sym typeface="+mn-ea"/>
              </a:rPr>
              <a:t>一旦有了分桶设置，比如分桶数量为</a:t>
            </a:r>
            <a:r>
              <a:rPr lang="en-US" altLang="zh-CN">
                <a:solidFill>
                  <a:srgbClr val="FF0000"/>
                </a:solidFill>
                <a:sym typeface="+mn-ea"/>
              </a:rPr>
              <a:t>3</a:t>
            </a:r>
            <a:r>
              <a:rPr lang="zh-CN" altLang="en-US">
                <a:solidFill>
                  <a:srgbClr val="FF0000"/>
                </a:solidFill>
                <a:sym typeface="+mn-ea"/>
              </a:rPr>
              <a:t>，那么，表内文件或分区内数据文件的数量就限定为</a:t>
            </a:r>
            <a:r>
              <a:rPr lang="en-US" altLang="zh-CN">
                <a:solidFill>
                  <a:srgbClr val="FF0000"/>
                </a:solidFill>
                <a:sym typeface="+mn-ea"/>
              </a:rPr>
              <a:t>3</a:t>
            </a:r>
            <a:endParaRPr lang="en-US" altLang="zh-CN">
              <a:solidFill>
                <a:srgbClr val="FF0000"/>
              </a:solidFill>
            </a:endParaRPr>
          </a:p>
          <a:p>
            <a:r>
              <a:rPr lang="zh-CN" altLang="en-US">
                <a:solidFill>
                  <a:srgbClr val="FF0000"/>
                </a:solidFill>
                <a:sym typeface="+mn-ea"/>
              </a:rPr>
              <a:t>当数据插入的时候，需要一分为</a:t>
            </a:r>
            <a:r>
              <a:rPr lang="en-US" altLang="zh-CN">
                <a:solidFill>
                  <a:srgbClr val="FF0000"/>
                </a:solidFill>
                <a:sym typeface="+mn-ea"/>
              </a:rPr>
              <a:t>3</a:t>
            </a:r>
            <a:r>
              <a:rPr lang="zh-CN" altLang="en-US">
                <a:solidFill>
                  <a:srgbClr val="FF0000"/>
                </a:solidFill>
                <a:sym typeface="+mn-ea"/>
              </a:rPr>
              <a:t>，进入三个桶文件内。</a:t>
            </a:r>
            <a:endParaRPr lang="en-US" altLang="zh-CN">
              <a:solidFill>
                <a:srgbClr val="FF0000"/>
              </a:solidFill>
            </a:endParaRPr>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a:t>某</a:t>
            </a:r>
            <a:r>
              <a:rPr lang="en-US" altLang="zh-CN"/>
              <a:t>Hive</a:t>
            </a:r>
            <a:r>
              <a:rPr lang="zh-CN" altLang="en-US"/>
              <a:t>表</a:t>
            </a:r>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a:t>某</a:t>
            </a:r>
            <a:r>
              <a:rPr lang="en-US" altLang="zh-CN"/>
              <a:t>Hive</a:t>
            </a:r>
            <a:r>
              <a:rPr lang="zh-CN" altLang="en-US"/>
              <a:t>表</a:t>
            </a:r>
          </a:p>
        </p:txBody>
      </p:sp>
      <p:sp>
        <p:nvSpPr>
          <p:cNvPr id="8" name="矩形 7"/>
          <p:cNvSpPr/>
          <p:nvPr/>
        </p:nvSpPr>
        <p:spPr>
          <a:xfrm>
            <a:off x="7463790" y="3644900"/>
            <a:ext cx="1152525" cy="14084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400"/>
              <a:t>分区</a:t>
            </a:r>
          </a:p>
        </p:txBody>
      </p:sp>
      <p:sp>
        <p:nvSpPr>
          <p:cNvPr id="9" name="矩形 8"/>
          <p:cNvSpPr/>
          <p:nvPr/>
        </p:nvSpPr>
        <p:spPr>
          <a:xfrm>
            <a:off x="7319645"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分区</a:t>
            </a:r>
          </a:p>
        </p:txBody>
      </p:sp>
      <p:sp>
        <p:nvSpPr>
          <p:cNvPr id="13" name="文本框 12"/>
          <p:cNvSpPr txBox="1"/>
          <p:nvPr/>
        </p:nvSpPr>
        <p:spPr>
          <a:xfrm>
            <a:off x="839470" y="6074410"/>
            <a:ext cx="4064000" cy="337185"/>
          </a:xfrm>
          <a:prstGeom prst="rect">
            <a:avLst/>
          </a:prstGeom>
          <a:noFill/>
        </p:spPr>
        <p:txBody>
          <a:bodyPr wrap="square" rtlCol="0">
            <a:spAutoFit/>
          </a:bodyPr>
          <a:lstStyle/>
          <a:p>
            <a:pPr algn="ctr"/>
            <a:r>
              <a:rPr lang="zh-CN" altLang="en-US" sz="1600"/>
              <a:t>无分区表</a:t>
            </a:r>
          </a:p>
        </p:txBody>
      </p:sp>
      <p:sp>
        <p:nvSpPr>
          <p:cNvPr id="14" name="文本框 13"/>
          <p:cNvSpPr txBox="1"/>
          <p:nvPr/>
        </p:nvSpPr>
        <p:spPr>
          <a:xfrm>
            <a:off x="6023610" y="6074410"/>
            <a:ext cx="4064000" cy="337185"/>
          </a:xfrm>
          <a:prstGeom prst="rect">
            <a:avLst/>
          </a:prstGeom>
          <a:noFill/>
        </p:spPr>
        <p:txBody>
          <a:bodyPr wrap="square" rtlCol="0">
            <a:spAutoFit/>
          </a:bodyPr>
          <a:lstStyle/>
          <a:p>
            <a:pPr algn="ctr"/>
            <a:r>
              <a:rPr lang="zh-CN" altLang="en-US" sz="1600"/>
              <a:t>分区表</a:t>
            </a:r>
          </a:p>
        </p:txBody>
      </p:sp>
      <p:pic>
        <p:nvPicPr>
          <p:cNvPr id="15" name="图片 14" descr="播仔素材库【1】0209"/>
          <p:cNvPicPr>
            <a:picLocks noChangeAspect="1"/>
          </p:cNvPicPr>
          <p:nvPr>
            <p:custDataLst>
              <p:tags r:id="rId2"/>
            </p:custDataLst>
          </p:nvPr>
        </p:nvPicPr>
        <p:blipFill>
          <a:blip r:embed="rId7"/>
          <a:stretch>
            <a:fillRect/>
          </a:stretch>
        </p:blipFill>
        <p:spPr>
          <a:xfrm>
            <a:off x="10641965" y="4821555"/>
            <a:ext cx="1797685" cy="1797685"/>
          </a:xfrm>
          <a:prstGeom prst="rect">
            <a:avLst/>
          </a:prstGeom>
        </p:spPr>
      </p:pic>
      <p:sp>
        <p:nvSpPr>
          <p:cNvPr id="7" name="矩形 6"/>
          <p:cNvSpPr/>
          <p:nvPr/>
        </p:nvSpPr>
        <p:spPr>
          <a:xfrm>
            <a:off x="8183880"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分区</a:t>
            </a:r>
          </a:p>
        </p:txBody>
      </p:sp>
      <p:sp>
        <p:nvSpPr>
          <p:cNvPr id="16" name="矩形 15"/>
          <p:cNvSpPr/>
          <p:nvPr/>
        </p:nvSpPr>
        <p:spPr>
          <a:xfrm>
            <a:off x="7551420" y="378904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17" name="矩形 16"/>
          <p:cNvSpPr/>
          <p:nvPr/>
        </p:nvSpPr>
        <p:spPr>
          <a:xfrm>
            <a:off x="7551420" y="407733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18" name="矩形 17"/>
          <p:cNvSpPr/>
          <p:nvPr/>
        </p:nvSpPr>
        <p:spPr>
          <a:xfrm>
            <a:off x="7536180"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19" name="矩形 18"/>
          <p:cNvSpPr/>
          <p:nvPr>
            <p:custDataLst>
              <p:tags r:id="rId3"/>
            </p:custDataLst>
          </p:nvPr>
        </p:nvSpPr>
        <p:spPr>
          <a:xfrm>
            <a:off x="2351405"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20" name="矩形 19"/>
          <p:cNvSpPr/>
          <p:nvPr>
            <p:custDataLst>
              <p:tags r:id="rId4"/>
            </p:custDataLst>
          </p:nvPr>
        </p:nvSpPr>
        <p:spPr>
          <a:xfrm>
            <a:off x="2351405" y="465328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21" name="矩形 20"/>
          <p:cNvSpPr/>
          <p:nvPr>
            <p:custDataLst>
              <p:tags r:id="rId5"/>
            </p:custDataLst>
          </p:nvPr>
        </p:nvSpPr>
        <p:spPr>
          <a:xfrm>
            <a:off x="2351405" y="494157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p>
        </p:txBody>
      </p:sp>
      <p:sp>
        <p:nvSpPr>
          <p:cNvPr id="22" name="矩形 21"/>
          <p:cNvSpPr/>
          <p:nvPr/>
        </p:nvSpPr>
        <p:spPr>
          <a:xfrm>
            <a:off x="2423160" y="431736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矩形 22"/>
          <p:cNvSpPr/>
          <p:nvPr/>
        </p:nvSpPr>
        <p:spPr>
          <a:xfrm>
            <a:off x="2999740" y="461073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矩形 23"/>
          <p:cNvSpPr/>
          <p:nvPr/>
        </p:nvSpPr>
        <p:spPr>
          <a:xfrm>
            <a:off x="2423160" y="494093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矩形 24"/>
          <p:cNvSpPr/>
          <p:nvPr/>
        </p:nvSpPr>
        <p:spPr>
          <a:xfrm>
            <a:off x="8350885" y="373316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矩形 25"/>
          <p:cNvSpPr/>
          <p:nvPr/>
        </p:nvSpPr>
        <p:spPr>
          <a:xfrm>
            <a:off x="7551420" y="403415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矩形 26"/>
          <p:cNvSpPr/>
          <p:nvPr/>
        </p:nvSpPr>
        <p:spPr>
          <a:xfrm>
            <a:off x="8328025" y="436562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13"/>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2"/>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custDataLst>
                <p:tags r:id="rId3"/>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rPr>
                <a:t>表操作语法和数据类型</a:t>
              </a:r>
            </a:p>
          </p:txBody>
        </p:sp>
        <p:sp>
          <p:nvSpPr>
            <p:cNvPr id="8" name="文本框 7"/>
            <p:cNvSpPr txBox="1"/>
            <p:nvPr>
              <p:custDataLst>
                <p:tags r:id="rId4"/>
              </p:custDataLst>
            </p:nvPr>
          </p:nvSpPr>
          <p:spPr>
            <a:xfrm>
              <a:off x="12661" y="1998"/>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p>
          </p:txBody>
        </p:sp>
        <p:sp>
          <p:nvSpPr>
            <p:cNvPr id="9" name="文本框 8"/>
            <p:cNvSpPr txBox="1"/>
            <p:nvPr>
              <p:custDataLst>
                <p:tags r:id="rId5"/>
              </p:custDataLst>
            </p:nvPr>
          </p:nvSpPr>
          <p:spPr>
            <a:xfrm>
              <a:off x="12661" y="2792"/>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p>
          </p:txBody>
        </p:sp>
        <p:sp>
          <p:nvSpPr>
            <p:cNvPr id="10" name="文本框 9"/>
            <p:cNvSpPr txBox="1"/>
            <p:nvPr>
              <p:custDataLst>
                <p:tags r:id="rId6"/>
              </p:custDataLst>
            </p:nvPr>
          </p:nvSpPr>
          <p:spPr>
            <a:xfrm>
              <a:off x="12661" y="3586"/>
              <a:ext cx="3458"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7"/>
              </p:custDataLst>
            </p:nvPr>
          </p:nvSpPr>
          <p:spPr>
            <a:xfrm>
              <a:off x="12661" y="4380"/>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8"/>
              </p:custDataLst>
            </p:nvPr>
          </p:nvSpPr>
          <p:spPr>
            <a:xfrm>
              <a:off x="12661" y="5174"/>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9"/>
              </p:custDataLst>
            </p:nvPr>
          </p:nvSpPr>
          <p:spPr>
            <a:xfrm>
              <a:off x="12661" y="5968"/>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15" name="文本框 14"/>
            <p:cNvSpPr txBox="1"/>
            <p:nvPr>
              <p:custDataLst>
                <p:tags r:id="rId10"/>
              </p:custDataLst>
            </p:nvPr>
          </p:nvSpPr>
          <p:spPr>
            <a:xfrm>
              <a:off x="12661" y="6762"/>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为什么不可以用</a:t>
            </a:r>
            <a:r>
              <a:rPr lang="en-US" altLang="zh-CN">
                <a:sym typeface="+mn-ea"/>
              </a:rPr>
              <a:t>load data</a:t>
            </a:r>
            <a:r>
              <a:rPr>
                <a:sym typeface="+mn-ea"/>
              </a:rPr>
              <a:t>，必须用</a:t>
            </a:r>
            <a:r>
              <a:rPr lang="en-US" altLang="zh-CN">
                <a:sym typeface="+mn-ea"/>
              </a:rPr>
              <a:t>insert select</a:t>
            </a:r>
            <a:r>
              <a:rPr>
                <a:sym typeface="+mn-ea"/>
              </a:rPr>
              <a:t>插入数据</a:t>
            </a:r>
            <a:endParaRPr lang="zh-CN" altLang="en-US"/>
          </a:p>
        </p:txBody>
      </p:sp>
      <p:sp>
        <p:nvSpPr>
          <p:cNvPr id="3" name="文本占位符 2"/>
          <p:cNvSpPr>
            <a:spLocks noGrp="1"/>
          </p:cNvSpPr>
          <p:nvPr>
            <p:ph type="body" sz="quarter" idx="11"/>
          </p:nvPr>
        </p:nvSpPr>
        <p:spPr/>
        <p:txBody>
          <a:bodyPr/>
          <a:lstStyle/>
          <a:p>
            <a:r>
              <a:rPr lang="zh-CN" altLang="en-US" sz="2000" dirty="0"/>
              <a:t>问题就在于：如何将数据分成三份，划分的规则是什么？</a:t>
            </a:r>
          </a:p>
          <a:p>
            <a:r>
              <a:rPr lang="en-US" altLang="zh-CN" dirty="0" err="1"/>
              <a:t>数据的三份划分基于</a:t>
            </a:r>
            <a:r>
              <a:rPr sz="2800" b="1" dirty="0" err="1">
                <a:solidFill>
                  <a:srgbClr val="FF0000"/>
                </a:solidFill>
              </a:rPr>
              <a:t>分桶列的值进行hash取模</a:t>
            </a:r>
            <a:r>
              <a:rPr lang="en-US" altLang="zh-CN" dirty="0" err="1"/>
              <a:t>来决定</a:t>
            </a:r>
            <a:endParaRPr lang="zh-CN" altLang="en-US" dirty="0">
              <a:solidFill>
                <a:srgbClr val="FF0000"/>
              </a:solidFill>
            </a:endParaRPr>
          </a:p>
          <a:p>
            <a:r>
              <a:rPr lang="zh-CN" altLang="en-US" dirty="0"/>
              <a:t>由于</a:t>
            </a:r>
            <a:r>
              <a:rPr lang="en-US" altLang="zh-CN" dirty="0"/>
              <a:t>load data</a:t>
            </a:r>
            <a:r>
              <a:rPr lang="zh-CN" altLang="en-US" dirty="0">
                <a:solidFill>
                  <a:srgbClr val="FF0000"/>
                </a:solidFill>
              </a:rPr>
              <a:t>不会触发</a:t>
            </a:r>
            <a:r>
              <a:rPr lang="en-US" altLang="zh-CN" dirty="0">
                <a:solidFill>
                  <a:srgbClr val="FF0000"/>
                </a:solidFill>
              </a:rPr>
              <a:t>MapReduce</a:t>
            </a:r>
            <a:r>
              <a:rPr lang="zh-CN" altLang="en-US" dirty="0">
                <a:solidFill>
                  <a:srgbClr val="FF0000"/>
                </a:solidFill>
              </a:rPr>
              <a:t>，也就是没有计算过程（无法执行</a:t>
            </a:r>
            <a:r>
              <a:rPr lang="en-US" altLang="zh-CN" dirty="0">
                <a:solidFill>
                  <a:srgbClr val="FF0000"/>
                </a:solidFill>
              </a:rPr>
              <a:t>Hash</a:t>
            </a:r>
            <a:r>
              <a:rPr lang="zh-CN" altLang="en-US" dirty="0">
                <a:solidFill>
                  <a:srgbClr val="FF0000"/>
                </a:solidFill>
              </a:rPr>
              <a:t>算法）</a:t>
            </a:r>
            <a:r>
              <a:rPr lang="zh-CN" altLang="en-US" dirty="0"/>
              <a:t>，只是简单的移动数据而已</a:t>
            </a:r>
          </a:p>
          <a:p>
            <a:r>
              <a:rPr lang="zh-CN" altLang="en-US" dirty="0"/>
              <a:t>所以无法用于分桶表数据插入。</a:t>
            </a:r>
          </a:p>
        </p:txBody>
      </p:sp>
      <p:pic>
        <p:nvPicPr>
          <p:cNvPr id="4" name="图片 3" descr="播仔素材库【1】0160"/>
          <p:cNvPicPr>
            <a:picLocks noChangeAspect="1"/>
          </p:cNvPicPr>
          <p:nvPr/>
        </p:nvPicPr>
        <p:blipFill>
          <a:blip r:embed="rId2"/>
          <a:stretch>
            <a:fillRect/>
          </a:stretch>
        </p:blipFill>
        <p:spPr>
          <a:xfrm>
            <a:off x="10315575" y="4734560"/>
            <a:ext cx="1932940" cy="19329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H</a:t>
            </a:r>
            <a:r>
              <a:t>ash取模</a:t>
            </a:r>
          </a:p>
        </p:txBody>
      </p:sp>
      <p:sp>
        <p:nvSpPr>
          <p:cNvPr id="3" name="文本占位符 2"/>
          <p:cNvSpPr>
            <a:spLocks noGrp="1"/>
          </p:cNvSpPr>
          <p:nvPr>
            <p:ph type="body" sz="quarter" idx="11"/>
          </p:nvPr>
        </p:nvSpPr>
        <p:spPr/>
        <p:txBody>
          <a:bodyPr/>
          <a:lstStyle/>
          <a:p>
            <a:r>
              <a:rPr lang="en-US" altLang="zh-CN"/>
              <a:t>Hash</a:t>
            </a:r>
            <a:r>
              <a:rPr lang="zh-CN" altLang="en-US"/>
              <a:t>算法是一种数据加密算法，其原理我们不去详细讨论，我们只需要知道其主要特征：</a:t>
            </a:r>
          </a:p>
          <a:p>
            <a:pPr marL="285750" indent="-285750">
              <a:buFont typeface="Arial" panose="020B0604020202020204" pitchFamily="34" charset="0"/>
              <a:buChar char="•"/>
            </a:pPr>
            <a:r>
              <a:rPr lang="zh-CN" altLang="en-US"/>
              <a:t>同样的值被</a:t>
            </a:r>
            <a:r>
              <a:rPr lang="en-US" altLang="zh-CN"/>
              <a:t>Hash</a:t>
            </a:r>
            <a:r>
              <a:rPr lang="zh-CN" altLang="en-US"/>
              <a:t>加密后的结果是一致的</a:t>
            </a:r>
          </a:p>
          <a:p>
            <a:pPr indent="457200">
              <a:buFont typeface="Arial" panose="020B0604020202020204" pitchFamily="34" charset="0"/>
            </a:pPr>
            <a:r>
              <a:rPr lang="zh-CN" altLang="en-US" sz="1200"/>
              <a:t>比如字符串</a:t>
            </a:r>
            <a:r>
              <a:rPr lang="en-US" altLang="zh-CN" sz="1200"/>
              <a:t>“h</a:t>
            </a:r>
            <a:r>
              <a:rPr lang="en-US" altLang="zh-CN" sz="1200">
                <a:sym typeface="+mn-ea"/>
              </a:rPr>
              <a:t>adoop</a:t>
            </a:r>
            <a:r>
              <a:rPr lang="en-US" altLang="zh-CN" sz="1200"/>
              <a:t>”</a:t>
            </a:r>
            <a:r>
              <a:rPr lang="zh-CN" altLang="en-US" sz="1200"/>
              <a:t>被</a:t>
            </a:r>
            <a:r>
              <a:rPr lang="en-US" altLang="zh-CN" sz="1200"/>
              <a:t>Hash</a:t>
            </a:r>
            <a:r>
              <a:rPr lang="zh-CN" altLang="en-US" sz="1200"/>
              <a:t>后的结果是</a:t>
            </a:r>
            <a:r>
              <a:rPr lang="en-US" altLang="zh-CN" sz="1200"/>
              <a:t>12345</a:t>
            </a:r>
            <a:r>
              <a:rPr lang="zh-CN" altLang="en-US" sz="1200"/>
              <a:t>（仅作为示意），那么无论计算多少次，字符串</a:t>
            </a:r>
            <a:r>
              <a:rPr lang="en-US" altLang="zh-CN" sz="1200">
                <a:sym typeface="+mn-ea"/>
              </a:rPr>
              <a:t>“hadoop”</a:t>
            </a:r>
            <a:r>
              <a:rPr lang="zh-CN" altLang="en-US" sz="1200"/>
              <a:t>的结果都会是</a:t>
            </a:r>
            <a:r>
              <a:rPr lang="en-US" altLang="zh-CN" sz="1200"/>
              <a:t>12345</a:t>
            </a:r>
            <a:r>
              <a:rPr lang="zh-CN" altLang="en-US" sz="1200"/>
              <a:t>。</a:t>
            </a:r>
          </a:p>
          <a:p>
            <a:pPr indent="457200">
              <a:buFont typeface="Arial" panose="020B0604020202020204" pitchFamily="34" charset="0"/>
            </a:pPr>
            <a:r>
              <a:rPr lang="zh-CN" altLang="en-US" sz="1200">
                <a:sym typeface="+mn-ea"/>
              </a:rPr>
              <a:t>比如字符串</a:t>
            </a:r>
            <a:r>
              <a:rPr lang="en-US" altLang="zh-CN" sz="1200">
                <a:sym typeface="+mn-ea"/>
              </a:rPr>
              <a:t>“bigdata”</a:t>
            </a:r>
            <a:r>
              <a:rPr lang="zh-CN" altLang="en-US" sz="1200">
                <a:sym typeface="+mn-ea"/>
              </a:rPr>
              <a:t>被</a:t>
            </a:r>
            <a:r>
              <a:rPr lang="en-US" altLang="zh-CN" sz="1200">
                <a:sym typeface="+mn-ea"/>
              </a:rPr>
              <a:t>Hash</a:t>
            </a:r>
            <a:r>
              <a:rPr lang="zh-CN" altLang="en-US" sz="1200">
                <a:sym typeface="+mn-ea"/>
              </a:rPr>
              <a:t>后的结果是</a:t>
            </a:r>
            <a:r>
              <a:rPr lang="en-US" altLang="zh-CN" sz="1200">
                <a:sym typeface="+mn-ea"/>
              </a:rPr>
              <a:t>56789</a:t>
            </a:r>
            <a:r>
              <a:rPr lang="zh-CN" altLang="en-US" sz="1200">
                <a:sym typeface="+mn-ea"/>
              </a:rPr>
              <a:t>（仅作为示意），那么无论计算多少次，字符串</a:t>
            </a:r>
            <a:r>
              <a:rPr lang="en-US" altLang="zh-CN" sz="1200">
                <a:sym typeface="+mn-ea"/>
              </a:rPr>
              <a:t>“bigdata”</a:t>
            </a:r>
            <a:r>
              <a:rPr lang="zh-CN" altLang="en-US" sz="1200">
                <a:sym typeface="+mn-ea"/>
              </a:rPr>
              <a:t>的结果都会是</a:t>
            </a:r>
            <a:r>
              <a:rPr lang="en-US" altLang="zh-CN" sz="1200">
                <a:sym typeface="+mn-ea"/>
              </a:rPr>
              <a:t>56789</a:t>
            </a:r>
            <a:r>
              <a:rPr lang="zh-CN" altLang="en-US" sz="1200">
                <a:sym typeface="+mn-ea"/>
              </a:rPr>
              <a:t>。</a:t>
            </a:r>
            <a:endParaRPr lang="zh-CN" altLang="en-US" sz="1200"/>
          </a:p>
          <a:p>
            <a:pPr algn="l">
              <a:buClrTx/>
              <a:buSzTx/>
              <a:buFont typeface="Arial" panose="020B0604020202020204" pitchFamily="34" charset="0"/>
            </a:pPr>
            <a:r>
              <a:rPr lang="zh-CN" altLang="en-US" sz="1600"/>
              <a:t>基于如上特征，在辅以有3个分桶文件的基础上，将Hash的结果基于3取模（除以3 取余数）</a:t>
            </a:r>
          </a:p>
          <a:p>
            <a:pPr algn="l">
              <a:buClrTx/>
              <a:buSzTx/>
              <a:buFont typeface="Arial" panose="020B0604020202020204" pitchFamily="34" charset="0"/>
            </a:pPr>
            <a:r>
              <a:rPr lang="zh-CN" altLang="en-US" sz="1600"/>
              <a:t>那么，可以得到如下结果：</a:t>
            </a:r>
          </a:p>
          <a:p>
            <a:pPr marL="171450" indent="-171450">
              <a:buFont typeface="Arial" panose="020B0604020202020204" pitchFamily="34" charset="0"/>
              <a:buChar char="•"/>
            </a:pPr>
            <a:r>
              <a:rPr lang="zh-CN" altLang="en-US" sz="1200"/>
              <a:t>无论什么数据，得到的取模结果均是：</a:t>
            </a:r>
            <a:r>
              <a:rPr lang="en-US" altLang="zh-CN" sz="1200">
                <a:solidFill>
                  <a:srgbClr val="FF0000"/>
                </a:solidFill>
              </a:rPr>
              <a:t>0</a:t>
            </a:r>
            <a:r>
              <a:rPr lang="zh-CN" altLang="en-US" sz="1200">
                <a:solidFill>
                  <a:srgbClr val="FF0000"/>
                </a:solidFill>
              </a:rPr>
              <a:t>、</a:t>
            </a:r>
            <a:r>
              <a:rPr lang="en-US" altLang="zh-CN" sz="1200">
                <a:solidFill>
                  <a:srgbClr val="FF0000"/>
                </a:solidFill>
              </a:rPr>
              <a:t>1</a:t>
            </a:r>
            <a:r>
              <a:rPr lang="zh-CN" altLang="en-US" sz="1200">
                <a:solidFill>
                  <a:srgbClr val="FF0000"/>
                </a:solidFill>
              </a:rPr>
              <a:t>、</a:t>
            </a:r>
            <a:r>
              <a:rPr lang="en-US" altLang="zh-CN" sz="1200">
                <a:solidFill>
                  <a:srgbClr val="FF0000"/>
                </a:solidFill>
              </a:rPr>
              <a:t>2 </a:t>
            </a:r>
            <a:r>
              <a:rPr lang="zh-CN" altLang="en-US" sz="1200">
                <a:solidFill>
                  <a:srgbClr val="FF0000"/>
                </a:solidFill>
              </a:rPr>
              <a:t>其中一个</a:t>
            </a:r>
            <a:endParaRPr lang="zh-CN" altLang="en-US" sz="1200"/>
          </a:p>
          <a:p>
            <a:pPr marL="171450" indent="-171450">
              <a:buFont typeface="Arial" panose="020B0604020202020204" pitchFamily="34" charset="0"/>
              <a:buChar char="•"/>
            </a:pPr>
            <a:r>
              <a:rPr lang="zh-CN" altLang="en-US" sz="1200">
                <a:solidFill>
                  <a:srgbClr val="FF0000"/>
                </a:solidFill>
              </a:rPr>
              <a:t>同样的数据得到的结果一致</a:t>
            </a:r>
            <a:r>
              <a:rPr lang="zh-CN" altLang="en-US" sz="1200"/>
              <a:t>，如</a:t>
            </a:r>
            <a:r>
              <a:rPr lang="en-US" altLang="zh-CN" sz="1200"/>
              <a:t>hadoop hash</a:t>
            </a:r>
            <a:r>
              <a:rPr lang="zh-CN" altLang="en-US" sz="1200"/>
              <a:t>取模结果是</a:t>
            </a:r>
            <a:r>
              <a:rPr lang="en-US" altLang="zh-CN" sz="1200"/>
              <a:t>1</a:t>
            </a:r>
            <a:r>
              <a:rPr lang="zh-CN" altLang="en-US" sz="1200"/>
              <a:t>，无论计算多少次，字符串</a:t>
            </a:r>
            <a:r>
              <a:rPr lang="en-US" altLang="zh-CN" sz="1200"/>
              <a:t>hadoop</a:t>
            </a:r>
            <a:r>
              <a:rPr lang="zh-CN" altLang="en-US" sz="1200"/>
              <a:t>的取模结果都是</a:t>
            </a:r>
            <a:r>
              <a:rPr lang="en-US" altLang="zh-CN" sz="1200"/>
              <a:t>1</a:t>
            </a:r>
            <a:endParaRPr lang="zh-CN" altLang="en-US" sz="1200"/>
          </a:p>
          <a:p>
            <a:pPr>
              <a:buFont typeface="Arial" panose="020B0604020202020204" pitchFamily="34" charset="0"/>
            </a:pPr>
            <a:endParaRPr lang="zh-CN" altLang="en-US" sz="1200"/>
          </a:p>
        </p:txBody>
      </p:sp>
      <p:sp>
        <p:nvSpPr>
          <p:cNvPr id="4" name="文本框 3"/>
          <p:cNvSpPr txBox="1"/>
          <p:nvPr/>
        </p:nvSpPr>
        <p:spPr>
          <a:xfrm>
            <a:off x="767080" y="5733415"/>
            <a:ext cx="8817610" cy="368300"/>
          </a:xfrm>
          <a:prstGeom prst="rect">
            <a:avLst/>
          </a:prstGeom>
          <a:noFill/>
        </p:spPr>
        <p:txBody>
          <a:bodyPr wrap="square" rtlCol="0">
            <a:spAutoFit/>
          </a:bodyPr>
          <a:lstStyle/>
          <a:p>
            <a:r>
              <a:rPr lang="zh-CN" altLang="en-US"/>
              <a:t>所以，必须使用</a:t>
            </a:r>
            <a:r>
              <a:rPr lang="en-US" altLang="zh-CN"/>
              <a:t>insert select</a:t>
            </a:r>
            <a:r>
              <a:rPr lang="zh-CN" altLang="en-US"/>
              <a:t>的语法，</a:t>
            </a:r>
            <a:r>
              <a:rPr lang="zh-CN" altLang="en-US">
                <a:solidFill>
                  <a:srgbClr val="FF0000"/>
                </a:solidFill>
              </a:rPr>
              <a:t>因为会触发</a:t>
            </a:r>
            <a:r>
              <a:rPr lang="en-US" altLang="zh-CN">
                <a:solidFill>
                  <a:srgbClr val="FF0000"/>
                </a:solidFill>
              </a:rPr>
              <a:t>MapReduce</a:t>
            </a:r>
            <a:r>
              <a:rPr lang="zh-CN" altLang="en-US">
                <a:solidFill>
                  <a:srgbClr val="FF0000"/>
                </a:solidFill>
              </a:rPr>
              <a:t>，进行</a:t>
            </a:r>
            <a:r>
              <a:rPr lang="en-US" altLang="zh-CN">
                <a:solidFill>
                  <a:srgbClr val="FF0000"/>
                </a:solidFill>
              </a:rPr>
              <a:t>hash</a:t>
            </a:r>
            <a:r>
              <a:rPr lang="zh-CN" altLang="en-US">
                <a:solidFill>
                  <a:srgbClr val="FF0000"/>
                </a:solidFill>
              </a:rPr>
              <a:t>取模计算。</a:t>
            </a:r>
          </a:p>
        </p:txBody>
      </p:sp>
      <p:pic>
        <p:nvPicPr>
          <p:cNvPr id="6" name="图片 5" descr="播仔素材库【1】0209"/>
          <p:cNvPicPr>
            <a:picLocks noChangeAspect="1"/>
          </p:cNvPicPr>
          <p:nvPr>
            <p:custDataLst>
              <p:tags r:id="rId1"/>
            </p:custDataLst>
          </p:nvPr>
        </p:nvPicPr>
        <p:blipFill>
          <a:blip r:embed="rId3"/>
          <a:stretch>
            <a:fillRect/>
          </a:stretch>
        </p:blipFill>
        <p:spPr>
          <a:xfrm>
            <a:off x="10641965" y="4816475"/>
            <a:ext cx="1797685" cy="179768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sym typeface="+mn-ea"/>
              </a:rPr>
              <a:t>H</a:t>
            </a:r>
            <a:r>
              <a:rPr>
                <a:sym typeface="+mn-ea"/>
              </a:rPr>
              <a:t>ash取模确定数据归属哪个分桶文件</a:t>
            </a:r>
          </a:p>
        </p:txBody>
      </p:sp>
      <p:sp>
        <p:nvSpPr>
          <p:cNvPr id="3" name="文本占位符 2"/>
          <p:cNvSpPr>
            <a:spLocks noGrp="1"/>
          </p:cNvSpPr>
          <p:nvPr>
            <p:ph type="body" sz="quarter" idx="11"/>
          </p:nvPr>
        </p:nvSpPr>
        <p:spPr/>
        <p:txBody>
          <a:bodyPr/>
          <a:lstStyle/>
          <a:p>
            <a:r>
              <a:rPr lang="zh-CN">
                <a:solidFill>
                  <a:srgbClr val="FF0000"/>
                </a:solidFill>
              </a:rPr>
              <a:t>基于</a:t>
            </a:r>
            <a:r>
              <a:rPr lang="en-US" altLang="zh-CN">
                <a:solidFill>
                  <a:srgbClr val="FF0000"/>
                </a:solidFill>
              </a:rPr>
              <a:t>Hash</a:t>
            </a:r>
            <a:r>
              <a:rPr lang="zh-CN" altLang="en-US">
                <a:solidFill>
                  <a:srgbClr val="FF0000"/>
                </a:solidFill>
              </a:rPr>
              <a:t>取模，数据中的每一个分桶列的值，都被</a:t>
            </a:r>
            <a:r>
              <a:rPr lang="en-US" altLang="zh-CN">
                <a:solidFill>
                  <a:srgbClr val="FF0000"/>
                </a:solidFill>
              </a:rPr>
              <a:t>hash</a:t>
            </a:r>
            <a:r>
              <a:rPr lang="zh-CN" altLang="en-US">
                <a:solidFill>
                  <a:srgbClr val="FF0000"/>
                </a:solidFill>
              </a:rPr>
              <a:t>取模得到</a:t>
            </a:r>
            <a:r>
              <a:rPr lang="en-US" altLang="zh-CN">
                <a:solidFill>
                  <a:srgbClr val="FF0000"/>
                </a:solidFill>
              </a:rPr>
              <a:t>0</a:t>
            </a:r>
            <a:r>
              <a:rPr lang="zh-CN" altLang="en-US">
                <a:solidFill>
                  <a:srgbClr val="FF0000"/>
                </a:solidFill>
              </a:rPr>
              <a:t>、</a:t>
            </a:r>
            <a:r>
              <a:rPr lang="en-US" altLang="zh-CN">
                <a:solidFill>
                  <a:srgbClr val="FF0000"/>
                </a:solidFill>
              </a:rPr>
              <a:t>1</a:t>
            </a:r>
            <a:r>
              <a:rPr lang="zh-CN" altLang="en-US">
                <a:solidFill>
                  <a:srgbClr val="FF0000"/>
                </a:solidFill>
              </a:rPr>
              <a:t>、</a:t>
            </a:r>
            <a:r>
              <a:rPr lang="en-US" altLang="zh-CN">
                <a:solidFill>
                  <a:srgbClr val="FF0000"/>
                </a:solidFill>
              </a:rPr>
              <a:t>2</a:t>
            </a:r>
            <a:r>
              <a:rPr lang="zh-CN" altLang="en-US">
                <a:solidFill>
                  <a:srgbClr val="FF0000"/>
                </a:solidFill>
              </a:rPr>
              <a:t>其中一个数</a:t>
            </a:r>
          </a:p>
          <a:p>
            <a:r>
              <a:rPr lang="zh-CN" altLang="en-US">
                <a:solidFill>
                  <a:srgbClr val="FF0000"/>
                </a:solidFill>
              </a:rPr>
              <a:t>基于结果，存入对应序号的桶文件中。</a:t>
            </a:r>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a:t>某</a:t>
            </a:r>
            <a:r>
              <a:rPr lang="en-US" altLang="zh-CN"/>
              <a:t>Hive</a:t>
            </a:r>
            <a:r>
              <a:rPr lang="zh-CN" altLang="en-US"/>
              <a:t>表</a:t>
            </a:r>
          </a:p>
        </p:txBody>
      </p:sp>
      <p:sp>
        <p:nvSpPr>
          <p:cNvPr id="5" name="矩形 4"/>
          <p:cNvSpPr/>
          <p:nvPr/>
        </p:nvSpPr>
        <p:spPr>
          <a:xfrm>
            <a:off x="782955" y="4580890"/>
            <a:ext cx="62547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数据</a:t>
            </a:r>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a:t>某</a:t>
            </a:r>
            <a:r>
              <a:rPr lang="en-US" altLang="zh-CN"/>
              <a:t>Hive</a:t>
            </a:r>
            <a:r>
              <a:rPr lang="zh-CN" altLang="en-US"/>
              <a:t>表</a:t>
            </a:r>
          </a:p>
        </p:txBody>
      </p:sp>
      <p:sp>
        <p:nvSpPr>
          <p:cNvPr id="8" name="矩形 7"/>
          <p:cNvSpPr/>
          <p:nvPr/>
        </p:nvSpPr>
        <p:spPr>
          <a:xfrm>
            <a:off x="7463790" y="3644900"/>
            <a:ext cx="1152525" cy="14084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400"/>
              <a:t>分区</a:t>
            </a:r>
          </a:p>
        </p:txBody>
      </p:sp>
      <p:sp>
        <p:nvSpPr>
          <p:cNvPr id="9" name="矩形 8"/>
          <p:cNvSpPr/>
          <p:nvPr/>
        </p:nvSpPr>
        <p:spPr>
          <a:xfrm>
            <a:off x="7319645"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分区</a:t>
            </a:r>
          </a:p>
        </p:txBody>
      </p:sp>
      <p:sp>
        <p:nvSpPr>
          <p:cNvPr id="13" name="文本框 12"/>
          <p:cNvSpPr txBox="1"/>
          <p:nvPr/>
        </p:nvSpPr>
        <p:spPr>
          <a:xfrm>
            <a:off x="839470" y="6074410"/>
            <a:ext cx="4064000" cy="337185"/>
          </a:xfrm>
          <a:prstGeom prst="rect">
            <a:avLst/>
          </a:prstGeom>
          <a:noFill/>
        </p:spPr>
        <p:txBody>
          <a:bodyPr wrap="square" rtlCol="0">
            <a:spAutoFit/>
          </a:bodyPr>
          <a:lstStyle/>
          <a:p>
            <a:pPr algn="ctr"/>
            <a:r>
              <a:rPr lang="zh-CN" altLang="en-US" sz="1600"/>
              <a:t>无分区表</a:t>
            </a:r>
          </a:p>
        </p:txBody>
      </p:sp>
      <p:sp>
        <p:nvSpPr>
          <p:cNvPr id="14" name="文本框 13"/>
          <p:cNvSpPr txBox="1"/>
          <p:nvPr/>
        </p:nvSpPr>
        <p:spPr>
          <a:xfrm>
            <a:off x="6023610" y="6074410"/>
            <a:ext cx="4064000" cy="337185"/>
          </a:xfrm>
          <a:prstGeom prst="rect">
            <a:avLst/>
          </a:prstGeom>
          <a:noFill/>
        </p:spPr>
        <p:txBody>
          <a:bodyPr wrap="square" rtlCol="0">
            <a:spAutoFit/>
          </a:bodyPr>
          <a:lstStyle/>
          <a:p>
            <a:pPr algn="ctr"/>
            <a:r>
              <a:rPr lang="zh-CN" altLang="en-US" sz="1600"/>
              <a:t>分区表</a:t>
            </a:r>
          </a:p>
        </p:txBody>
      </p:sp>
      <p:sp>
        <p:nvSpPr>
          <p:cNvPr id="7" name="矩形 6"/>
          <p:cNvSpPr/>
          <p:nvPr/>
        </p:nvSpPr>
        <p:spPr>
          <a:xfrm>
            <a:off x="8183880"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分区</a:t>
            </a:r>
          </a:p>
        </p:txBody>
      </p:sp>
      <p:sp>
        <p:nvSpPr>
          <p:cNvPr id="16" name="矩形 15"/>
          <p:cNvSpPr/>
          <p:nvPr/>
        </p:nvSpPr>
        <p:spPr>
          <a:xfrm>
            <a:off x="7551420" y="378904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0</a:t>
            </a:r>
          </a:p>
        </p:txBody>
      </p:sp>
      <p:sp>
        <p:nvSpPr>
          <p:cNvPr id="17" name="矩形 16"/>
          <p:cNvSpPr/>
          <p:nvPr/>
        </p:nvSpPr>
        <p:spPr>
          <a:xfrm>
            <a:off x="7551420" y="407733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1</a:t>
            </a:r>
          </a:p>
        </p:txBody>
      </p:sp>
      <p:sp>
        <p:nvSpPr>
          <p:cNvPr id="18" name="矩形 17"/>
          <p:cNvSpPr/>
          <p:nvPr/>
        </p:nvSpPr>
        <p:spPr>
          <a:xfrm>
            <a:off x="7536180"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2</a:t>
            </a:r>
          </a:p>
        </p:txBody>
      </p:sp>
      <p:sp>
        <p:nvSpPr>
          <p:cNvPr id="19" name="矩形 18"/>
          <p:cNvSpPr/>
          <p:nvPr>
            <p:custDataLst>
              <p:tags r:id="rId2"/>
            </p:custDataLst>
          </p:nvPr>
        </p:nvSpPr>
        <p:spPr>
          <a:xfrm>
            <a:off x="2351405"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0</a:t>
            </a:r>
          </a:p>
        </p:txBody>
      </p:sp>
      <p:sp>
        <p:nvSpPr>
          <p:cNvPr id="20" name="矩形 19"/>
          <p:cNvSpPr/>
          <p:nvPr>
            <p:custDataLst>
              <p:tags r:id="rId3"/>
            </p:custDataLst>
          </p:nvPr>
        </p:nvSpPr>
        <p:spPr>
          <a:xfrm>
            <a:off x="2351405" y="465328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1</a:t>
            </a:r>
          </a:p>
        </p:txBody>
      </p:sp>
      <p:sp>
        <p:nvSpPr>
          <p:cNvPr id="21" name="矩形 20"/>
          <p:cNvSpPr/>
          <p:nvPr>
            <p:custDataLst>
              <p:tags r:id="rId4"/>
            </p:custDataLst>
          </p:nvPr>
        </p:nvSpPr>
        <p:spPr>
          <a:xfrm>
            <a:off x="2351405" y="494157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2</a:t>
            </a:r>
          </a:p>
        </p:txBody>
      </p:sp>
      <p:sp>
        <p:nvSpPr>
          <p:cNvPr id="28" name="矩形 27"/>
          <p:cNvSpPr/>
          <p:nvPr/>
        </p:nvSpPr>
        <p:spPr>
          <a:xfrm>
            <a:off x="6111240" y="4519930"/>
            <a:ext cx="625475"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数据</a:t>
            </a:r>
          </a:p>
        </p:txBody>
      </p:sp>
      <p:sp>
        <p:nvSpPr>
          <p:cNvPr id="22" name="矩形 21"/>
          <p:cNvSpPr/>
          <p:nvPr/>
        </p:nvSpPr>
        <p:spPr>
          <a:xfrm>
            <a:off x="78295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矩形 22"/>
          <p:cNvSpPr/>
          <p:nvPr/>
        </p:nvSpPr>
        <p:spPr>
          <a:xfrm>
            <a:off x="99123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矩形 23"/>
          <p:cNvSpPr/>
          <p:nvPr/>
        </p:nvSpPr>
        <p:spPr>
          <a:xfrm>
            <a:off x="1199515" y="458089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矩形 24"/>
          <p:cNvSpPr/>
          <p:nvPr/>
        </p:nvSpPr>
        <p:spPr>
          <a:xfrm>
            <a:off x="611124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矩形 25"/>
          <p:cNvSpPr/>
          <p:nvPr/>
        </p:nvSpPr>
        <p:spPr>
          <a:xfrm>
            <a:off x="631952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矩形 26"/>
          <p:cNvSpPr/>
          <p:nvPr/>
        </p:nvSpPr>
        <p:spPr>
          <a:xfrm>
            <a:off x="6527800" y="4519930"/>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10" name="图片 9" descr="播仔素材库【1】0299"/>
          <p:cNvPicPr>
            <a:picLocks noChangeAspect="1"/>
          </p:cNvPicPr>
          <p:nvPr/>
        </p:nvPicPr>
        <p:blipFill>
          <a:blip r:embed="rId6"/>
          <a:stretch>
            <a:fillRect/>
          </a:stretch>
        </p:blipFill>
        <p:spPr>
          <a:xfrm>
            <a:off x="10645775" y="4744085"/>
            <a:ext cx="1903095" cy="19030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par>
                                <p:cTn id="23" presetID="3" presetClass="exit" presetSubtype="10" fill="hold" grpId="0" nodeType="withEffect">
                                  <p:stCondLst>
                                    <p:cond delay="0"/>
                                  </p:stCondLst>
                                  <p:childTnLst>
                                    <p:animEffect transition="out" filter="blinds(horizontal)">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28" grpId="0" bldLvl="0" animBg="1"/>
      <p:bldP spid="28" grpId="1" animBg="1"/>
      <p:bldP spid="22" grpId="0" bldLvl="0" animBg="1"/>
      <p:bldP spid="22" grpId="1" animBg="1"/>
      <p:bldP spid="23" grpId="0" bldLvl="0" animBg="1"/>
      <p:bldP spid="23" grpId="1" animBg="1"/>
      <p:bldP spid="24" grpId="0" bldLvl="0" animBg="1"/>
      <p:bldP spid="24" grpId="1" animBg="1"/>
      <p:bldP spid="25" grpId="0" bldLvl="0" animBg="1"/>
      <p:bldP spid="25" grpId="1" animBg="1"/>
      <p:bldP spid="26" grpId="0" bldLvl="0" animBg="1"/>
      <p:bldP spid="26" grpId="1" animBg="1"/>
      <p:bldP spid="27" grpId="0" bldLvl="0" animBg="1"/>
      <p:bldP spid="27"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为什么不可以用</a:t>
            </a:r>
            <a:r>
              <a:rPr lang="en-US" altLang="zh-CN"/>
              <a:t>load data</a:t>
            </a:r>
            <a:r>
              <a:t>，必须用</a:t>
            </a:r>
            <a:r>
              <a:rPr lang="en-US" altLang="zh-CN"/>
              <a:t>insert select</a:t>
            </a:r>
            <a:r>
              <a:t>插入数据</a:t>
            </a:r>
          </a:p>
        </p:txBody>
      </p:sp>
      <p:sp>
        <p:nvSpPr>
          <p:cNvPr id="3" name="文本占位符 2"/>
          <p:cNvSpPr>
            <a:spLocks noGrp="1"/>
          </p:cNvSpPr>
          <p:nvPr>
            <p:ph type="body" sz="quarter" idx="11"/>
          </p:nvPr>
        </p:nvSpPr>
        <p:spPr/>
        <p:txBody>
          <a:bodyPr/>
          <a:lstStyle/>
          <a:p>
            <a:r>
              <a:rPr lang="zh-CN">
                <a:solidFill>
                  <a:srgbClr val="FF0000"/>
                </a:solidFill>
                <a:sym typeface="+mn-ea"/>
              </a:rPr>
              <a:t>基于</a:t>
            </a:r>
            <a:r>
              <a:rPr lang="en-US" altLang="zh-CN">
                <a:solidFill>
                  <a:srgbClr val="FF0000"/>
                </a:solidFill>
                <a:sym typeface="+mn-ea"/>
              </a:rPr>
              <a:t>Hash</a:t>
            </a:r>
            <a:r>
              <a:rPr lang="zh-CN" altLang="en-US">
                <a:solidFill>
                  <a:srgbClr val="FF0000"/>
                </a:solidFill>
                <a:sym typeface="+mn-ea"/>
              </a:rPr>
              <a:t>取模，数据中的每一个分桶列的值，都被</a:t>
            </a:r>
            <a:r>
              <a:rPr lang="en-US" altLang="zh-CN">
                <a:solidFill>
                  <a:srgbClr val="FF0000"/>
                </a:solidFill>
                <a:sym typeface="+mn-ea"/>
              </a:rPr>
              <a:t>hash</a:t>
            </a:r>
            <a:r>
              <a:rPr lang="zh-CN" altLang="en-US">
                <a:solidFill>
                  <a:srgbClr val="FF0000"/>
                </a:solidFill>
                <a:sym typeface="+mn-ea"/>
              </a:rPr>
              <a:t>取模得到</a:t>
            </a:r>
            <a:r>
              <a:rPr lang="en-US" altLang="zh-CN">
                <a:solidFill>
                  <a:srgbClr val="FF0000"/>
                </a:solidFill>
                <a:sym typeface="+mn-ea"/>
              </a:rPr>
              <a:t>0</a:t>
            </a:r>
            <a:r>
              <a:rPr lang="zh-CN" altLang="en-US">
                <a:solidFill>
                  <a:srgbClr val="FF0000"/>
                </a:solidFill>
                <a:sym typeface="+mn-ea"/>
              </a:rPr>
              <a:t>、</a:t>
            </a:r>
            <a:r>
              <a:rPr lang="en-US" altLang="zh-CN">
                <a:solidFill>
                  <a:srgbClr val="FF0000"/>
                </a:solidFill>
                <a:sym typeface="+mn-ea"/>
              </a:rPr>
              <a:t>1</a:t>
            </a:r>
            <a:r>
              <a:rPr lang="zh-CN" altLang="en-US">
                <a:solidFill>
                  <a:srgbClr val="FF0000"/>
                </a:solidFill>
                <a:sym typeface="+mn-ea"/>
              </a:rPr>
              <a:t>、</a:t>
            </a:r>
            <a:r>
              <a:rPr lang="en-US" altLang="zh-CN">
                <a:solidFill>
                  <a:srgbClr val="FF0000"/>
                </a:solidFill>
                <a:sym typeface="+mn-ea"/>
              </a:rPr>
              <a:t>2</a:t>
            </a:r>
            <a:r>
              <a:rPr lang="zh-CN" altLang="en-US">
                <a:solidFill>
                  <a:srgbClr val="FF0000"/>
                </a:solidFill>
                <a:sym typeface="+mn-ea"/>
              </a:rPr>
              <a:t>其中一个数</a:t>
            </a:r>
            <a:endParaRPr lang="zh-CN" altLang="en-US">
              <a:solidFill>
                <a:srgbClr val="FF0000"/>
              </a:solidFill>
            </a:endParaRPr>
          </a:p>
          <a:p>
            <a:r>
              <a:rPr lang="zh-CN" altLang="en-US">
                <a:solidFill>
                  <a:srgbClr val="FF0000"/>
                </a:solidFill>
                <a:sym typeface="+mn-ea"/>
              </a:rPr>
              <a:t>基于结果，存入对应序号的桶文件中。</a:t>
            </a:r>
            <a:endParaRPr lang="en-US" altLang="zh-CN">
              <a:solidFill>
                <a:srgbClr val="FF0000"/>
              </a:solidFill>
            </a:endParaRPr>
          </a:p>
        </p:txBody>
      </p:sp>
      <p:sp>
        <p:nvSpPr>
          <p:cNvPr id="4" name="矩形 3"/>
          <p:cNvSpPr/>
          <p:nvPr/>
        </p:nvSpPr>
        <p:spPr>
          <a:xfrm>
            <a:off x="2063115" y="3616325"/>
            <a:ext cx="1584325" cy="2333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a:t>某</a:t>
            </a:r>
            <a:r>
              <a:rPr lang="en-US" altLang="zh-CN"/>
              <a:t>Hive</a:t>
            </a:r>
            <a:r>
              <a:rPr lang="zh-CN" altLang="en-US"/>
              <a:t>表</a:t>
            </a:r>
          </a:p>
        </p:txBody>
      </p:sp>
      <p:sp>
        <p:nvSpPr>
          <p:cNvPr id="6" name="矩形 5"/>
          <p:cNvSpPr/>
          <p:nvPr>
            <p:custDataLst>
              <p:tags r:id="rId1"/>
            </p:custDataLst>
          </p:nvPr>
        </p:nvSpPr>
        <p:spPr>
          <a:xfrm>
            <a:off x="7247890" y="3573145"/>
            <a:ext cx="1584325" cy="2376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a:t>某</a:t>
            </a:r>
            <a:r>
              <a:rPr lang="en-US" altLang="zh-CN"/>
              <a:t>Hive</a:t>
            </a:r>
            <a:r>
              <a:rPr lang="zh-CN" altLang="en-US"/>
              <a:t>表</a:t>
            </a:r>
          </a:p>
        </p:txBody>
      </p:sp>
      <p:sp>
        <p:nvSpPr>
          <p:cNvPr id="8" name="矩形 7"/>
          <p:cNvSpPr/>
          <p:nvPr/>
        </p:nvSpPr>
        <p:spPr>
          <a:xfrm>
            <a:off x="7463790" y="3644900"/>
            <a:ext cx="1152525" cy="14084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400"/>
              <a:t>分区</a:t>
            </a:r>
          </a:p>
        </p:txBody>
      </p:sp>
      <p:sp>
        <p:nvSpPr>
          <p:cNvPr id="9" name="矩形 8"/>
          <p:cNvSpPr/>
          <p:nvPr/>
        </p:nvSpPr>
        <p:spPr>
          <a:xfrm>
            <a:off x="7319645"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分区</a:t>
            </a:r>
          </a:p>
        </p:txBody>
      </p:sp>
      <p:sp>
        <p:nvSpPr>
          <p:cNvPr id="13" name="文本框 12"/>
          <p:cNvSpPr txBox="1"/>
          <p:nvPr/>
        </p:nvSpPr>
        <p:spPr>
          <a:xfrm>
            <a:off x="839470" y="6074410"/>
            <a:ext cx="4064000" cy="337185"/>
          </a:xfrm>
          <a:prstGeom prst="rect">
            <a:avLst/>
          </a:prstGeom>
          <a:noFill/>
        </p:spPr>
        <p:txBody>
          <a:bodyPr wrap="square" rtlCol="0">
            <a:spAutoFit/>
          </a:bodyPr>
          <a:lstStyle/>
          <a:p>
            <a:pPr algn="ctr"/>
            <a:r>
              <a:rPr lang="zh-CN" altLang="en-US" sz="1600"/>
              <a:t>无分区表</a:t>
            </a:r>
          </a:p>
        </p:txBody>
      </p:sp>
      <p:sp>
        <p:nvSpPr>
          <p:cNvPr id="14" name="文本框 13"/>
          <p:cNvSpPr txBox="1"/>
          <p:nvPr/>
        </p:nvSpPr>
        <p:spPr>
          <a:xfrm>
            <a:off x="6023610" y="6074410"/>
            <a:ext cx="4064000" cy="337185"/>
          </a:xfrm>
          <a:prstGeom prst="rect">
            <a:avLst/>
          </a:prstGeom>
          <a:noFill/>
        </p:spPr>
        <p:txBody>
          <a:bodyPr wrap="square" rtlCol="0">
            <a:spAutoFit/>
          </a:bodyPr>
          <a:lstStyle/>
          <a:p>
            <a:pPr algn="ctr"/>
            <a:r>
              <a:rPr lang="zh-CN" altLang="en-US" sz="1600"/>
              <a:t>分区表</a:t>
            </a:r>
          </a:p>
        </p:txBody>
      </p:sp>
      <p:sp>
        <p:nvSpPr>
          <p:cNvPr id="7" name="矩形 6"/>
          <p:cNvSpPr/>
          <p:nvPr/>
        </p:nvSpPr>
        <p:spPr>
          <a:xfrm>
            <a:off x="8183880" y="5157470"/>
            <a:ext cx="551180" cy="36004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分区</a:t>
            </a:r>
          </a:p>
        </p:txBody>
      </p:sp>
      <p:sp>
        <p:nvSpPr>
          <p:cNvPr id="16" name="矩形 15"/>
          <p:cNvSpPr/>
          <p:nvPr/>
        </p:nvSpPr>
        <p:spPr>
          <a:xfrm>
            <a:off x="7551420" y="378904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0</a:t>
            </a:r>
          </a:p>
        </p:txBody>
      </p:sp>
      <p:sp>
        <p:nvSpPr>
          <p:cNvPr id="17" name="矩形 16"/>
          <p:cNvSpPr/>
          <p:nvPr/>
        </p:nvSpPr>
        <p:spPr>
          <a:xfrm>
            <a:off x="7551420" y="4077335"/>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1</a:t>
            </a:r>
          </a:p>
        </p:txBody>
      </p:sp>
      <p:sp>
        <p:nvSpPr>
          <p:cNvPr id="18" name="矩形 17"/>
          <p:cNvSpPr/>
          <p:nvPr/>
        </p:nvSpPr>
        <p:spPr>
          <a:xfrm>
            <a:off x="7536180"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2</a:t>
            </a:r>
          </a:p>
        </p:txBody>
      </p:sp>
      <p:sp>
        <p:nvSpPr>
          <p:cNvPr id="19" name="矩形 18"/>
          <p:cNvSpPr/>
          <p:nvPr>
            <p:custDataLst>
              <p:tags r:id="rId2"/>
            </p:custDataLst>
          </p:nvPr>
        </p:nvSpPr>
        <p:spPr>
          <a:xfrm>
            <a:off x="2351405" y="436499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0</a:t>
            </a:r>
          </a:p>
        </p:txBody>
      </p:sp>
      <p:sp>
        <p:nvSpPr>
          <p:cNvPr id="20" name="矩形 19"/>
          <p:cNvSpPr/>
          <p:nvPr>
            <p:custDataLst>
              <p:tags r:id="rId3"/>
            </p:custDataLst>
          </p:nvPr>
        </p:nvSpPr>
        <p:spPr>
          <a:xfrm>
            <a:off x="2351405" y="465328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1</a:t>
            </a:r>
          </a:p>
        </p:txBody>
      </p:sp>
      <p:sp>
        <p:nvSpPr>
          <p:cNvPr id="21" name="矩形 20"/>
          <p:cNvSpPr/>
          <p:nvPr>
            <p:custDataLst>
              <p:tags r:id="rId4"/>
            </p:custDataLst>
          </p:nvPr>
        </p:nvSpPr>
        <p:spPr>
          <a:xfrm>
            <a:off x="2351405" y="4941570"/>
            <a:ext cx="1007745" cy="2159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t>分桶文件</a:t>
            </a:r>
            <a:r>
              <a:rPr lang="en-US" altLang="zh-CN" sz="1000"/>
              <a:t>2</a:t>
            </a:r>
          </a:p>
        </p:txBody>
      </p:sp>
      <p:sp>
        <p:nvSpPr>
          <p:cNvPr id="22" name="矩形 21"/>
          <p:cNvSpPr/>
          <p:nvPr/>
        </p:nvSpPr>
        <p:spPr>
          <a:xfrm>
            <a:off x="2423160" y="431736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矩形 22"/>
          <p:cNvSpPr/>
          <p:nvPr/>
        </p:nvSpPr>
        <p:spPr>
          <a:xfrm>
            <a:off x="2999740" y="461073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矩形 23"/>
          <p:cNvSpPr/>
          <p:nvPr/>
        </p:nvSpPr>
        <p:spPr>
          <a:xfrm>
            <a:off x="2423160" y="494093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矩形 24"/>
          <p:cNvSpPr/>
          <p:nvPr/>
        </p:nvSpPr>
        <p:spPr>
          <a:xfrm>
            <a:off x="8350885" y="373316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矩形 25"/>
          <p:cNvSpPr/>
          <p:nvPr/>
        </p:nvSpPr>
        <p:spPr>
          <a:xfrm>
            <a:off x="7551420" y="403415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矩形 26"/>
          <p:cNvSpPr/>
          <p:nvPr/>
        </p:nvSpPr>
        <p:spPr>
          <a:xfrm>
            <a:off x="8328025" y="4365625"/>
            <a:ext cx="208280" cy="3016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pic>
        <p:nvPicPr>
          <p:cNvPr id="11" name="图片 10" descr="播仔素材库【1】0299"/>
          <p:cNvPicPr>
            <a:picLocks noChangeAspect="1"/>
          </p:cNvPicPr>
          <p:nvPr>
            <p:custDataLst>
              <p:tags r:id="rId5"/>
            </p:custDataLst>
          </p:nvPr>
        </p:nvPicPr>
        <p:blipFill>
          <a:blip r:embed="rId7"/>
          <a:stretch>
            <a:fillRect/>
          </a:stretch>
        </p:blipFill>
        <p:spPr>
          <a:xfrm>
            <a:off x="10645775" y="4744085"/>
            <a:ext cx="1903095" cy="19030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分桶表的性能提升</a:t>
            </a:r>
          </a:p>
        </p:txBody>
      </p:sp>
      <p:sp>
        <p:nvSpPr>
          <p:cNvPr id="3" name="文本占位符 2"/>
          <p:cNvSpPr>
            <a:spLocks noGrp="1"/>
          </p:cNvSpPr>
          <p:nvPr>
            <p:ph type="body" sz="quarter" idx="11"/>
          </p:nvPr>
        </p:nvSpPr>
        <p:spPr>
          <a:xfrm>
            <a:off x="710880" y="1656000"/>
            <a:ext cx="10698800" cy="5085368"/>
          </a:xfrm>
        </p:spPr>
        <p:txBody>
          <a:bodyPr/>
          <a:lstStyle/>
          <a:p>
            <a:r>
              <a:rPr lang="zh-CN" altLang="en-US" dirty="0"/>
              <a:t>如果说分区表的性能提升是：在指定分区列的前提下，</a:t>
            </a:r>
            <a:r>
              <a:rPr lang="zh-CN" altLang="en-US" dirty="0">
                <a:solidFill>
                  <a:srgbClr val="FF0000"/>
                </a:solidFill>
              </a:rPr>
              <a:t>减少被操作的数据量</a:t>
            </a:r>
            <a:r>
              <a:rPr lang="zh-CN" altLang="en-US" dirty="0"/>
              <a:t>，从而提升性能。</a:t>
            </a:r>
          </a:p>
          <a:p>
            <a:r>
              <a:rPr lang="zh-CN" altLang="en-US" dirty="0"/>
              <a:t>分桶表的性能提升就是：基于</a:t>
            </a:r>
            <a:r>
              <a:rPr lang="zh-CN" altLang="en-US" dirty="0">
                <a:solidFill>
                  <a:srgbClr val="FF0000"/>
                </a:solidFill>
              </a:rPr>
              <a:t>分桶列的特定操作，如：过滤、</a:t>
            </a:r>
            <a:r>
              <a:rPr lang="en-US" altLang="zh-CN" dirty="0">
                <a:solidFill>
                  <a:srgbClr val="FF0000"/>
                </a:solidFill>
              </a:rPr>
              <a:t>JOIN</a:t>
            </a:r>
            <a:r>
              <a:rPr lang="zh-CN" altLang="en-US" dirty="0">
                <a:solidFill>
                  <a:srgbClr val="FF0000"/>
                </a:solidFill>
              </a:rPr>
              <a:t>、分组</a:t>
            </a:r>
            <a:r>
              <a:rPr lang="zh-CN" altLang="en-US" dirty="0"/>
              <a:t>，均可带来性能提升。</a:t>
            </a:r>
          </a:p>
        </p:txBody>
      </p:sp>
      <p:sp>
        <p:nvSpPr>
          <p:cNvPr id="4" name="矩形 3"/>
          <p:cNvSpPr/>
          <p:nvPr/>
        </p:nvSpPr>
        <p:spPr>
          <a:xfrm>
            <a:off x="1343025" y="2924810"/>
            <a:ext cx="1800225" cy="33845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87170" y="306895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hadoop</a:t>
            </a:r>
          </a:p>
          <a:p>
            <a:pPr algn="ctr"/>
            <a:r>
              <a:rPr lang="en-US" altLang="zh-CN" sz="1200"/>
              <a:t>hadoop</a:t>
            </a:r>
          </a:p>
          <a:p>
            <a:pPr algn="ctr"/>
            <a:r>
              <a:rPr lang="en-US" altLang="zh-CN" sz="1200"/>
              <a:t>hadoop</a:t>
            </a:r>
          </a:p>
          <a:p>
            <a:pPr algn="ctr"/>
            <a:r>
              <a:rPr lang="en-US" altLang="zh-CN" sz="1200"/>
              <a:t>hdfs</a:t>
            </a:r>
          </a:p>
          <a:p>
            <a:pPr algn="ctr"/>
            <a:r>
              <a:rPr lang="en-US" altLang="zh-CN" sz="1200"/>
              <a:t>hdfs</a:t>
            </a:r>
          </a:p>
        </p:txBody>
      </p:sp>
      <p:sp>
        <p:nvSpPr>
          <p:cNvPr id="6" name="矩形 5"/>
          <p:cNvSpPr/>
          <p:nvPr/>
        </p:nvSpPr>
        <p:spPr>
          <a:xfrm>
            <a:off x="1487170" y="414909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ym typeface="+mn-ea"/>
              </a:rPr>
              <a:t>yarn</a:t>
            </a:r>
          </a:p>
          <a:p>
            <a:pPr algn="ctr"/>
            <a:r>
              <a:rPr lang="en-US" altLang="zh-CN" sz="1200"/>
              <a:t>yarn</a:t>
            </a:r>
          </a:p>
          <a:p>
            <a:pPr algn="ctr"/>
            <a:r>
              <a:rPr lang="en-US" altLang="zh-CN" sz="1200"/>
              <a:t>mapreduce</a:t>
            </a:r>
          </a:p>
          <a:p>
            <a:pPr algn="ctr"/>
            <a:r>
              <a:rPr lang="en-US" altLang="zh-CN" sz="1200">
                <a:sym typeface="+mn-ea"/>
              </a:rPr>
              <a:t>mapreduce</a:t>
            </a:r>
          </a:p>
          <a:p>
            <a:pPr algn="ctr"/>
            <a:r>
              <a:rPr lang="en-US" altLang="zh-CN" sz="1200">
                <a:sym typeface="+mn-ea"/>
              </a:rPr>
              <a:t>mapreduce</a:t>
            </a:r>
          </a:p>
        </p:txBody>
      </p:sp>
      <p:sp>
        <p:nvSpPr>
          <p:cNvPr id="7" name="矩形 6"/>
          <p:cNvSpPr/>
          <p:nvPr/>
        </p:nvSpPr>
        <p:spPr>
          <a:xfrm>
            <a:off x="1487170" y="522922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hive</a:t>
            </a:r>
          </a:p>
          <a:p>
            <a:pPr algn="ctr"/>
            <a:r>
              <a:rPr lang="en-US" altLang="zh-CN" sz="1200"/>
              <a:t>hive</a:t>
            </a:r>
          </a:p>
          <a:p>
            <a:pPr algn="ctr"/>
            <a:r>
              <a:rPr lang="en-US" altLang="zh-CN" sz="1200"/>
              <a:t>bigdata</a:t>
            </a:r>
          </a:p>
          <a:p>
            <a:pPr algn="ctr"/>
            <a:r>
              <a:rPr lang="en-US" altLang="zh-CN" sz="1200"/>
              <a:t>bigdata</a:t>
            </a:r>
          </a:p>
          <a:p>
            <a:pPr algn="ctr"/>
            <a:r>
              <a:rPr lang="en-US" altLang="zh-CN" sz="1200"/>
              <a:t>bigdata</a:t>
            </a:r>
          </a:p>
        </p:txBody>
      </p:sp>
      <p:sp>
        <p:nvSpPr>
          <p:cNvPr id="8" name="文本框 7"/>
          <p:cNvSpPr txBox="1"/>
          <p:nvPr/>
        </p:nvSpPr>
        <p:spPr>
          <a:xfrm>
            <a:off x="1019175" y="6309360"/>
            <a:ext cx="2447925" cy="275590"/>
          </a:xfrm>
          <a:prstGeom prst="rect">
            <a:avLst/>
          </a:prstGeom>
          <a:noFill/>
        </p:spPr>
        <p:txBody>
          <a:bodyPr wrap="square" rtlCol="0">
            <a:spAutoFit/>
          </a:bodyPr>
          <a:lstStyle/>
          <a:p>
            <a:pPr algn="ctr"/>
            <a:r>
              <a:rPr lang="zh-CN" altLang="en-US" sz="1200"/>
              <a:t>分桶表</a:t>
            </a:r>
          </a:p>
        </p:txBody>
      </p:sp>
      <p:pic>
        <p:nvPicPr>
          <p:cNvPr id="9" name="图片 8" descr="01 (108)"/>
          <p:cNvPicPr>
            <a:picLocks noChangeAspect="1"/>
          </p:cNvPicPr>
          <p:nvPr/>
        </p:nvPicPr>
        <p:blipFill>
          <a:blip r:embed="rId2"/>
          <a:stretch>
            <a:fillRect/>
          </a:stretch>
        </p:blipFill>
        <p:spPr>
          <a:xfrm>
            <a:off x="10415905" y="4653280"/>
            <a:ext cx="1985645" cy="198564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分桶表的性能提升</a:t>
            </a:r>
          </a:p>
        </p:txBody>
      </p:sp>
      <p:sp>
        <p:nvSpPr>
          <p:cNvPr id="3" name="文本占位符 2"/>
          <p:cNvSpPr>
            <a:spLocks noGrp="1"/>
          </p:cNvSpPr>
          <p:nvPr>
            <p:ph type="body" sz="quarter" idx="11"/>
          </p:nvPr>
        </p:nvSpPr>
        <p:spPr/>
        <p:txBody>
          <a:bodyPr/>
          <a:lstStyle/>
          <a:p>
            <a:r>
              <a:rPr lang="zh-CN"/>
              <a:t>基于分桶列，过滤单个值</a:t>
            </a:r>
          </a:p>
        </p:txBody>
      </p:sp>
      <p:sp>
        <p:nvSpPr>
          <p:cNvPr id="4" name="矩形 3"/>
          <p:cNvSpPr/>
          <p:nvPr/>
        </p:nvSpPr>
        <p:spPr>
          <a:xfrm>
            <a:off x="982980" y="2420620"/>
            <a:ext cx="1800225" cy="33845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7125" y="256476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hadoop</a:t>
            </a:r>
          </a:p>
          <a:p>
            <a:pPr algn="ctr"/>
            <a:r>
              <a:rPr lang="en-US" altLang="zh-CN" sz="1200"/>
              <a:t>hadoop</a:t>
            </a:r>
          </a:p>
          <a:p>
            <a:pPr algn="ctr"/>
            <a:r>
              <a:rPr lang="en-US" altLang="zh-CN" sz="1200"/>
              <a:t>hadoop</a:t>
            </a:r>
          </a:p>
          <a:p>
            <a:pPr algn="ctr"/>
            <a:r>
              <a:rPr lang="en-US" altLang="zh-CN" sz="1200"/>
              <a:t>hdfs</a:t>
            </a:r>
          </a:p>
          <a:p>
            <a:pPr algn="ctr"/>
            <a:r>
              <a:rPr lang="en-US" altLang="zh-CN" sz="1200"/>
              <a:t>hdfs</a:t>
            </a:r>
          </a:p>
        </p:txBody>
      </p:sp>
      <p:sp>
        <p:nvSpPr>
          <p:cNvPr id="6" name="矩形 5"/>
          <p:cNvSpPr/>
          <p:nvPr/>
        </p:nvSpPr>
        <p:spPr>
          <a:xfrm>
            <a:off x="1127125" y="364490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ym typeface="+mn-ea"/>
              </a:rPr>
              <a:t>yarn</a:t>
            </a:r>
          </a:p>
          <a:p>
            <a:pPr algn="ctr"/>
            <a:r>
              <a:rPr lang="en-US" altLang="zh-CN" sz="1200"/>
              <a:t>yarn</a:t>
            </a:r>
          </a:p>
          <a:p>
            <a:pPr algn="ctr"/>
            <a:r>
              <a:rPr lang="en-US" altLang="zh-CN" sz="1200"/>
              <a:t>mapreduce</a:t>
            </a:r>
          </a:p>
          <a:p>
            <a:pPr algn="ctr"/>
            <a:r>
              <a:rPr lang="en-US" altLang="zh-CN" sz="1200">
                <a:sym typeface="+mn-ea"/>
              </a:rPr>
              <a:t>mapreduce</a:t>
            </a:r>
          </a:p>
          <a:p>
            <a:pPr algn="ctr"/>
            <a:r>
              <a:rPr lang="en-US" altLang="zh-CN" sz="1200">
                <a:sym typeface="+mn-ea"/>
              </a:rPr>
              <a:t>mapreduce</a:t>
            </a:r>
          </a:p>
        </p:txBody>
      </p:sp>
      <p:sp>
        <p:nvSpPr>
          <p:cNvPr id="7" name="矩形 6"/>
          <p:cNvSpPr/>
          <p:nvPr/>
        </p:nvSpPr>
        <p:spPr>
          <a:xfrm>
            <a:off x="1127125" y="472503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hive</a:t>
            </a:r>
          </a:p>
          <a:p>
            <a:pPr algn="ctr"/>
            <a:r>
              <a:rPr lang="en-US" altLang="zh-CN" sz="1200"/>
              <a:t>hive</a:t>
            </a:r>
          </a:p>
          <a:p>
            <a:pPr algn="ctr"/>
            <a:r>
              <a:rPr lang="en-US" altLang="zh-CN" sz="1200"/>
              <a:t>bigdata</a:t>
            </a:r>
          </a:p>
          <a:p>
            <a:pPr algn="ctr"/>
            <a:r>
              <a:rPr lang="en-US" altLang="zh-CN" sz="1200"/>
              <a:t>bigdata</a:t>
            </a:r>
          </a:p>
          <a:p>
            <a:pPr algn="ctr"/>
            <a:r>
              <a:rPr lang="en-US" altLang="zh-CN" sz="1200"/>
              <a:t>bigdata</a:t>
            </a:r>
          </a:p>
        </p:txBody>
      </p:sp>
      <p:sp>
        <p:nvSpPr>
          <p:cNvPr id="8" name="文本框 7"/>
          <p:cNvSpPr txBox="1"/>
          <p:nvPr/>
        </p:nvSpPr>
        <p:spPr>
          <a:xfrm>
            <a:off x="659130" y="5805170"/>
            <a:ext cx="2447925" cy="275590"/>
          </a:xfrm>
          <a:prstGeom prst="rect">
            <a:avLst/>
          </a:prstGeom>
          <a:noFill/>
        </p:spPr>
        <p:txBody>
          <a:bodyPr wrap="square" rtlCol="0">
            <a:spAutoFit/>
          </a:bodyPr>
          <a:lstStyle/>
          <a:p>
            <a:pPr algn="ctr"/>
            <a:r>
              <a:rPr lang="zh-CN" altLang="en-US" sz="1200"/>
              <a:t>分桶表</a:t>
            </a:r>
          </a:p>
        </p:txBody>
      </p:sp>
      <p:sp>
        <p:nvSpPr>
          <p:cNvPr id="9" name="文本框 8"/>
          <p:cNvSpPr txBox="1"/>
          <p:nvPr/>
        </p:nvSpPr>
        <p:spPr>
          <a:xfrm>
            <a:off x="3935730" y="3560445"/>
            <a:ext cx="4064000" cy="368300"/>
          </a:xfrm>
          <a:prstGeom prst="rect">
            <a:avLst/>
          </a:prstGeom>
          <a:noFill/>
        </p:spPr>
        <p:txBody>
          <a:bodyPr wrap="square" rtlCol="0">
            <a:spAutoFit/>
          </a:bodyPr>
          <a:lstStyle/>
          <a:p>
            <a:r>
              <a:rPr lang="zh-CN" altLang="en-US"/>
              <a:t>基于分桶列，过滤值</a:t>
            </a:r>
            <a:r>
              <a:rPr lang="en-US" altLang="zh-CN"/>
              <a:t>hadoop</a:t>
            </a:r>
          </a:p>
        </p:txBody>
      </p:sp>
      <p:sp>
        <p:nvSpPr>
          <p:cNvPr id="10" name="矩形 9"/>
          <p:cNvSpPr/>
          <p:nvPr/>
        </p:nvSpPr>
        <p:spPr>
          <a:xfrm>
            <a:off x="1559560" y="2564765"/>
            <a:ext cx="697865" cy="57594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935730" y="4212590"/>
            <a:ext cx="4064000" cy="368300"/>
          </a:xfrm>
          <a:prstGeom prst="rect">
            <a:avLst/>
          </a:prstGeom>
          <a:noFill/>
        </p:spPr>
        <p:txBody>
          <a:bodyPr wrap="square" rtlCol="0">
            <a:spAutoFit/>
          </a:bodyPr>
          <a:lstStyle/>
          <a:p>
            <a:r>
              <a:rPr lang="zh-CN" altLang="en-US"/>
              <a:t>基于分桶列，过滤值</a:t>
            </a:r>
            <a:r>
              <a:rPr lang="en-US" altLang="zh-CN"/>
              <a:t>mapreduce</a:t>
            </a:r>
          </a:p>
        </p:txBody>
      </p:sp>
      <p:sp>
        <p:nvSpPr>
          <p:cNvPr id="12" name="矩形 11"/>
          <p:cNvSpPr/>
          <p:nvPr>
            <p:custDataLst>
              <p:tags r:id="rId1"/>
            </p:custDataLst>
          </p:nvPr>
        </p:nvSpPr>
        <p:spPr>
          <a:xfrm>
            <a:off x="1487170" y="4054475"/>
            <a:ext cx="803275" cy="52641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01 (108)"/>
          <p:cNvPicPr>
            <a:picLocks noChangeAspect="1"/>
          </p:cNvPicPr>
          <p:nvPr>
            <p:custDataLst>
              <p:tags r:id="rId2"/>
            </p:custDataLst>
          </p:nvPr>
        </p:nvPicPr>
        <p:blipFill>
          <a:blip r:embed="rId4"/>
          <a:stretch>
            <a:fillRect/>
          </a:stretch>
        </p:blipFill>
        <p:spPr>
          <a:xfrm>
            <a:off x="10415905" y="4653280"/>
            <a:ext cx="1985645" cy="19856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3"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分桶表的性能提升</a:t>
            </a:r>
          </a:p>
        </p:txBody>
      </p:sp>
      <p:sp>
        <p:nvSpPr>
          <p:cNvPr id="3" name="文本占位符 2"/>
          <p:cNvSpPr>
            <a:spLocks noGrp="1"/>
          </p:cNvSpPr>
          <p:nvPr>
            <p:ph type="body" sz="quarter" idx="11"/>
          </p:nvPr>
        </p:nvSpPr>
        <p:spPr/>
        <p:txBody>
          <a:bodyPr/>
          <a:lstStyle/>
          <a:p>
            <a:r>
              <a:rPr lang="zh-CN"/>
              <a:t>基于分桶列，进行双表</a:t>
            </a:r>
            <a:r>
              <a:rPr lang="en-US" altLang="zh-CN"/>
              <a:t>JOIN</a:t>
            </a:r>
          </a:p>
        </p:txBody>
      </p:sp>
      <p:sp>
        <p:nvSpPr>
          <p:cNvPr id="4" name="矩形 3"/>
          <p:cNvSpPr/>
          <p:nvPr/>
        </p:nvSpPr>
        <p:spPr>
          <a:xfrm>
            <a:off x="982980" y="2420620"/>
            <a:ext cx="1800225" cy="33845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7125" y="256476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hadoop</a:t>
            </a:r>
          </a:p>
          <a:p>
            <a:pPr algn="ctr"/>
            <a:r>
              <a:rPr lang="en-US" altLang="zh-CN" sz="1200"/>
              <a:t>hadoop</a:t>
            </a:r>
          </a:p>
          <a:p>
            <a:pPr algn="ctr"/>
            <a:r>
              <a:rPr lang="en-US" altLang="zh-CN" sz="1200"/>
              <a:t>hadoop</a:t>
            </a:r>
          </a:p>
          <a:p>
            <a:pPr algn="ctr"/>
            <a:r>
              <a:rPr lang="en-US" altLang="zh-CN" sz="1200"/>
              <a:t>hdfs</a:t>
            </a:r>
          </a:p>
          <a:p>
            <a:pPr algn="ctr"/>
            <a:r>
              <a:rPr lang="en-US" altLang="zh-CN" sz="1200"/>
              <a:t>hdfs</a:t>
            </a:r>
          </a:p>
        </p:txBody>
      </p:sp>
      <p:sp>
        <p:nvSpPr>
          <p:cNvPr id="6" name="矩形 5"/>
          <p:cNvSpPr/>
          <p:nvPr/>
        </p:nvSpPr>
        <p:spPr>
          <a:xfrm>
            <a:off x="1127125" y="364490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ym typeface="+mn-ea"/>
              </a:rPr>
              <a:t>yarn</a:t>
            </a:r>
          </a:p>
          <a:p>
            <a:pPr algn="ctr"/>
            <a:r>
              <a:rPr lang="en-US" altLang="zh-CN" sz="1200"/>
              <a:t>yarn</a:t>
            </a:r>
          </a:p>
          <a:p>
            <a:pPr algn="ctr"/>
            <a:r>
              <a:rPr lang="en-US" altLang="zh-CN" sz="1200"/>
              <a:t>mapreduce</a:t>
            </a:r>
          </a:p>
          <a:p>
            <a:pPr algn="ctr"/>
            <a:r>
              <a:rPr lang="en-US" altLang="zh-CN" sz="1200">
                <a:sym typeface="+mn-ea"/>
              </a:rPr>
              <a:t>mapreduce</a:t>
            </a:r>
          </a:p>
          <a:p>
            <a:pPr algn="ctr"/>
            <a:r>
              <a:rPr lang="en-US" altLang="zh-CN" sz="1200">
                <a:sym typeface="+mn-ea"/>
              </a:rPr>
              <a:t>mapreduce</a:t>
            </a:r>
          </a:p>
        </p:txBody>
      </p:sp>
      <p:sp>
        <p:nvSpPr>
          <p:cNvPr id="7" name="矩形 6"/>
          <p:cNvSpPr/>
          <p:nvPr/>
        </p:nvSpPr>
        <p:spPr>
          <a:xfrm>
            <a:off x="1127125" y="472503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hive</a:t>
            </a:r>
          </a:p>
          <a:p>
            <a:pPr algn="ctr"/>
            <a:r>
              <a:rPr lang="en-US" altLang="zh-CN" sz="1200"/>
              <a:t>hive</a:t>
            </a:r>
          </a:p>
          <a:p>
            <a:pPr algn="ctr"/>
            <a:r>
              <a:rPr lang="en-US" altLang="zh-CN" sz="1200"/>
              <a:t>bigdata</a:t>
            </a:r>
          </a:p>
          <a:p>
            <a:pPr algn="ctr"/>
            <a:r>
              <a:rPr lang="en-US" altLang="zh-CN" sz="1200"/>
              <a:t>bigdata</a:t>
            </a:r>
          </a:p>
          <a:p>
            <a:pPr algn="ctr"/>
            <a:r>
              <a:rPr lang="en-US" altLang="zh-CN" sz="1200"/>
              <a:t>bigdata</a:t>
            </a:r>
          </a:p>
        </p:txBody>
      </p:sp>
      <p:sp>
        <p:nvSpPr>
          <p:cNvPr id="8" name="文本框 7"/>
          <p:cNvSpPr txBox="1"/>
          <p:nvPr/>
        </p:nvSpPr>
        <p:spPr>
          <a:xfrm>
            <a:off x="659130" y="5805170"/>
            <a:ext cx="2447925" cy="275590"/>
          </a:xfrm>
          <a:prstGeom prst="rect">
            <a:avLst/>
          </a:prstGeom>
          <a:noFill/>
        </p:spPr>
        <p:txBody>
          <a:bodyPr wrap="square" rtlCol="0">
            <a:spAutoFit/>
          </a:bodyPr>
          <a:lstStyle/>
          <a:p>
            <a:pPr algn="ctr"/>
            <a:r>
              <a:rPr lang="zh-CN" altLang="en-US" sz="1200"/>
              <a:t>分桶表</a:t>
            </a:r>
            <a:endParaRPr lang="en-US" altLang="zh-CN" sz="1200"/>
          </a:p>
        </p:txBody>
      </p:sp>
      <p:sp>
        <p:nvSpPr>
          <p:cNvPr id="13" name="矩形 12"/>
          <p:cNvSpPr/>
          <p:nvPr>
            <p:custDataLst>
              <p:tags r:id="rId1"/>
            </p:custDataLst>
          </p:nvPr>
        </p:nvSpPr>
        <p:spPr>
          <a:xfrm>
            <a:off x="5375275" y="2403475"/>
            <a:ext cx="1800225" cy="33845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2"/>
            </p:custDataLst>
          </p:nvPr>
        </p:nvSpPr>
        <p:spPr>
          <a:xfrm>
            <a:off x="5519420" y="254762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hadoop</a:t>
            </a:r>
          </a:p>
          <a:p>
            <a:pPr algn="ctr"/>
            <a:r>
              <a:rPr lang="en-US" altLang="zh-CN" sz="1200"/>
              <a:t>hadoop</a:t>
            </a:r>
          </a:p>
          <a:p>
            <a:pPr algn="ctr"/>
            <a:r>
              <a:rPr lang="en-US" altLang="zh-CN" sz="1200"/>
              <a:t>hadoop</a:t>
            </a:r>
          </a:p>
          <a:p>
            <a:pPr algn="ctr"/>
            <a:r>
              <a:rPr lang="en-US" altLang="zh-CN" sz="1200"/>
              <a:t>filesystem</a:t>
            </a:r>
          </a:p>
          <a:p>
            <a:pPr algn="ctr"/>
            <a:r>
              <a:rPr lang="en-US" altLang="zh-CN" sz="1200"/>
              <a:t>filesystem</a:t>
            </a:r>
          </a:p>
        </p:txBody>
      </p:sp>
      <p:sp>
        <p:nvSpPr>
          <p:cNvPr id="15" name="矩形 14"/>
          <p:cNvSpPr/>
          <p:nvPr>
            <p:custDataLst>
              <p:tags r:id="rId3"/>
            </p:custDataLst>
          </p:nvPr>
        </p:nvSpPr>
        <p:spPr>
          <a:xfrm>
            <a:off x="5519420" y="362775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ym typeface="+mn-ea"/>
              </a:rPr>
              <a:t>mapreduce</a:t>
            </a:r>
            <a:endParaRPr lang="en-US" altLang="zh-CN" sz="1200"/>
          </a:p>
          <a:p>
            <a:pPr algn="ctr"/>
            <a:r>
              <a:rPr lang="en-US" altLang="zh-CN" sz="1200">
                <a:sym typeface="+mn-ea"/>
              </a:rPr>
              <a:t>mapreduce</a:t>
            </a:r>
          </a:p>
          <a:p>
            <a:pPr algn="ctr"/>
            <a:r>
              <a:rPr lang="en-US" altLang="zh-CN" sz="1200">
                <a:sym typeface="+mn-ea"/>
              </a:rPr>
              <a:t>mapreduce</a:t>
            </a:r>
          </a:p>
          <a:p>
            <a:pPr algn="ctr"/>
            <a:r>
              <a:rPr lang="en-US" altLang="zh-CN" sz="1200">
                <a:sym typeface="+mn-ea"/>
              </a:rPr>
              <a:t>flink</a:t>
            </a:r>
          </a:p>
          <a:p>
            <a:pPr algn="ctr"/>
            <a:r>
              <a:rPr lang="en-US" altLang="zh-CN" sz="1200">
                <a:sym typeface="+mn-ea"/>
              </a:rPr>
              <a:t>flink</a:t>
            </a:r>
          </a:p>
        </p:txBody>
      </p:sp>
      <p:sp>
        <p:nvSpPr>
          <p:cNvPr id="16" name="矩形 15"/>
          <p:cNvSpPr/>
          <p:nvPr>
            <p:custDataLst>
              <p:tags r:id="rId4"/>
            </p:custDataLst>
          </p:nvPr>
        </p:nvSpPr>
        <p:spPr>
          <a:xfrm>
            <a:off x="5519420" y="470789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bigdata</a:t>
            </a:r>
          </a:p>
          <a:p>
            <a:pPr algn="ctr"/>
            <a:r>
              <a:rPr lang="en-US" altLang="zh-CN" sz="1200"/>
              <a:t>bigdata</a:t>
            </a:r>
          </a:p>
          <a:p>
            <a:pPr algn="ctr"/>
            <a:r>
              <a:rPr lang="en-US" altLang="zh-CN" sz="1200"/>
              <a:t>bigdata</a:t>
            </a:r>
          </a:p>
          <a:p>
            <a:pPr algn="ctr"/>
            <a:r>
              <a:rPr lang="en-US" altLang="zh-CN" sz="1200"/>
              <a:t>bigdata</a:t>
            </a:r>
          </a:p>
          <a:p>
            <a:pPr algn="ctr"/>
            <a:r>
              <a:rPr lang="en-US" altLang="zh-CN" sz="1200"/>
              <a:t>bigdata</a:t>
            </a:r>
          </a:p>
        </p:txBody>
      </p:sp>
      <p:sp>
        <p:nvSpPr>
          <p:cNvPr id="17" name="文本框 16"/>
          <p:cNvSpPr txBox="1"/>
          <p:nvPr>
            <p:custDataLst>
              <p:tags r:id="rId5"/>
            </p:custDataLst>
          </p:nvPr>
        </p:nvSpPr>
        <p:spPr>
          <a:xfrm>
            <a:off x="5051425" y="5788025"/>
            <a:ext cx="2447925" cy="275590"/>
          </a:xfrm>
          <a:prstGeom prst="rect">
            <a:avLst/>
          </a:prstGeom>
          <a:noFill/>
        </p:spPr>
        <p:txBody>
          <a:bodyPr wrap="square" rtlCol="0">
            <a:spAutoFit/>
          </a:bodyPr>
          <a:lstStyle/>
          <a:p>
            <a:pPr algn="ctr"/>
            <a:r>
              <a:rPr lang="zh-CN" altLang="en-US" sz="1200"/>
              <a:t>分桶表</a:t>
            </a:r>
            <a:endParaRPr lang="en-US" altLang="zh-CN" sz="1200"/>
          </a:p>
        </p:txBody>
      </p:sp>
      <p:sp>
        <p:nvSpPr>
          <p:cNvPr id="18" name="左右箭头 17"/>
          <p:cNvSpPr/>
          <p:nvPr/>
        </p:nvSpPr>
        <p:spPr>
          <a:xfrm>
            <a:off x="3503295" y="2924810"/>
            <a:ext cx="1151890" cy="2159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左右箭头 18"/>
          <p:cNvSpPr/>
          <p:nvPr/>
        </p:nvSpPr>
        <p:spPr>
          <a:xfrm>
            <a:off x="3503295" y="3933190"/>
            <a:ext cx="1151890" cy="2159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左右箭头 19"/>
          <p:cNvSpPr/>
          <p:nvPr/>
        </p:nvSpPr>
        <p:spPr>
          <a:xfrm>
            <a:off x="3503295" y="5085080"/>
            <a:ext cx="1151890" cy="2159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7536180" y="3860800"/>
            <a:ext cx="4064000" cy="368300"/>
          </a:xfrm>
          <a:prstGeom prst="rect">
            <a:avLst/>
          </a:prstGeom>
          <a:noFill/>
        </p:spPr>
        <p:txBody>
          <a:bodyPr wrap="square" rtlCol="0">
            <a:spAutoFit/>
          </a:bodyPr>
          <a:lstStyle/>
          <a:p>
            <a:r>
              <a:rPr lang="zh-CN" altLang="en-US"/>
              <a:t>桶文件对桶文件</a:t>
            </a:r>
          </a:p>
        </p:txBody>
      </p:sp>
      <p:pic>
        <p:nvPicPr>
          <p:cNvPr id="22" name="图片 21" descr="01 (108)"/>
          <p:cNvPicPr>
            <a:picLocks noChangeAspect="1"/>
          </p:cNvPicPr>
          <p:nvPr>
            <p:custDataLst>
              <p:tags r:id="rId6"/>
            </p:custDataLst>
          </p:nvPr>
        </p:nvPicPr>
        <p:blipFill>
          <a:blip r:embed="rId8"/>
          <a:stretch>
            <a:fillRect/>
          </a:stretch>
        </p:blipFill>
        <p:spPr>
          <a:xfrm>
            <a:off x="10415905" y="4653280"/>
            <a:ext cx="1985645" cy="19856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分桶表的性能提升</a:t>
            </a:r>
          </a:p>
        </p:txBody>
      </p:sp>
      <p:sp>
        <p:nvSpPr>
          <p:cNvPr id="3" name="文本占位符 2"/>
          <p:cNvSpPr>
            <a:spLocks noGrp="1"/>
          </p:cNvSpPr>
          <p:nvPr>
            <p:ph type="body" sz="quarter" idx="11"/>
          </p:nvPr>
        </p:nvSpPr>
        <p:spPr/>
        <p:txBody>
          <a:bodyPr/>
          <a:lstStyle/>
          <a:p>
            <a:r>
              <a:rPr lang="zh-CN" altLang="en-US"/>
              <a:t>基于分桶列，</a:t>
            </a:r>
            <a:r>
              <a:rPr lang="en-US"/>
              <a:t>group by </a:t>
            </a:r>
            <a:r>
              <a:rPr lang="zh-CN" altLang="en-US"/>
              <a:t>分组</a:t>
            </a:r>
          </a:p>
        </p:txBody>
      </p:sp>
      <p:sp>
        <p:nvSpPr>
          <p:cNvPr id="4" name="矩形 3"/>
          <p:cNvSpPr/>
          <p:nvPr/>
        </p:nvSpPr>
        <p:spPr>
          <a:xfrm>
            <a:off x="982980" y="2420620"/>
            <a:ext cx="1800225" cy="338455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27125" y="256476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hadoop</a:t>
            </a:r>
          </a:p>
          <a:p>
            <a:pPr algn="ctr"/>
            <a:r>
              <a:rPr lang="en-US" altLang="zh-CN" sz="1200"/>
              <a:t>hadoop</a:t>
            </a:r>
          </a:p>
          <a:p>
            <a:pPr algn="ctr"/>
            <a:r>
              <a:rPr lang="en-US" altLang="zh-CN" sz="1200"/>
              <a:t>hadoop</a:t>
            </a:r>
          </a:p>
          <a:p>
            <a:pPr algn="ctr"/>
            <a:r>
              <a:rPr lang="en-US" altLang="zh-CN" sz="1200"/>
              <a:t>hdfs</a:t>
            </a:r>
          </a:p>
          <a:p>
            <a:pPr algn="ctr"/>
            <a:r>
              <a:rPr lang="en-US" altLang="zh-CN" sz="1200"/>
              <a:t>hdfs</a:t>
            </a:r>
          </a:p>
        </p:txBody>
      </p:sp>
      <p:sp>
        <p:nvSpPr>
          <p:cNvPr id="6" name="矩形 5"/>
          <p:cNvSpPr/>
          <p:nvPr/>
        </p:nvSpPr>
        <p:spPr>
          <a:xfrm>
            <a:off x="1127125" y="3644900"/>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ym typeface="+mn-ea"/>
              </a:rPr>
              <a:t>yarn</a:t>
            </a:r>
          </a:p>
          <a:p>
            <a:pPr algn="ctr"/>
            <a:r>
              <a:rPr lang="en-US" altLang="zh-CN" sz="1200"/>
              <a:t>yarn</a:t>
            </a:r>
          </a:p>
          <a:p>
            <a:pPr algn="ctr"/>
            <a:r>
              <a:rPr lang="en-US" altLang="zh-CN" sz="1200"/>
              <a:t>mapreduce</a:t>
            </a:r>
          </a:p>
          <a:p>
            <a:pPr algn="ctr"/>
            <a:r>
              <a:rPr lang="en-US" altLang="zh-CN" sz="1200">
                <a:sym typeface="+mn-ea"/>
              </a:rPr>
              <a:t>mapreduce</a:t>
            </a:r>
          </a:p>
          <a:p>
            <a:pPr algn="ctr"/>
            <a:r>
              <a:rPr lang="en-US" altLang="zh-CN" sz="1200">
                <a:sym typeface="+mn-ea"/>
              </a:rPr>
              <a:t>mapreduce</a:t>
            </a:r>
          </a:p>
        </p:txBody>
      </p:sp>
      <p:sp>
        <p:nvSpPr>
          <p:cNvPr id="7" name="矩形 6"/>
          <p:cNvSpPr/>
          <p:nvPr/>
        </p:nvSpPr>
        <p:spPr>
          <a:xfrm>
            <a:off x="1127125" y="4725035"/>
            <a:ext cx="1511935" cy="93599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hive</a:t>
            </a:r>
          </a:p>
          <a:p>
            <a:pPr algn="ctr"/>
            <a:r>
              <a:rPr lang="en-US" altLang="zh-CN" sz="1200"/>
              <a:t>hive</a:t>
            </a:r>
          </a:p>
          <a:p>
            <a:pPr algn="ctr"/>
            <a:r>
              <a:rPr lang="en-US" altLang="zh-CN" sz="1200"/>
              <a:t>bigdata</a:t>
            </a:r>
          </a:p>
          <a:p>
            <a:pPr algn="ctr"/>
            <a:r>
              <a:rPr lang="en-US" altLang="zh-CN" sz="1200"/>
              <a:t>bigdata</a:t>
            </a:r>
          </a:p>
          <a:p>
            <a:pPr algn="ctr"/>
            <a:r>
              <a:rPr lang="en-US" altLang="zh-CN" sz="1200"/>
              <a:t>bigdata</a:t>
            </a:r>
          </a:p>
        </p:txBody>
      </p:sp>
      <p:sp>
        <p:nvSpPr>
          <p:cNvPr id="8" name="文本框 7"/>
          <p:cNvSpPr txBox="1"/>
          <p:nvPr/>
        </p:nvSpPr>
        <p:spPr>
          <a:xfrm>
            <a:off x="659130" y="5805170"/>
            <a:ext cx="2447925" cy="275590"/>
          </a:xfrm>
          <a:prstGeom prst="rect">
            <a:avLst/>
          </a:prstGeom>
          <a:noFill/>
        </p:spPr>
        <p:txBody>
          <a:bodyPr wrap="square" rtlCol="0">
            <a:spAutoFit/>
          </a:bodyPr>
          <a:lstStyle/>
          <a:p>
            <a:pPr algn="ctr"/>
            <a:r>
              <a:rPr lang="zh-CN" altLang="en-US" sz="1200"/>
              <a:t>分桶表</a:t>
            </a:r>
            <a:endParaRPr lang="en-US" altLang="zh-CN" sz="1200"/>
          </a:p>
        </p:txBody>
      </p:sp>
      <p:sp>
        <p:nvSpPr>
          <p:cNvPr id="9" name="矩形 8"/>
          <p:cNvSpPr/>
          <p:nvPr/>
        </p:nvSpPr>
        <p:spPr>
          <a:xfrm>
            <a:off x="1559560" y="2564765"/>
            <a:ext cx="647700" cy="57594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59560" y="3140710"/>
            <a:ext cx="647700" cy="30289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1"/>
            </p:custDataLst>
          </p:nvPr>
        </p:nvSpPr>
        <p:spPr>
          <a:xfrm>
            <a:off x="1559560" y="3717290"/>
            <a:ext cx="647700" cy="30289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2"/>
            </p:custDataLst>
          </p:nvPr>
        </p:nvSpPr>
        <p:spPr>
          <a:xfrm>
            <a:off x="1487170" y="4077335"/>
            <a:ext cx="792480" cy="494030"/>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custDataLst>
              <p:tags r:id="rId3"/>
            </p:custDataLst>
          </p:nvPr>
        </p:nvSpPr>
        <p:spPr>
          <a:xfrm>
            <a:off x="1487170" y="4725035"/>
            <a:ext cx="792480" cy="386080"/>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4"/>
            </p:custDataLst>
          </p:nvPr>
        </p:nvSpPr>
        <p:spPr>
          <a:xfrm>
            <a:off x="1487170" y="5106670"/>
            <a:ext cx="792480" cy="539115"/>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647440" y="3928745"/>
            <a:ext cx="4064000" cy="368300"/>
          </a:xfrm>
          <a:prstGeom prst="rect">
            <a:avLst/>
          </a:prstGeom>
          <a:noFill/>
        </p:spPr>
        <p:txBody>
          <a:bodyPr wrap="square" rtlCol="0">
            <a:spAutoFit/>
          </a:bodyPr>
          <a:lstStyle/>
          <a:p>
            <a:r>
              <a:rPr lang="zh-CN" altLang="en-US"/>
              <a:t>自动归并为各个组了</a:t>
            </a:r>
          </a:p>
        </p:txBody>
      </p:sp>
      <p:pic>
        <p:nvPicPr>
          <p:cNvPr id="25" name="图片 24" descr="01 (108)"/>
          <p:cNvPicPr>
            <a:picLocks noChangeAspect="1"/>
          </p:cNvPicPr>
          <p:nvPr>
            <p:custDataLst>
              <p:tags r:id="rId5"/>
            </p:custDataLst>
          </p:nvPr>
        </p:nvPicPr>
        <p:blipFill>
          <a:blip r:embed="rId7"/>
          <a:stretch>
            <a:fillRect/>
          </a:stretch>
        </p:blipFill>
        <p:spPr>
          <a:xfrm>
            <a:off x="10415905" y="4653280"/>
            <a:ext cx="1985645" cy="19856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en-US" altLang="zh-CN"/>
              <a:t>1. </a:t>
            </a:r>
            <a:r>
              <a:rPr lang="zh-CN" altLang="en-US"/>
              <a:t>什么是分桶表？</a:t>
            </a:r>
          </a:p>
          <a:p>
            <a:pPr marL="285750" indent="-285750">
              <a:lnSpc>
                <a:spcPct val="180000"/>
              </a:lnSpc>
              <a:buFont typeface="Arial" panose="020B0604020202020204" pitchFamily="34" charset="0"/>
              <a:buChar char="•"/>
            </a:pPr>
            <a:r>
              <a:rPr lang="zh-CN" altLang="en-US" sz="1400"/>
              <a:t>可以选择字段作为分桶字段</a:t>
            </a:r>
          </a:p>
          <a:p>
            <a:pPr marL="285750" indent="-285750">
              <a:lnSpc>
                <a:spcPct val="180000"/>
              </a:lnSpc>
              <a:buFont typeface="Arial" panose="020B0604020202020204" pitchFamily="34" charset="0"/>
              <a:buChar char="•"/>
            </a:pPr>
            <a:r>
              <a:rPr lang="zh-CN" altLang="en-US" sz="1400"/>
              <a:t>分桶表本质上是数据分开在不同的文件中</a:t>
            </a:r>
          </a:p>
          <a:p>
            <a:pPr marL="285750" indent="-285750">
              <a:lnSpc>
                <a:spcPct val="180000"/>
              </a:lnSpc>
              <a:buFont typeface="Arial" panose="020B0604020202020204" pitchFamily="34" charset="0"/>
              <a:buChar char="•"/>
            </a:pPr>
            <a:r>
              <a:rPr lang="zh-CN" altLang="en-US" sz="1400"/>
              <a:t>分区和分桶可以同时使用</a:t>
            </a:r>
          </a:p>
          <a:p>
            <a:pPr marL="0" indent="0">
              <a:buFont typeface="Arial" panose="020B0604020202020204" pitchFamily="34" charset="0"/>
              <a:buNone/>
            </a:pPr>
            <a:r>
              <a:rPr lang="en-US" altLang="zh-CN"/>
              <a:t>2. </a:t>
            </a:r>
            <a:r>
              <a:rPr lang="zh-CN" altLang="en-US"/>
              <a:t>分桶表的语法</a:t>
            </a:r>
          </a:p>
          <a:p>
            <a:pPr marL="285750" indent="-285750">
              <a:lnSpc>
                <a:spcPct val="180000"/>
              </a:lnSpc>
              <a:buFont typeface="Arial" panose="020B0604020202020204" pitchFamily="34" charset="0"/>
              <a:buChar char="•"/>
            </a:pPr>
            <a:r>
              <a:rPr lang="zh-CN" altLang="en-US" sz="1400">
                <a:solidFill>
                  <a:srgbClr val="000000"/>
                </a:solidFill>
                <a:highlight>
                  <a:srgbClr val="FFFFFF"/>
                </a:highlight>
                <a:latin typeface="Consolas" panose="020B0609020204030204" charset="0"/>
                <a:cs typeface="Consolas" panose="020B0609020204030204" charset="0"/>
                <a:sym typeface="+mn-ea"/>
              </a:rPr>
              <a:t>通过</a:t>
            </a:r>
            <a:r>
              <a:rPr lang="en-US" sz="1400">
                <a:solidFill>
                  <a:srgbClr val="000000"/>
                </a:solidFill>
                <a:highlight>
                  <a:srgbClr val="FFFFFF"/>
                </a:highlight>
                <a:latin typeface="Consolas" panose="020B0609020204030204" charset="0"/>
                <a:cs typeface="Consolas" panose="020B0609020204030204" charset="0"/>
                <a:sym typeface="+mn-ea"/>
              </a:rPr>
              <a:t>clustered </a:t>
            </a:r>
            <a:r>
              <a:rPr lang="en-US" sz="1400" b="1">
                <a:solidFill>
                  <a:srgbClr val="0000FF"/>
                </a:solidFill>
                <a:highlight>
                  <a:srgbClr val="FFFFFF"/>
                </a:highlight>
                <a:latin typeface="Consolas" panose="020B0609020204030204" charset="0"/>
                <a:cs typeface="Consolas" panose="020B0609020204030204" charset="0"/>
                <a:sym typeface="+mn-ea"/>
              </a:rPr>
              <a:t>by</a:t>
            </a:r>
            <a:r>
              <a:rPr lang="en-US" sz="1400" b="1">
                <a:solidFill>
                  <a:srgbClr val="000080"/>
                </a:solidFill>
                <a:highlight>
                  <a:srgbClr val="FFFFFF"/>
                </a:highlight>
                <a:latin typeface="Consolas" panose="020B0609020204030204" charset="0"/>
                <a:cs typeface="Consolas" panose="020B0609020204030204" charset="0"/>
                <a:sym typeface="+mn-ea"/>
              </a:rPr>
              <a:t>(</a:t>
            </a:r>
            <a:r>
              <a:rPr lang="en-US" sz="1400">
                <a:solidFill>
                  <a:srgbClr val="000000"/>
                </a:solidFill>
                <a:highlight>
                  <a:srgbClr val="FFFFFF"/>
                </a:highlight>
                <a:latin typeface="Consolas" panose="020B0609020204030204" charset="0"/>
                <a:cs typeface="Consolas" panose="020B0609020204030204" charset="0"/>
                <a:sym typeface="+mn-ea"/>
              </a:rPr>
              <a:t>c_id</a:t>
            </a:r>
            <a:r>
              <a:rPr lang="en-US" sz="1400" b="1">
                <a:solidFill>
                  <a:srgbClr val="000080"/>
                </a:solidFill>
                <a:highlight>
                  <a:srgbClr val="FFFFFF"/>
                </a:highlight>
                <a:latin typeface="Consolas" panose="020B0609020204030204" charset="0"/>
                <a:cs typeface="Consolas" panose="020B0609020204030204" charset="0"/>
                <a:sym typeface="+mn-ea"/>
              </a:rPr>
              <a:t>)</a:t>
            </a:r>
            <a:r>
              <a:rPr lang="en-US" sz="1400">
                <a:solidFill>
                  <a:srgbClr val="000000"/>
                </a:solidFill>
                <a:highlight>
                  <a:srgbClr val="FFFFFF"/>
                </a:highlight>
                <a:latin typeface="Consolas" panose="020B0609020204030204" charset="0"/>
                <a:cs typeface="Consolas" panose="020B0609020204030204" charset="0"/>
                <a:sym typeface="+mn-ea"/>
              </a:rPr>
              <a:t> </a:t>
            </a:r>
            <a:r>
              <a:rPr lang="en-US" sz="1400" b="1">
                <a:solidFill>
                  <a:srgbClr val="0000FF"/>
                </a:solidFill>
                <a:highlight>
                  <a:srgbClr val="FFFFFF"/>
                </a:highlight>
                <a:latin typeface="Consolas" panose="020B0609020204030204" charset="0"/>
                <a:cs typeface="Consolas" panose="020B0609020204030204" charset="0"/>
                <a:sym typeface="+mn-ea"/>
              </a:rPr>
              <a:t>into</a:t>
            </a:r>
            <a:r>
              <a:rPr lang="en-US" sz="1400">
                <a:solidFill>
                  <a:srgbClr val="000000"/>
                </a:solidFill>
                <a:highlight>
                  <a:srgbClr val="FFFFFF"/>
                </a:highlight>
                <a:latin typeface="Consolas" panose="020B0609020204030204" charset="0"/>
                <a:cs typeface="Consolas" panose="020B0609020204030204" charset="0"/>
                <a:sym typeface="+mn-ea"/>
              </a:rPr>
              <a:t> </a:t>
            </a:r>
            <a:r>
              <a:rPr lang="en-US" sz="1400">
                <a:solidFill>
                  <a:srgbClr val="FF8000"/>
                </a:solidFill>
                <a:highlight>
                  <a:srgbClr val="FFFFFF"/>
                </a:highlight>
                <a:latin typeface="Consolas" panose="020B0609020204030204" charset="0"/>
                <a:cs typeface="Consolas" panose="020B0609020204030204" charset="0"/>
                <a:sym typeface="+mn-ea"/>
              </a:rPr>
              <a:t>3</a:t>
            </a:r>
            <a:r>
              <a:rPr lang="en-US" sz="1400">
                <a:solidFill>
                  <a:srgbClr val="000000"/>
                </a:solidFill>
                <a:highlight>
                  <a:srgbClr val="FFFFFF"/>
                </a:highlight>
                <a:latin typeface="Consolas" panose="020B0609020204030204" charset="0"/>
                <a:cs typeface="Consolas" panose="020B0609020204030204" charset="0"/>
                <a:sym typeface="+mn-ea"/>
              </a:rPr>
              <a:t> buckets</a:t>
            </a:r>
          </a:p>
          <a:p>
            <a:pPr marL="285750" indent="-285750">
              <a:lnSpc>
                <a:spcPct val="180000"/>
              </a:lnSpc>
              <a:buFont typeface="Arial" panose="020B0604020202020204" pitchFamily="34" charset="0"/>
              <a:buChar char="•"/>
            </a:pPr>
            <a:r>
              <a:rPr lang="en-US" altLang="zh-CN" sz="1400"/>
              <a:t>clustered by</a:t>
            </a:r>
            <a:r>
              <a:rPr lang="zh-CN" altLang="en-US" sz="1400"/>
              <a:t>指定分桶字段</a:t>
            </a:r>
          </a:p>
          <a:p>
            <a:pPr marL="285750" indent="-285750">
              <a:lnSpc>
                <a:spcPct val="180000"/>
              </a:lnSpc>
              <a:buFont typeface="Arial" panose="020B0604020202020204" pitchFamily="34" charset="0"/>
              <a:buChar char="•"/>
            </a:pPr>
            <a:r>
              <a:rPr lang="en-US" altLang="zh-CN" sz="1400"/>
              <a:t>into num buckets</a:t>
            </a:r>
            <a:r>
              <a:rPr lang="zh-CN" altLang="en-US" sz="1400"/>
              <a:t>指定分桶数量</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873125"/>
            <a:ext cx="5760720" cy="5624195"/>
          </a:xfrm>
        </p:spPr>
        <p:txBody>
          <a:bodyPr/>
          <a:lstStyle/>
          <a:p>
            <a:pPr marL="0" indent="0">
              <a:buNone/>
            </a:pPr>
            <a:r>
              <a:rPr lang="en-US"/>
              <a:t>3. </a:t>
            </a:r>
            <a:r>
              <a:rPr lang="zh-CN" altLang="en-US"/>
              <a:t>为什么需要用</a:t>
            </a:r>
            <a:r>
              <a:rPr lang="en-US" altLang="zh-CN"/>
              <a:t>insert select</a:t>
            </a:r>
            <a:r>
              <a:rPr lang="zh-CN" altLang="en-US"/>
              <a:t>的方式插入分桶表数据</a:t>
            </a:r>
          </a:p>
          <a:p>
            <a:pPr marL="285750" indent="-285750">
              <a:lnSpc>
                <a:spcPct val="180000"/>
              </a:lnSpc>
              <a:buFont typeface="Arial" panose="020B0604020202020204" pitchFamily="34" charset="0"/>
              <a:buChar char="•"/>
            </a:pPr>
            <a:r>
              <a:rPr lang="zh-CN" altLang="en-US" sz="1400"/>
              <a:t>需要</a:t>
            </a:r>
            <a:r>
              <a:rPr lang="en-US" altLang="zh-CN" sz="1400"/>
              <a:t>insert select</a:t>
            </a:r>
            <a:r>
              <a:rPr lang="zh-CN" altLang="en-US" sz="1400"/>
              <a:t>触发</a:t>
            </a:r>
            <a:r>
              <a:rPr lang="en-US" altLang="zh-CN" sz="1400"/>
              <a:t>MapReduce</a:t>
            </a:r>
            <a:r>
              <a:rPr lang="zh-CN" altLang="en-US" sz="1400"/>
              <a:t>进行</a:t>
            </a:r>
            <a:r>
              <a:rPr lang="en-US" altLang="zh-CN" sz="1400"/>
              <a:t>hash</a:t>
            </a:r>
            <a:r>
              <a:rPr lang="zh-CN" altLang="en-US" sz="1400"/>
              <a:t>取模计算，来基于分桶列的值，确定哪一条数据进入到哪一个桶文件中</a:t>
            </a:r>
          </a:p>
          <a:p>
            <a:pPr marL="0" algn="l">
              <a:lnSpc>
                <a:spcPct val="200000"/>
              </a:lnSpc>
              <a:buNone/>
            </a:pPr>
            <a:r>
              <a:rPr lang="zh-CN" altLang="en-US" sz="1800"/>
              <a:t>4. 什么是Hash取模？</a:t>
            </a:r>
          </a:p>
          <a:p>
            <a:pPr marL="285750" indent="-285750">
              <a:lnSpc>
                <a:spcPct val="180000"/>
              </a:lnSpc>
              <a:buFont typeface="Arial" panose="020B0604020202020204" pitchFamily="34" charset="0"/>
              <a:buChar char="•"/>
            </a:pPr>
            <a:r>
              <a:rPr lang="zh-CN" altLang="en-US" sz="1400"/>
              <a:t>基于</a:t>
            </a:r>
            <a:r>
              <a:rPr lang="en-US" altLang="zh-CN" sz="1400"/>
              <a:t>Hash</a:t>
            </a:r>
            <a:r>
              <a:rPr lang="zh-CN" altLang="en-US" sz="1400"/>
              <a:t>算法，对值进行计算，同一个值得到同样的结果</a:t>
            </a:r>
          </a:p>
          <a:p>
            <a:pPr marL="285750" indent="-285750">
              <a:lnSpc>
                <a:spcPct val="180000"/>
              </a:lnSpc>
              <a:buFont typeface="Arial" panose="020B0604020202020204" pitchFamily="34" charset="0"/>
              <a:buChar char="•"/>
            </a:pPr>
            <a:r>
              <a:rPr lang="zh-CN" altLang="en-US" sz="1400"/>
              <a:t>对结果进行取模（除以桶数量得到余数），确认当前数据应该去哪一个桶文件</a:t>
            </a:r>
          </a:p>
          <a:p>
            <a:pPr marL="285750" indent="-285750">
              <a:lnSpc>
                <a:spcPct val="180000"/>
              </a:lnSpc>
              <a:buFont typeface="Arial" panose="020B0604020202020204" pitchFamily="34" charset="0"/>
              <a:buChar char="•"/>
            </a:pPr>
            <a:r>
              <a:rPr lang="zh-CN" altLang="en-US" sz="1400"/>
              <a:t>同样</a:t>
            </a:r>
            <a:r>
              <a:rPr lang="en-US" altLang="zh-CN" sz="1400"/>
              <a:t>key</a:t>
            </a:r>
            <a:r>
              <a:rPr lang="zh-CN" altLang="en-US" sz="1400"/>
              <a:t>（分桶列的值）的数据，会在同一个桶中。</a:t>
            </a:r>
          </a:p>
          <a:p>
            <a:pPr marL="0" algn="l">
              <a:lnSpc>
                <a:spcPct val="200000"/>
              </a:lnSpc>
              <a:buNone/>
            </a:pPr>
            <a:r>
              <a:rPr lang="zh-CN" altLang="en-US" sz="1800"/>
              <a:t>5. 分桶表能带来什么性能提升？</a:t>
            </a:r>
          </a:p>
          <a:p>
            <a:pPr marL="0" indent="0">
              <a:lnSpc>
                <a:spcPct val="180000"/>
              </a:lnSpc>
              <a:buFont typeface="Arial" panose="020B0604020202020204" pitchFamily="34" charset="0"/>
              <a:buNone/>
            </a:pPr>
            <a:r>
              <a:rPr lang="zh-CN" altLang="en-US" sz="1400"/>
              <a:t>在基于分桶列做操作的前提下</a:t>
            </a:r>
          </a:p>
          <a:p>
            <a:pPr marL="285750" indent="-285750">
              <a:lnSpc>
                <a:spcPct val="180000"/>
              </a:lnSpc>
              <a:buFont typeface="Arial" panose="020B0604020202020204" pitchFamily="34" charset="0"/>
              <a:buChar char="•"/>
            </a:pPr>
            <a:r>
              <a:rPr lang="zh-CN" altLang="en-US" sz="1400"/>
              <a:t>单值过滤</a:t>
            </a:r>
          </a:p>
          <a:p>
            <a:pPr marL="285750" indent="-285750">
              <a:lnSpc>
                <a:spcPct val="180000"/>
              </a:lnSpc>
              <a:buFont typeface="Arial" panose="020B0604020202020204" pitchFamily="34" charset="0"/>
              <a:buChar char="•"/>
            </a:pPr>
            <a:r>
              <a:rPr lang="en-US" altLang="zh-CN" sz="1400"/>
              <a:t>JOIN</a:t>
            </a:r>
          </a:p>
          <a:p>
            <a:pPr marL="285750" indent="-285750">
              <a:lnSpc>
                <a:spcPct val="180000"/>
              </a:lnSpc>
              <a:buFont typeface="Arial" panose="020B0604020202020204" pitchFamily="34" charset="0"/>
              <a:buChar char="•"/>
            </a:pPr>
            <a:r>
              <a:rPr lang="en-US" altLang="zh-CN" sz="1400"/>
              <a:t>GROUP BY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了解创建表的语法</a:t>
            </a:r>
          </a:p>
          <a:p>
            <a:r>
              <a:rPr lang="zh-CN" sz="1600" dirty="0">
                <a:solidFill>
                  <a:srgbClr val="FF0000"/>
                </a:solidFill>
              </a:rPr>
              <a:t>了解</a:t>
            </a:r>
            <a:r>
              <a:rPr lang="en-US" altLang="zh-CN" sz="1600" dirty="0">
                <a:solidFill>
                  <a:srgbClr val="FF0000"/>
                </a:solidFill>
              </a:rPr>
              <a:t>Hive</a:t>
            </a:r>
            <a:r>
              <a:rPr lang="zh-CN" altLang="en-US" sz="1600" dirty="0">
                <a:solidFill>
                  <a:srgbClr val="FF0000"/>
                </a:solidFill>
              </a:rPr>
              <a:t>中支持的数据类型</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olidFill>
                  <a:schemeClr val="tx1">
                    <a:lumMod val="75000"/>
                    <a:lumOff val="25000"/>
                  </a:schemeClr>
                </a:solidFill>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3" name="图形 2" descr="303b32313537333932333bbcfdcdb7"/>
          <p:cNvPicPr>
            <a:picLocks noChangeAspect="1"/>
          </p:cNvPicPr>
          <p:nvPr/>
        </p:nvPicPr>
        <p:blipFill>
          <a:blip r:embed="rId11"/>
          <a:stretch>
            <a:fillRect/>
          </a:stretch>
        </p:blipFill>
        <p:spPr>
          <a:xfrm>
            <a:off x="4655776" y="2312951"/>
            <a:ext cx="410210" cy="410210"/>
          </a:xfrm>
          <a:prstGeom prst="rect">
            <a:avLst/>
          </a:prstGeom>
        </p:spPr>
      </p:pic>
      <p:grpSp>
        <p:nvGrpSpPr>
          <p:cNvPr id="4" name="组合 3"/>
          <p:cNvGrpSpPr/>
          <p:nvPr/>
        </p:nvGrpSpPr>
        <p:grpSpPr>
          <a:xfrm>
            <a:off x="7319645" y="805180"/>
            <a:ext cx="2915920" cy="3836035"/>
            <a:chOff x="11527" y="1204"/>
            <a:chExt cx="4592" cy="6041"/>
          </a:xfrm>
        </p:grpSpPr>
        <p:sp>
          <p:nvSpPr>
            <p:cNvPr id="5" name="左大括号 4"/>
            <p:cNvSpPr/>
            <p:nvPr>
              <p:custDataLst>
                <p:tags r:id="rId1"/>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custDataLst>
                <p:tags r:id="rId2"/>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p>
          </p:txBody>
        </p:sp>
        <p:sp>
          <p:nvSpPr>
            <p:cNvPr id="8" name="文本框 7"/>
            <p:cNvSpPr txBox="1"/>
            <p:nvPr>
              <p:custDataLst>
                <p:tags r:id="rId3"/>
              </p:custDataLst>
            </p:nvPr>
          </p:nvSpPr>
          <p:spPr>
            <a:xfrm>
              <a:off x="12661" y="1998"/>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p>
          </p:txBody>
        </p:sp>
        <p:sp>
          <p:nvSpPr>
            <p:cNvPr id="9" name="文本框 8"/>
            <p:cNvSpPr txBox="1"/>
            <p:nvPr>
              <p:custDataLst>
                <p:tags r:id="rId4"/>
              </p:custDataLst>
            </p:nvPr>
          </p:nvSpPr>
          <p:spPr>
            <a:xfrm>
              <a:off x="12661" y="2792"/>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p>
          </p:txBody>
        </p:sp>
        <p:sp>
          <p:nvSpPr>
            <p:cNvPr id="10" name="文本框 9"/>
            <p:cNvSpPr txBox="1"/>
            <p:nvPr>
              <p:custDataLst>
                <p:tags r:id="rId5"/>
              </p:custDataLst>
            </p:nvPr>
          </p:nvSpPr>
          <p:spPr>
            <a:xfrm>
              <a:off x="12661" y="3586"/>
              <a:ext cx="3458"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11" name="文本框 10"/>
            <p:cNvSpPr txBox="1"/>
            <p:nvPr>
              <p:custDataLst>
                <p:tags r:id="rId6"/>
              </p:custDataLst>
            </p:nvPr>
          </p:nvSpPr>
          <p:spPr>
            <a:xfrm>
              <a:off x="12661" y="4380"/>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12" name="文本框 11"/>
            <p:cNvSpPr txBox="1"/>
            <p:nvPr>
              <p:custDataLst>
                <p:tags r:id="rId7"/>
              </p:custDataLst>
            </p:nvPr>
          </p:nvSpPr>
          <p:spPr>
            <a:xfrm>
              <a:off x="12661" y="5174"/>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13" name="文本框 12"/>
            <p:cNvSpPr txBox="1"/>
            <p:nvPr>
              <p:custDataLst>
                <p:tags r:id="rId8"/>
              </p:custDataLst>
            </p:nvPr>
          </p:nvSpPr>
          <p:spPr>
            <a:xfrm>
              <a:off x="12661" y="5968"/>
              <a:ext cx="3253" cy="483"/>
            </a:xfrm>
            <a:prstGeom prst="rect">
              <a:avLst/>
            </a:prstGeom>
            <a:noFill/>
          </p:spPr>
          <p:txBody>
            <a:bodyPr wrap="square" rtlCol="0">
              <a:spAutoFit/>
            </a:bodyPr>
            <a:lstStyle/>
            <a:p>
              <a:r>
                <a:rPr lang="zh-CN" altLang="en-US" sz="1400">
                  <a:solidFill>
                    <a:srgbClr val="FF0000"/>
                  </a:solidFill>
                  <a:latin typeface="阿里巴巴普惠体" panose="00020600040101010101" pitchFamily="18" charset="-122"/>
                  <a:ea typeface="阿里巴巴普惠体" panose="00020600040101010101" pitchFamily="18" charset="-122"/>
                  <a:sym typeface="+mn-ea"/>
                </a:rPr>
                <a:t>修改表</a:t>
              </a:r>
            </a:p>
          </p:txBody>
        </p:sp>
        <p:sp>
          <p:nvSpPr>
            <p:cNvPr id="15" name="文本框 14"/>
            <p:cNvSpPr txBox="1"/>
            <p:nvPr>
              <p:custDataLst>
                <p:tags r:id="rId9"/>
              </p:custDataLst>
            </p:nvPr>
          </p:nvSpPr>
          <p:spPr>
            <a:xfrm>
              <a:off x="12661" y="6762"/>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复杂类型操作</a:t>
              </a: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掌握表修改的相关</a:t>
            </a:r>
            <a:r>
              <a:rPr lang="en-US" altLang="zh-CN" sz="1600" dirty="0">
                <a:solidFill>
                  <a:srgbClr val="FF0000"/>
                </a:solidFill>
              </a:rPr>
              <a:t>SQL</a:t>
            </a:r>
            <a:r>
              <a:rPr lang="zh-CN" altLang="en-US" sz="1600" dirty="0">
                <a:solidFill>
                  <a:srgbClr val="FF0000"/>
                </a:solidFill>
              </a:rPr>
              <a:t>操作</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修改表操作</a:t>
            </a:r>
          </a:p>
        </p:txBody>
      </p:sp>
      <p:sp>
        <p:nvSpPr>
          <p:cNvPr id="3" name="文本占位符 2"/>
          <p:cNvSpPr>
            <a:spLocks noGrp="1"/>
          </p:cNvSpPr>
          <p:nvPr>
            <p:ph type="body" sz="quarter" idx="11"/>
          </p:nvPr>
        </p:nvSpPr>
        <p:spPr/>
        <p:txBody>
          <a:bodyPr/>
          <a:lstStyle/>
          <a:p>
            <a:pPr marL="285750" indent="-285750">
              <a:buFont typeface="Arial" panose="020B0604020202020204" pitchFamily="34" charset="0"/>
              <a:buChar char="•"/>
            </a:pPr>
            <a:r>
              <a:rPr lang="zh-CN" altLang="en-US"/>
              <a:t>表重命名</a:t>
            </a:r>
          </a:p>
          <a:p>
            <a:pPr>
              <a:buFont typeface="Arial" panose="020B0604020202020204" pitchFamily="34" charset="0"/>
            </a:pPr>
            <a:r>
              <a:rPr lang="zh-CN" altLang="en-US" sz="1000">
                <a:solidFill>
                  <a:schemeClr val="accent6">
                    <a:lumMod val="50000"/>
                  </a:schemeClr>
                </a:solidFill>
                <a:latin typeface="Source Code Pro" panose="020B0309030403020204" charset="0"/>
                <a:cs typeface="Source Code Pro" panose="020B0309030403020204" charset="0"/>
              </a:rPr>
              <a:t>alter  table  old_table_name  rename  to  new_table_name;</a:t>
            </a:r>
          </a:p>
          <a:p>
            <a:pPr>
              <a:buFont typeface="Arial" panose="020B0604020202020204" pitchFamily="34" charset="0"/>
            </a:pPr>
            <a:r>
              <a:rPr lang="zh-CN" altLang="en-US" sz="1200">
                <a:latin typeface="Source Code Pro" panose="020B0309030403020204" charset="0"/>
                <a:cs typeface="Source Code Pro" panose="020B0309030403020204" charset="0"/>
              </a:rPr>
              <a:t>如：</a:t>
            </a:r>
            <a:r>
              <a:rPr lang="zh-CN" altLang="en-US" sz="1000">
                <a:solidFill>
                  <a:schemeClr val="accent6">
                    <a:lumMod val="50000"/>
                  </a:schemeClr>
                </a:solidFill>
                <a:latin typeface="Source Code Pro" panose="020B0309030403020204" charset="0"/>
                <a:cs typeface="Source Code Pro" panose="020B0309030403020204" charset="0"/>
              </a:rPr>
              <a:t>alter table score4 rename to score5;</a:t>
            </a:r>
            <a:endParaRPr lang="zh-CN" altLang="en-US" sz="1200">
              <a:latin typeface="Source Code Pro" panose="020B0309030403020204" charset="0"/>
              <a:cs typeface="Source Code Pro" panose="020B0309030403020204" charset="0"/>
            </a:endParaRPr>
          </a:p>
          <a:p>
            <a:pPr marL="285750" indent="-285750">
              <a:buFont typeface="Arial" panose="020B0604020202020204" pitchFamily="34" charset="0"/>
              <a:buChar char="•"/>
            </a:pPr>
            <a:r>
              <a:rPr lang="zh-CN" altLang="en-US"/>
              <a:t>修改表属性值</a:t>
            </a:r>
          </a:p>
          <a:p>
            <a:pPr algn="l">
              <a:buClrTx/>
              <a:buSzTx/>
              <a:buFont typeface="Arial" panose="020B0604020202020204" pitchFamily="34" charset="0"/>
            </a:pPr>
            <a:r>
              <a:rPr lang="zh-CN" altLang="en-US" sz="1000">
                <a:solidFill>
                  <a:schemeClr val="accent6">
                    <a:lumMod val="50000"/>
                  </a:schemeClr>
                </a:solidFill>
                <a:latin typeface="Source Code Pro" panose="020B0309030403020204" charset="0"/>
                <a:cs typeface="Source Code Pro" panose="020B0309030403020204" charset="0"/>
              </a:rPr>
              <a:t>ALTER TABLE table_name SET TBLPROPERTIES table_properties;</a:t>
            </a:r>
          </a:p>
          <a:p>
            <a:pPr algn="l">
              <a:buClrTx/>
              <a:buSzTx/>
              <a:buFont typeface="Arial" panose="020B0604020202020204" pitchFamily="34" charset="0"/>
            </a:pPr>
            <a:r>
              <a:rPr lang="zh-CN" altLang="en-US" sz="1000">
                <a:solidFill>
                  <a:schemeClr val="accent6">
                    <a:lumMod val="50000"/>
                  </a:schemeClr>
                </a:solidFill>
                <a:latin typeface="Source Code Pro" panose="020B0309030403020204" charset="0"/>
                <a:cs typeface="Source Code Pro" panose="020B0309030403020204" charset="0"/>
              </a:rPr>
              <a:t>table_properties:</a:t>
            </a:r>
          </a:p>
          <a:p>
            <a:pPr algn="l">
              <a:buClrTx/>
              <a:buSzTx/>
              <a:buFont typeface="Arial" panose="020B0604020202020204" pitchFamily="34" charset="0"/>
            </a:pPr>
            <a:r>
              <a:rPr lang="zh-CN" altLang="en-US" sz="1000">
                <a:solidFill>
                  <a:schemeClr val="accent6">
                    <a:lumMod val="50000"/>
                  </a:schemeClr>
                </a:solidFill>
                <a:latin typeface="Source Code Pro" panose="020B0309030403020204" charset="0"/>
                <a:cs typeface="Source Code Pro" panose="020B0309030403020204" charset="0"/>
              </a:rPr>
              <a:t>  : (property_name = property_value, property_name = property_value, ... )</a:t>
            </a:r>
            <a:br>
              <a:rPr lang="zh-CN" altLang="en-US" sz="1400">
                <a:solidFill>
                  <a:schemeClr val="accent6">
                    <a:lumMod val="50000"/>
                  </a:schemeClr>
                </a:solidFill>
                <a:latin typeface="Source Code Pro" panose="020B0309030403020204" charset="0"/>
                <a:cs typeface="Source Code Pro" panose="020B0309030403020204" charset="0"/>
              </a:rPr>
            </a:br>
            <a:r>
              <a:rPr lang="zh-CN" altLang="en-US" sz="1200">
                <a:latin typeface="Source Code Pro" panose="020B0309030403020204" charset="0"/>
                <a:cs typeface="Source Code Pro" panose="020B0309030403020204" charset="0"/>
              </a:rPr>
              <a:t>如：</a:t>
            </a:r>
            <a:r>
              <a:rPr lang="zh-CN" altLang="en-US" sz="1200">
                <a:solidFill>
                  <a:schemeClr val="bg2">
                    <a:lumMod val="50000"/>
                  </a:schemeClr>
                </a:solidFill>
                <a:latin typeface="Source Code Pro" panose="020B0309030403020204" charset="0"/>
                <a:cs typeface="Source Code Pro" panose="020B0309030403020204" charset="0"/>
                <a:sym typeface="+mn-ea"/>
              </a:rPr>
              <a:t>ALTER TABLE table_name SET TBLPROPERTIES("EXTERNAL"="TRUE");  修改内外部表属性</a:t>
            </a:r>
            <a:endParaRPr lang="zh-CN" altLang="en-US" sz="1000">
              <a:solidFill>
                <a:schemeClr val="accent6">
                  <a:lumMod val="50000"/>
                </a:schemeClr>
              </a:solidFill>
              <a:latin typeface="Source Code Pro" panose="020B0309030403020204" charset="0"/>
              <a:cs typeface="Source Code Pro" panose="020B0309030403020204" charset="0"/>
              <a:sym typeface="+mn-ea"/>
            </a:endParaRPr>
          </a:p>
          <a:p>
            <a:pPr algn="l">
              <a:buClrTx/>
              <a:buSzTx/>
              <a:buFont typeface="Arial" panose="020B0604020202020204" pitchFamily="34" charset="0"/>
            </a:pPr>
            <a:r>
              <a:rPr lang="zh-CN" altLang="en-US" sz="1200">
                <a:latin typeface="Source Code Pro" panose="020B0309030403020204" charset="0"/>
                <a:cs typeface="Source Code Pro" panose="020B0309030403020204" charset="0"/>
                <a:sym typeface="+mn-ea"/>
              </a:rPr>
              <a:t>如：</a:t>
            </a:r>
            <a:r>
              <a:rPr lang="zh-CN" altLang="en-US" sz="1200">
                <a:solidFill>
                  <a:schemeClr val="bg2">
                    <a:lumMod val="50000"/>
                  </a:schemeClr>
                </a:solidFill>
                <a:latin typeface="Source Code Pro" panose="020B0309030403020204" charset="0"/>
                <a:cs typeface="Source Code Pro" panose="020B0309030403020204" charset="0"/>
                <a:sym typeface="+mn-ea"/>
              </a:rPr>
              <a:t>ALTER TABLE table_name SET TBLPROPERTIES ('comment' = new_comment);</a:t>
            </a:r>
            <a:r>
              <a:rPr lang="en-US" altLang="zh-CN" sz="1200">
                <a:solidFill>
                  <a:schemeClr val="bg2">
                    <a:lumMod val="50000"/>
                  </a:schemeClr>
                </a:solidFill>
                <a:latin typeface="Source Code Pro" panose="020B0309030403020204" charset="0"/>
                <a:cs typeface="Source Code Pro" panose="020B0309030403020204" charset="0"/>
                <a:sym typeface="+mn-ea"/>
              </a:rPr>
              <a:t> </a:t>
            </a:r>
            <a:r>
              <a:rPr lang="zh-CN" altLang="en-US" sz="1200">
                <a:solidFill>
                  <a:schemeClr val="bg2">
                    <a:lumMod val="50000"/>
                  </a:schemeClr>
                </a:solidFill>
                <a:latin typeface="Source Code Pro" panose="020B0309030403020204" charset="0"/>
                <a:cs typeface="Source Code Pro" panose="020B0309030403020204" charset="0"/>
                <a:sym typeface="+mn-ea"/>
              </a:rPr>
              <a:t>修改表注释</a:t>
            </a:r>
            <a:endParaRPr lang="zh-CN" altLang="en-US" sz="1000">
              <a:solidFill>
                <a:schemeClr val="accent6">
                  <a:lumMod val="50000"/>
                </a:schemeClr>
              </a:solidFill>
              <a:latin typeface="Source Code Pro" panose="020B0309030403020204" charset="0"/>
              <a:cs typeface="Source Code Pro" panose="020B0309030403020204" charset="0"/>
              <a:sym typeface="+mn-ea"/>
            </a:endParaRPr>
          </a:p>
          <a:p>
            <a:pPr algn="l">
              <a:buClrTx/>
              <a:buSzTx/>
              <a:buFont typeface="Arial" panose="020B0604020202020204" pitchFamily="34" charset="0"/>
            </a:pPr>
            <a:r>
              <a:rPr lang="zh-CN" altLang="en-US" sz="1200">
                <a:latin typeface="Source Code Pro" panose="020B0309030403020204" charset="0"/>
                <a:cs typeface="Source Code Pro" panose="020B0309030403020204" charset="0"/>
                <a:sym typeface="+mn-ea"/>
              </a:rPr>
              <a:t>其余属性可参见：</a:t>
            </a:r>
            <a:r>
              <a:rPr lang="zh-CN" altLang="en-US" sz="1000">
                <a:solidFill>
                  <a:schemeClr val="accent6">
                    <a:lumMod val="50000"/>
                  </a:schemeClr>
                </a:solidFill>
                <a:latin typeface="Source Code Pro" panose="020B0309030403020204" charset="0"/>
                <a:cs typeface="Source Code Pro" panose="020B0309030403020204" charset="0"/>
                <a:sym typeface="+mn-ea"/>
              </a:rPr>
              <a:t>https://cwiki.apache.org/confluence/display/Hive/LanguageManual+DDL#LanguageManualDDL-listTableProperties</a:t>
            </a:r>
          </a:p>
        </p:txBody>
      </p:sp>
      <p:pic>
        <p:nvPicPr>
          <p:cNvPr id="4" name="图片 3" descr="播仔素材库【1】0297"/>
          <p:cNvPicPr>
            <a:picLocks noChangeAspect="1"/>
          </p:cNvPicPr>
          <p:nvPr/>
        </p:nvPicPr>
        <p:blipFill>
          <a:blip r:embed="rId3"/>
          <a:stretch>
            <a:fillRect/>
          </a:stretch>
        </p:blipFill>
        <p:spPr>
          <a:xfrm>
            <a:off x="10488295" y="5013325"/>
            <a:ext cx="1624965" cy="162496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修改表操作</a:t>
            </a:r>
            <a:endParaRPr lang="zh-CN" altLang="en-US"/>
          </a:p>
        </p:txBody>
      </p:sp>
      <p:sp>
        <p:nvSpPr>
          <p:cNvPr id="3" name="文本占位符 2"/>
          <p:cNvSpPr>
            <a:spLocks noGrp="1"/>
          </p:cNvSpPr>
          <p:nvPr>
            <p:ph type="body" sz="quarter" idx="11"/>
          </p:nvPr>
        </p:nvSpPr>
        <p:spPr/>
        <p:txBody>
          <a:bodyPr/>
          <a:lstStyle/>
          <a:p>
            <a:pPr marL="285750" indent="-285750">
              <a:buFont typeface="Arial" panose="020B0604020202020204" pitchFamily="34" charset="0"/>
              <a:buChar char="•"/>
            </a:pPr>
            <a:r>
              <a:rPr lang="zh-CN" altLang="en-US"/>
              <a:t>添加分区</a:t>
            </a:r>
          </a:p>
          <a:p>
            <a:pPr>
              <a:buFont typeface="Arial" panose="020B0604020202020204" pitchFamily="34" charset="0"/>
            </a:pPr>
            <a:r>
              <a:t>ALTER TABLE </a:t>
            </a:r>
            <a:r>
              <a:rPr lang="en-US" altLang="zh-CN">
                <a:sym typeface="+mn-ea"/>
              </a:rPr>
              <a:t>tablename</a:t>
            </a:r>
            <a:r>
              <a:rPr lang="zh-CN" altLang="en-US">
                <a:sym typeface="+mn-ea"/>
              </a:rPr>
              <a:t> </a:t>
            </a:r>
            <a:r>
              <a:t> ADD PARTITION (month='201101');</a:t>
            </a:r>
          </a:p>
          <a:p>
            <a:pPr>
              <a:buFont typeface="Arial" panose="020B0604020202020204" pitchFamily="34" charset="0"/>
            </a:pPr>
            <a:r>
              <a:rPr lang="zh-CN"/>
              <a:t>新分区是空的没数据，需要手动添加或上传数据文件</a:t>
            </a:r>
          </a:p>
          <a:p>
            <a:pPr marL="285750" indent="-285750">
              <a:buFont typeface="Arial" panose="020B0604020202020204" pitchFamily="34" charset="0"/>
              <a:buChar char="•"/>
            </a:pPr>
            <a:r>
              <a:rPr lang="zh-CN" altLang="en-US"/>
              <a:t>修改分区值</a:t>
            </a:r>
          </a:p>
          <a:p>
            <a:pPr>
              <a:buFont typeface="Arial" panose="020B0604020202020204" pitchFamily="34" charset="0"/>
            </a:pPr>
            <a:r>
              <a:rPr lang="zh-CN" altLang="en-US"/>
              <a:t>ALTER TABLE </a:t>
            </a:r>
            <a:r>
              <a:rPr lang="en-US" altLang="zh-CN"/>
              <a:t>tablename</a:t>
            </a:r>
            <a:r>
              <a:rPr lang="zh-CN" altLang="en-US"/>
              <a:t> PARTITION (month='202005') RENAME TO PARTITION (month='201105');</a:t>
            </a:r>
          </a:p>
          <a:p>
            <a:pPr marL="285750" indent="-285750">
              <a:buFont typeface="Arial" panose="020B0604020202020204" pitchFamily="34" charset="0"/>
              <a:buChar char="•"/>
            </a:pPr>
            <a:r>
              <a:rPr lang="zh-CN" altLang="en-US"/>
              <a:t>删除分区</a:t>
            </a:r>
          </a:p>
          <a:p>
            <a:pPr>
              <a:buFont typeface="Arial" panose="020B0604020202020204" pitchFamily="34" charset="0"/>
            </a:pPr>
            <a:r>
              <a:rPr lang="zh-CN" altLang="en-US"/>
              <a:t>ALTER TABLE </a:t>
            </a:r>
            <a:r>
              <a:rPr lang="en-US" altLang="zh-CN"/>
              <a:t>tablename</a:t>
            </a:r>
            <a:r>
              <a:rPr lang="zh-CN" altLang="en-US"/>
              <a:t> DROP PARTITION (month='201105');</a:t>
            </a:r>
          </a:p>
        </p:txBody>
      </p:sp>
      <p:pic>
        <p:nvPicPr>
          <p:cNvPr id="5" name="图片 4" descr="01 (91)"/>
          <p:cNvPicPr>
            <a:picLocks noChangeAspect="1"/>
          </p:cNvPicPr>
          <p:nvPr/>
        </p:nvPicPr>
        <p:blipFill>
          <a:blip r:embed="rId2"/>
          <a:stretch>
            <a:fillRect/>
          </a:stretch>
        </p:blipFill>
        <p:spPr>
          <a:xfrm>
            <a:off x="10626725" y="4988560"/>
            <a:ext cx="1844675" cy="184467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修改表操作</a:t>
            </a:r>
            <a:endParaRPr lang="zh-CN" altLang="en-US"/>
          </a:p>
        </p:txBody>
      </p:sp>
      <p:sp>
        <p:nvSpPr>
          <p:cNvPr id="3" name="文本占位符 2"/>
          <p:cNvSpPr>
            <a:spLocks noGrp="1"/>
          </p:cNvSpPr>
          <p:nvPr>
            <p:ph type="body" sz="quarter" idx="11"/>
          </p:nvPr>
        </p:nvSpPr>
        <p:spPr/>
        <p:txBody>
          <a:bodyPr/>
          <a:lstStyle/>
          <a:p>
            <a:pPr marL="285750" indent="-285750">
              <a:buFont typeface="Arial" panose="020B0604020202020204" pitchFamily="34" charset="0"/>
              <a:buChar char="•"/>
            </a:pPr>
            <a:r>
              <a:rPr lang="zh-CN" altLang="en-US"/>
              <a:t>添加列</a:t>
            </a:r>
          </a:p>
          <a:p>
            <a:pPr algn="l">
              <a:buClrTx/>
              <a:buSzTx/>
              <a:buFont typeface="Arial" panose="020B0604020202020204" pitchFamily="34" charset="0"/>
            </a:pPr>
            <a:r>
              <a:rPr lang="en-US" altLang="zh-CN">
                <a:latin typeface="Source Code Pro" panose="020B0309030403020204" charset="0"/>
                <a:cs typeface="Source Code Pro" panose="020B0309030403020204" charset="0"/>
              </a:rPr>
              <a:t>ALTER TABLE table_name ADD COLUMNS (v1 int, v2 string);</a:t>
            </a:r>
          </a:p>
          <a:p>
            <a:pPr marL="285750" indent="-285750">
              <a:buFont typeface="Arial" panose="020B0604020202020204" pitchFamily="34" charset="0"/>
              <a:buChar char="•"/>
            </a:pPr>
            <a:r>
              <a:rPr lang="zh-CN" altLang="en-US"/>
              <a:t>修改列名</a:t>
            </a:r>
          </a:p>
          <a:p>
            <a:pPr algn="l">
              <a:buClrTx/>
              <a:buSzTx/>
              <a:buFont typeface="Arial" panose="020B0604020202020204" pitchFamily="34" charset="0"/>
            </a:pPr>
            <a:r>
              <a:rPr lang="en-US" altLang="zh-CN">
                <a:latin typeface="Source Code Pro" panose="020B0309030403020204" charset="0"/>
                <a:cs typeface="Source Code Pro" panose="020B0309030403020204" charset="0"/>
              </a:rPr>
              <a:t>ALTER TABLE test_change CHANGE v1 v1new INT;</a:t>
            </a:r>
          </a:p>
          <a:p>
            <a:pPr marL="285750" indent="-285750">
              <a:buFont typeface="Arial" panose="020B0604020202020204" pitchFamily="34" charset="0"/>
              <a:buChar char="•"/>
            </a:pPr>
            <a:r>
              <a:rPr lang="zh-CN" altLang="en-US">
                <a:sym typeface="+mn-ea"/>
              </a:rPr>
              <a:t>删除表</a:t>
            </a:r>
          </a:p>
          <a:p>
            <a:pPr>
              <a:buFont typeface="Arial" panose="020B0604020202020204" pitchFamily="34" charset="0"/>
            </a:pPr>
            <a:r>
              <a:rPr lang="en-US" altLang="zh-CN">
                <a:latin typeface="Source Code Pro" panose="020B0309030403020204" charset="0"/>
                <a:cs typeface="Source Code Pro" panose="020B0309030403020204" charset="0"/>
                <a:sym typeface="+mn-ea"/>
              </a:rPr>
              <a:t>DROP TABLE tablename;</a:t>
            </a:r>
          </a:p>
          <a:p>
            <a:pPr marL="285750" indent="-285750">
              <a:buFont typeface="Arial" panose="020B0604020202020204" pitchFamily="34" charset="0"/>
              <a:buChar char="•"/>
            </a:pPr>
            <a:r>
              <a:rPr lang="zh-CN" altLang="en-US">
                <a:sym typeface="+mn-ea"/>
              </a:rPr>
              <a:t>清空表</a:t>
            </a:r>
          </a:p>
          <a:p>
            <a:pPr>
              <a:buFont typeface="Arial" panose="020B0604020202020204" pitchFamily="34" charset="0"/>
            </a:pPr>
            <a:r>
              <a:rPr lang="en-US" altLang="zh-CN">
                <a:latin typeface="Source Code Pro" panose="020B0309030403020204" charset="0"/>
                <a:cs typeface="Source Code Pro" panose="020B0309030403020204" charset="0"/>
                <a:sym typeface="+mn-ea"/>
              </a:rPr>
              <a:t>TRUNCATE TABLE tablename;</a:t>
            </a:r>
          </a:p>
          <a:p>
            <a:pPr>
              <a:buFont typeface="Arial" panose="020B0604020202020204" pitchFamily="34" charset="0"/>
            </a:pPr>
            <a:r>
              <a:rPr lang="en-US" altLang="zh-CN">
                <a:latin typeface="Source Code Pro" panose="020B0309030403020204" charset="0"/>
                <a:cs typeface="Source Code Pro" panose="020B0309030403020204" charset="0"/>
                <a:sym typeface="+mn-ea"/>
              </a:rPr>
              <a:t>ps:</a:t>
            </a:r>
            <a:r>
              <a:rPr lang="zh-CN" altLang="en-US">
                <a:latin typeface="Source Code Pro" panose="020B0309030403020204" charset="0"/>
                <a:cs typeface="Source Code Pro" panose="020B0309030403020204" charset="0"/>
                <a:sym typeface="+mn-ea"/>
              </a:rPr>
              <a:t>只可以清空内部表</a:t>
            </a:r>
          </a:p>
        </p:txBody>
      </p:sp>
      <p:pic>
        <p:nvPicPr>
          <p:cNvPr id="4" name="图片 3" descr="播仔素材库【1】0175"/>
          <p:cNvPicPr>
            <a:picLocks noChangeAspect="1"/>
          </p:cNvPicPr>
          <p:nvPr>
            <p:custDataLst>
              <p:tags r:id="rId1"/>
            </p:custDataLst>
          </p:nvPr>
        </p:nvPicPr>
        <p:blipFill>
          <a:blip r:embed="rId3"/>
          <a:stretch>
            <a:fillRect/>
          </a:stretch>
        </p:blipFill>
        <p:spPr>
          <a:xfrm>
            <a:off x="10200005" y="4437380"/>
            <a:ext cx="2286000" cy="22860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mn-ea"/>
              </a:rPr>
              <a:t>数据库操作</a:t>
            </a:r>
            <a:endParaRPr lang="zh-CN" altLang="en-US" dirty="0"/>
          </a:p>
          <a:p>
            <a:pPr algn="l"/>
            <a:r>
              <a:rPr lang="zh-CN" altLang="en-US" dirty="0">
                <a:solidFill>
                  <a:srgbClr val="FF0000"/>
                </a:solidFill>
                <a:sym typeface="+mn-ea"/>
              </a:rPr>
              <a:t>数据表操作</a:t>
            </a:r>
            <a:endParaRPr lang="zh-CN" altLang="en-US" dirty="0">
              <a:solidFill>
                <a:srgbClr val="FF0000"/>
              </a:solidFill>
            </a:endParaRPr>
          </a:p>
          <a:p>
            <a:r>
              <a:rPr lang="zh-CN" dirty="0">
                <a:sym typeface="+mn-ea"/>
              </a:rPr>
              <a:t>数据查询</a:t>
            </a:r>
            <a:endParaRPr lang="zh-CN" dirty="0">
              <a:solidFill>
                <a:schemeClr val="tx1">
                  <a:lumMod val="75000"/>
                  <a:lumOff val="25000"/>
                </a:schemeClr>
              </a:solidFill>
            </a:endParaRPr>
          </a:p>
          <a:p>
            <a:r>
              <a:rPr lang="zh-CN" altLang="en-US" dirty="0">
                <a:sym typeface="+mn-ea"/>
              </a:rPr>
              <a:t>函数</a:t>
            </a:r>
            <a:endParaRPr lang="zh-CN" altLang="en-US" dirty="0"/>
          </a:p>
          <a:p>
            <a:r>
              <a:rPr lang="zh-CN" altLang="en-US" dirty="0">
                <a:sym typeface="+mn-ea"/>
              </a:rPr>
              <a:t>案例</a:t>
            </a:r>
            <a:endParaRPr lang="zh-CN" altLang="en-US" dirty="0"/>
          </a:p>
        </p:txBody>
      </p:sp>
      <p:pic>
        <p:nvPicPr>
          <p:cNvPr id="6" name="图形 2" descr="303b32313537333932333bbcfdcdb7"/>
          <p:cNvPicPr>
            <a:picLocks noChangeAspect="1"/>
          </p:cNvPicPr>
          <p:nvPr>
            <p:custDataLst>
              <p:tags r:id="rId1"/>
            </p:custDataLst>
          </p:nvPr>
        </p:nvPicPr>
        <p:blipFill>
          <a:blip r:embed="rId12"/>
          <a:stretch>
            <a:fillRect/>
          </a:stretch>
        </p:blipFill>
        <p:spPr>
          <a:xfrm>
            <a:off x="4655776" y="2312951"/>
            <a:ext cx="410210" cy="410210"/>
          </a:xfrm>
          <a:prstGeom prst="rect">
            <a:avLst/>
          </a:prstGeom>
        </p:spPr>
      </p:pic>
      <p:grpSp>
        <p:nvGrpSpPr>
          <p:cNvPr id="3" name="组合 2"/>
          <p:cNvGrpSpPr/>
          <p:nvPr/>
        </p:nvGrpSpPr>
        <p:grpSpPr>
          <a:xfrm>
            <a:off x="7319645" y="805180"/>
            <a:ext cx="2915920" cy="3836035"/>
            <a:chOff x="11527" y="1204"/>
            <a:chExt cx="4592" cy="6041"/>
          </a:xfrm>
        </p:grpSpPr>
        <p:sp>
          <p:nvSpPr>
            <p:cNvPr id="14" name="左大括号 13"/>
            <p:cNvSpPr/>
            <p:nvPr>
              <p:custDataLst>
                <p:tags r:id="rId2"/>
              </p:custDataLst>
            </p:nvPr>
          </p:nvSpPr>
          <p:spPr>
            <a:xfrm>
              <a:off x="11527" y="1431"/>
              <a:ext cx="1021" cy="5580"/>
            </a:xfrm>
            <a:prstGeom prst="leftBrace">
              <a:avLst>
                <a:gd name="adj1" fmla="val 8333"/>
                <a:gd name="adj2" fmla="val 445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custDataLst>
                <p:tags r:id="rId3"/>
              </p:custDataLst>
            </p:nvPr>
          </p:nvSpPr>
          <p:spPr>
            <a:xfrm>
              <a:off x="12661" y="1204"/>
              <a:ext cx="3253"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表操作语法和数据类型</a:t>
              </a:r>
            </a:p>
          </p:txBody>
        </p:sp>
        <p:sp>
          <p:nvSpPr>
            <p:cNvPr id="17" name="文本框 16"/>
            <p:cNvSpPr txBox="1"/>
            <p:nvPr>
              <p:custDataLst>
                <p:tags r:id="rId4"/>
              </p:custDataLst>
            </p:nvPr>
          </p:nvSpPr>
          <p:spPr>
            <a:xfrm>
              <a:off x="12661" y="1998"/>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内部表操作</a:t>
              </a:r>
            </a:p>
          </p:txBody>
        </p:sp>
        <p:sp>
          <p:nvSpPr>
            <p:cNvPr id="18" name="文本框 17"/>
            <p:cNvSpPr txBox="1"/>
            <p:nvPr>
              <p:custDataLst>
                <p:tags r:id="rId5"/>
              </p:custDataLst>
            </p:nvPr>
          </p:nvSpPr>
          <p:spPr>
            <a:xfrm>
              <a:off x="12661" y="2792"/>
              <a:ext cx="3253" cy="483"/>
            </a:xfrm>
            <a:prstGeom prst="rect">
              <a:avLst/>
            </a:prstGeom>
            <a:noFill/>
          </p:spPr>
          <p:txBody>
            <a:bodyPr wrap="square" rtlCol="0">
              <a:spAutoFit/>
            </a:bodyPr>
            <a:lstStyle/>
            <a:p>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rPr>
                <a:t>外部表操作</a:t>
              </a:r>
            </a:p>
          </p:txBody>
        </p:sp>
        <p:sp>
          <p:nvSpPr>
            <p:cNvPr id="19" name="文本框 18"/>
            <p:cNvSpPr txBox="1"/>
            <p:nvPr>
              <p:custDataLst>
                <p:tags r:id="rId6"/>
              </p:custDataLst>
            </p:nvPr>
          </p:nvSpPr>
          <p:spPr>
            <a:xfrm>
              <a:off x="12661" y="3586"/>
              <a:ext cx="3458" cy="483"/>
            </a:xfrm>
            <a:prstGeom prst="rect">
              <a:avLst/>
            </a:prstGeom>
            <a:noFill/>
          </p:spPr>
          <p:txBody>
            <a:bodyPr wrap="square" rtlCol="0">
              <a:spAutoFit/>
            </a:bodyPr>
            <a:lstStyle/>
            <a:p>
              <a:pPr algn="l">
                <a:buClrTx/>
                <a:buSzTx/>
                <a:buFontTx/>
              </a:pPr>
              <a:r>
                <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sym typeface="+mn-ea"/>
                </a:rPr>
                <a:t>数据加载和导出</a:t>
              </a:r>
              <a:endParaRPr lang="zh-CN" altLang="en-US" sz="1400">
                <a:solidFill>
                  <a:schemeClr val="tx1">
                    <a:lumMod val="75000"/>
                    <a:lumOff val="25000"/>
                  </a:schemeClr>
                </a:solidFill>
                <a:latin typeface="阿里巴巴普惠体" panose="00020600040101010101" pitchFamily="18" charset="-122"/>
                <a:ea typeface="阿里巴巴普惠体" panose="00020600040101010101" pitchFamily="18" charset="-122"/>
              </a:endParaRPr>
            </a:p>
          </p:txBody>
        </p:sp>
        <p:sp>
          <p:nvSpPr>
            <p:cNvPr id="20" name="文本框 19"/>
            <p:cNvSpPr txBox="1"/>
            <p:nvPr>
              <p:custDataLst>
                <p:tags r:id="rId7"/>
              </p:custDataLst>
            </p:nvPr>
          </p:nvSpPr>
          <p:spPr>
            <a:xfrm>
              <a:off x="12661" y="4380"/>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分区表</a:t>
              </a:r>
              <a:endParaRPr lang="zh-CN" altLang="en-US" sz="1400">
                <a:solidFill>
                  <a:srgbClr val="FF0000"/>
                </a:solidFill>
                <a:latin typeface="阿里巴巴普惠体" panose="00020600040101010101" pitchFamily="18" charset="-122"/>
                <a:ea typeface="阿里巴巴普惠体" panose="00020600040101010101" pitchFamily="18" charset="-122"/>
                <a:sym typeface="+mn-ea"/>
              </a:endParaRPr>
            </a:p>
          </p:txBody>
        </p:sp>
        <p:sp>
          <p:nvSpPr>
            <p:cNvPr id="21" name="文本框 20"/>
            <p:cNvSpPr txBox="1"/>
            <p:nvPr>
              <p:custDataLst>
                <p:tags r:id="rId8"/>
              </p:custDataLst>
            </p:nvPr>
          </p:nvSpPr>
          <p:spPr>
            <a:xfrm>
              <a:off x="12661" y="5174"/>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分桶表</a:t>
              </a:r>
              <a:endParaRPr lang="zh-CN" altLang="en-US" sz="1400">
                <a:latin typeface="阿里巴巴普惠体" panose="00020600040101010101" pitchFamily="18" charset="-122"/>
                <a:ea typeface="阿里巴巴普惠体" panose="00020600040101010101" pitchFamily="18" charset="-122"/>
              </a:endParaRPr>
            </a:p>
          </p:txBody>
        </p:sp>
        <p:sp>
          <p:nvSpPr>
            <p:cNvPr id="22" name="文本框 21"/>
            <p:cNvSpPr txBox="1"/>
            <p:nvPr>
              <p:custDataLst>
                <p:tags r:id="rId9"/>
              </p:custDataLst>
            </p:nvPr>
          </p:nvSpPr>
          <p:spPr>
            <a:xfrm>
              <a:off x="12661" y="5968"/>
              <a:ext cx="325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sym typeface="+mn-ea"/>
                </a:rPr>
                <a:t>修改表</a:t>
              </a:r>
              <a:endParaRPr lang="zh-CN" altLang="en-US" sz="1400">
                <a:latin typeface="阿里巴巴普惠体" panose="00020600040101010101" pitchFamily="18" charset="-122"/>
                <a:ea typeface="阿里巴巴普惠体" panose="00020600040101010101" pitchFamily="18" charset="-122"/>
              </a:endParaRPr>
            </a:p>
          </p:txBody>
        </p:sp>
        <p:sp>
          <p:nvSpPr>
            <p:cNvPr id="23" name="文本框 22"/>
            <p:cNvSpPr txBox="1"/>
            <p:nvPr>
              <p:custDataLst>
                <p:tags r:id="rId10"/>
              </p:custDataLst>
            </p:nvPr>
          </p:nvSpPr>
          <p:spPr>
            <a:xfrm>
              <a:off x="12661" y="6762"/>
              <a:ext cx="3253" cy="483"/>
            </a:xfrm>
            <a:prstGeom prst="rect">
              <a:avLst/>
            </a:prstGeom>
            <a:noFill/>
          </p:spPr>
          <p:txBody>
            <a:bodyPr wrap="square" rtlCol="0">
              <a:spAutoFit/>
            </a:bodyPr>
            <a:lstStyle/>
            <a:p>
              <a:r>
                <a:rPr lang="zh-CN" altLang="en-US" sz="1400">
                  <a:solidFill>
                    <a:srgbClr val="FF0000"/>
                  </a:solidFill>
                  <a:latin typeface="阿里巴巴普惠体" panose="00020600040101010101" pitchFamily="18" charset="-122"/>
                  <a:ea typeface="阿里巴巴普惠体" panose="00020600040101010101" pitchFamily="18" charset="-122"/>
                </a:rPr>
                <a:t>复杂类型操作（</a:t>
              </a:r>
              <a:r>
                <a:rPr lang="en-US" altLang="zh-CN" sz="1400">
                  <a:solidFill>
                    <a:srgbClr val="FF0000"/>
                  </a:solidFill>
                  <a:latin typeface="阿里巴巴普惠体" panose="00020600040101010101" pitchFamily="18" charset="-122"/>
                  <a:ea typeface="阿里巴巴普惠体" panose="00020600040101010101" pitchFamily="18" charset="-122"/>
                </a:rPr>
                <a:t>Array</a:t>
              </a:r>
              <a:r>
                <a:rPr lang="zh-CN" altLang="en-US" sz="1400">
                  <a:solidFill>
                    <a:srgbClr val="FF0000"/>
                  </a:solidFill>
                  <a:latin typeface="阿里巴巴普惠体" panose="00020600040101010101" pitchFamily="18" charset="-122"/>
                  <a:ea typeface="阿里巴巴普惠体" panose="00020600040101010101" pitchFamily="18" charset="-122"/>
                </a:rPr>
                <a:t>）</a:t>
              </a: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sz="1600" dirty="0">
                <a:solidFill>
                  <a:srgbClr val="FF0000"/>
                </a:solidFill>
              </a:rPr>
              <a:t>掌握</a:t>
            </a:r>
            <a:r>
              <a:rPr lang="en-US" altLang="zh-CN" sz="1600" dirty="0">
                <a:solidFill>
                  <a:srgbClr val="FF0000"/>
                </a:solidFill>
              </a:rPr>
              <a:t>array</a:t>
            </a:r>
            <a:r>
              <a:rPr lang="zh-CN" altLang="en-US" sz="1600" dirty="0">
                <a:solidFill>
                  <a:srgbClr val="FF0000"/>
                </a:solidFill>
              </a:rPr>
              <a:t>复杂类型的基本使用</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复杂类型</a:t>
            </a:r>
          </a:p>
        </p:txBody>
      </p:sp>
      <p:sp>
        <p:nvSpPr>
          <p:cNvPr id="3" name="文本占位符 2"/>
          <p:cNvSpPr>
            <a:spLocks noGrp="1"/>
          </p:cNvSpPr>
          <p:nvPr>
            <p:ph type="body" sz="quarter" idx="11"/>
          </p:nvPr>
        </p:nvSpPr>
        <p:spPr/>
        <p:txBody>
          <a:bodyPr/>
          <a:lstStyle/>
          <a:p>
            <a:r>
              <a:rPr lang="en-US" altLang="zh-CN"/>
              <a:t>Hive</a:t>
            </a:r>
            <a:r>
              <a:rPr lang="zh-CN" altLang="en-US"/>
              <a:t>支持的数据类型很多，除了基本的：</a:t>
            </a:r>
            <a:r>
              <a:rPr lang="en-US" altLang="zh-CN"/>
              <a:t>int</a:t>
            </a:r>
            <a:r>
              <a:rPr lang="zh-CN" altLang="en-US"/>
              <a:t>、</a:t>
            </a:r>
            <a:r>
              <a:rPr lang="en-US" altLang="zh-CN"/>
              <a:t>string</a:t>
            </a:r>
            <a:r>
              <a:rPr lang="zh-CN" altLang="en-US"/>
              <a:t>、</a:t>
            </a:r>
            <a:r>
              <a:rPr lang="en-US" altLang="zh-CN"/>
              <a:t>varchar</a:t>
            </a:r>
            <a:r>
              <a:rPr lang="zh-CN" altLang="en-US"/>
              <a:t>、</a:t>
            </a:r>
            <a:r>
              <a:rPr lang="en-US" altLang="zh-CN"/>
              <a:t>timestamp</a:t>
            </a:r>
            <a:r>
              <a:rPr lang="zh-CN" altLang="en-US"/>
              <a:t>等</a:t>
            </a:r>
          </a:p>
          <a:p>
            <a:r>
              <a:rPr lang="zh-CN" altLang="en-US"/>
              <a:t>还有一些复杂的数据类型：</a:t>
            </a:r>
          </a:p>
          <a:p>
            <a:pPr marL="285750" indent="-285750">
              <a:buFont typeface="Arial" panose="020B0604020202020204" pitchFamily="34" charset="0"/>
              <a:buChar char="•"/>
            </a:pPr>
            <a:r>
              <a:rPr lang="en-US" altLang="zh-CN"/>
              <a:t>array</a:t>
            </a:r>
          </a:p>
          <a:p>
            <a:pPr>
              <a:buFont typeface="Arial" panose="020B0604020202020204" pitchFamily="34" charset="0"/>
            </a:pPr>
            <a:r>
              <a:rPr lang="zh-CN" altLang="en-US"/>
              <a:t>数组类型</a:t>
            </a:r>
          </a:p>
          <a:p>
            <a:pPr marL="285750" indent="-285750">
              <a:buFont typeface="Arial" panose="020B0604020202020204" pitchFamily="34" charset="0"/>
              <a:buChar char="•"/>
            </a:pPr>
            <a:r>
              <a:rPr lang="en-US" altLang="zh-CN"/>
              <a:t>map</a:t>
            </a:r>
          </a:p>
          <a:p>
            <a:pPr>
              <a:buFont typeface="Arial" panose="020B0604020202020204" pitchFamily="34" charset="0"/>
            </a:pPr>
            <a:r>
              <a:rPr lang="zh-CN" altLang="en-US"/>
              <a:t>映射类型</a:t>
            </a:r>
          </a:p>
          <a:p>
            <a:pPr marL="285750" indent="-285750">
              <a:buFont typeface="Arial" panose="020B0604020202020204" pitchFamily="34" charset="0"/>
              <a:buChar char="•"/>
            </a:pPr>
            <a:r>
              <a:rPr lang="en-US" altLang="zh-CN"/>
              <a:t>struct</a:t>
            </a:r>
          </a:p>
          <a:p>
            <a:pPr>
              <a:buFont typeface="Arial" panose="020B0604020202020204" pitchFamily="34" charset="0"/>
            </a:pPr>
            <a:r>
              <a:rPr lang="zh-CN" altLang="en-US"/>
              <a:t>结构类型</a:t>
            </a:r>
          </a:p>
        </p:txBody>
      </p:sp>
      <p:pic>
        <p:nvPicPr>
          <p:cNvPr id="8" name="图片 7" descr="播仔素材库【1】0153"/>
          <p:cNvPicPr>
            <a:picLocks noChangeAspect="1"/>
          </p:cNvPicPr>
          <p:nvPr>
            <p:custDataLst>
              <p:tags r:id="rId1"/>
            </p:custDataLst>
          </p:nvPr>
        </p:nvPicPr>
        <p:blipFill>
          <a:blip r:embed="rId3"/>
          <a:stretch>
            <a:fillRect/>
          </a:stretch>
        </p:blipFill>
        <p:spPr>
          <a:xfrm>
            <a:off x="10621010" y="4903470"/>
            <a:ext cx="1777365" cy="177736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a</a:t>
            </a:r>
            <a:r>
              <a:rPr lang="zh-CN" altLang="en-US"/>
              <a:t>rray类型</a:t>
            </a:r>
          </a:p>
        </p:txBody>
      </p:sp>
      <p:sp>
        <p:nvSpPr>
          <p:cNvPr id="3" name="文本占位符 2"/>
          <p:cNvSpPr>
            <a:spLocks noGrp="1"/>
          </p:cNvSpPr>
          <p:nvPr>
            <p:ph type="body" sz="quarter" idx="11"/>
          </p:nvPr>
        </p:nvSpPr>
        <p:spPr/>
        <p:txBody>
          <a:bodyPr/>
          <a:lstStyle/>
          <a:p>
            <a:pPr>
              <a:lnSpc>
                <a:spcPct val="120000"/>
              </a:lnSpc>
            </a:pPr>
            <a:r>
              <a:rPr lang="zh-CN" altLang="en-US"/>
              <a:t>如下数据文件，有</a:t>
            </a:r>
            <a:r>
              <a:rPr lang="en-US" altLang="zh-CN"/>
              <a:t>2</a:t>
            </a:r>
            <a:r>
              <a:rPr lang="zh-CN" altLang="en-US"/>
              <a:t>个列，</a:t>
            </a:r>
            <a:r>
              <a:rPr lang="en-US" altLang="zh-CN"/>
              <a:t>locations</a:t>
            </a:r>
            <a:r>
              <a:rPr lang="zh-CN" altLang="en-US"/>
              <a:t>列包含多个城市:  </a:t>
            </a:r>
          </a:p>
          <a:p>
            <a:pPr>
              <a:lnSpc>
                <a:spcPct val="120000"/>
              </a:lnSpc>
            </a:pPr>
            <a:r>
              <a:rPr lang="zh-CN" altLang="en-US" sz="1400"/>
              <a:t>说明:name与locations之间制表符分隔，locations中元素之间逗号分隔</a:t>
            </a:r>
          </a:p>
          <a:p>
            <a:endParaRPr lang="zh-CN" altLang="en-US"/>
          </a:p>
          <a:p>
            <a:endParaRPr lang="zh-CN" altLang="en-US"/>
          </a:p>
          <a:p>
            <a:pPr>
              <a:lnSpc>
                <a:spcPct val="110000"/>
              </a:lnSpc>
            </a:pPr>
            <a:endParaRPr lang="zh-CN" altLang="en-US"/>
          </a:p>
          <a:p>
            <a:pPr>
              <a:lnSpc>
                <a:spcPct val="110000"/>
              </a:lnSpc>
            </a:pPr>
            <a:r>
              <a:rPr lang="zh-CN" altLang="en-US"/>
              <a:t>可以使用</a:t>
            </a:r>
            <a:r>
              <a:rPr lang="en-US" altLang="zh-CN"/>
              <a:t>array</a:t>
            </a:r>
            <a:r>
              <a:rPr lang="zh-CN" altLang="en-US"/>
              <a:t>数组类型，存储</a:t>
            </a:r>
            <a:r>
              <a:rPr lang="en-US" altLang="zh-CN"/>
              <a:t>locations</a:t>
            </a:r>
            <a:r>
              <a:rPr lang="zh-CN" altLang="en-US"/>
              <a:t>的数据</a:t>
            </a:r>
          </a:p>
          <a:p>
            <a:pPr>
              <a:lnSpc>
                <a:spcPct val="110000"/>
              </a:lnSpc>
            </a:pPr>
            <a:r>
              <a:rPr lang="zh-CN" altLang="en-US"/>
              <a:t>建表语句：</a:t>
            </a:r>
          </a:p>
          <a:p>
            <a:endParaRPr lang="zh-CN" altLang="en-US"/>
          </a:p>
          <a:p>
            <a:endParaRPr lang="zh-CN" altLang="en-US"/>
          </a:p>
          <a:p>
            <a:pPr marL="285750" indent="-285750">
              <a:lnSpc>
                <a:spcPct val="110000"/>
              </a:lnSpc>
              <a:buFont typeface="Arial" panose="020B0604020202020204" pitchFamily="34" charset="0"/>
              <a:buChar char="•"/>
            </a:pPr>
            <a:r>
              <a:rPr lang="en-US" sz="1200" b="1">
                <a:solidFill>
                  <a:srgbClr val="0000FF"/>
                </a:solidFill>
                <a:highlight>
                  <a:srgbClr val="FFFFFF"/>
                </a:highlight>
                <a:latin typeface="Source Code Pro" panose="020B0309030403020204" charset="0"/>
                <a:cs typeface="Source Code Pro" panose="020B0309030403020204" charset="0"/>
                <a:sym typeface="+mn-ea"/>
              </a:rPr>
              <a:t>row</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b="1">
                <a:solidFill>
                  <a:srgbClr val="0000FF"/>
                </a:solidFill>
                <a:highlight>
                  <a:srgbClr val="FFFFFF"/>
                </a:highlight>
                <a:latin typeface="Source Code Pro" panose="020B0309030403020204" charset="0"/>
                <a:cs typeface="Source Code Pro" panose="020B0309030403020204" charset="0"/>
                <a:sym typeface="+mn-ea"/>
              </a:rPr>
              <a:t>format</a:t>
            </a:r>
            <a:r>
              <a:rPr lang="en-US" sz="1200">
                <a:solidFill>
                  <a:srgbClr val="000000"/>
                </a:solidFill>
                <a:highlight>
                  <a:srgbClr val="FFFFFF"/>
                </a:highlight>
                <a:latin typeface="Source Code Pro" panose="020B0309030403020204" charset="0"/>
                <a:cs typeface="Source Code Pro" panose="020B0309030403020204" charset="0"/>
                <a:sym typeface="+mn-ea"/>
              </a:rPr>
              <a:t> delimited fields terminated </a:t>
            </a:r>
            <a:r>
              <a:rPr lang="en-US" sz="1200" b="1">
                <a:solidFill>
                  <a:srgbClr val="0000FF"/>
                </a:solidFill>
                <a:highlight>
                  <a:srgbClr val="FFFFFF"/>
                </a:highlight>
                <a:latin typeface="Source Code Pro" panose="020B0309030403020204" charset="0"/>
                <a:cs typeface="Source Code Pro" panose="020B0309030403020204" charset="0"/>
                <a:sym typeface="+mn-ea"/>
              </a:rPr>
              <a:t>by</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a:solidFill>
                  <a:srgbClr val="808080"/>
                </a:solidFill>
                <a:highlight>
                  <a:srgbClr val="FFFFFF"/>
                </a:highlight>
                <a:latin typeface="Source Code Pro" panose="020B0309030403020204" charset="0"/>
                <a:cs typeface="Source Code Pro" panose="020B0309030403020204" charset="0"/>
                <a:sym typeface="+mn-ea"/>
              </a:rPr>
              <a:t>'\t' </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表示列分隔符是</a:t>
            </a:r>
            <a:r>
              <a:rPr lang="en-US" altLang="zh-CN" sz="1200">
                <a:solidFill>
                  <a:srgbClr val="FF0000"/>
                </a:solidFill>
                <a:highlight>
                  <a:srgbClr val="FFFFFF"/>
                </a:highlight>
                <a:latin typeface="Source Code Pro" panose="020B0309030403020204" charset="0"/>
                <a:cs typeface="Source Code Pro" panose="020B0309030403020204" charset="0"/>
                <a:sym typeface="+mn-ea"/>
              </a:rPr>
              <a:t>\t</a:t>
            </a:r>
            <a:endParaRPr lang="zh-CN" altLang="en-US" sz="1200">
              <a:solidFill>
                <a:srgbClr val="FF0000"/>
              </a:solidFill>
              <a:highlight>
                <a:srgbClr val="FFFFFF"/>
              </a:highlight>
              <a:latin typeface="Source Code Pro" panose="020B0309030403020204" charset="0"/>
              <a:cs typeface="Source Code Pro" panose="020B0309030403020204" charset="0"/>
              <a:sym typeface="+mn-ea"/>
            </a:endParaRPr>
          </a:p>
          <a:p>
            <a:pPr marL="285750" indent="-285750">
              <a:lnSpc>
                <a:spcPct val="110000"/>
              </a:lnSpc>
              <a:buFont typeface="Arial" panose="020B0604020202020204" pitchFamily="34" charset="0"/>
              <a:buChar char="•"/>
            </a:pPr>
            <a:r>
              <a:rPr lang="en-US" sz="1200">
                <a:solidFill>
                  <a:srgbClr val="000000"/>
                </a:solidFill>
                <a:highlight>
                  <a:srgbClr val="FFFFFF"/>
                </a:highlight>
                <a:latin typeface="Source Code Pro" panose="020B0309030403020204" charset="0"/>
                <a:cs typeface="Source Code Pro" panose="020B0309030403020204" charset="0"/>
                <a:sym typeface="+mn-ea"/>
              </a:rPr>
              <a:t>COLLECTION ITEMS TERMINATED </a:t>
            </a:r>
            <a:r>
              <a:rPr lang="en-US" sz="1200" b="1">
                <a:solidFill>
                  <a:srgbClr val="0000FF"/>
                </a:solidFill>
                <a:highlight>
                  <a:srgbClr val="FFFFFF"/>
                </a:highlight>
                <a:latin typeface="Source Code Pro" panose="020B0309030403020204" charset="0"/>
                <a:cs typeface="Source Code Pro" panose="020B0309030403020204" charset="0"/>
                <a:sym typeface="+mn-ea"/>
              </a:rPr>
              <a:t>BY</a:t>
            </a:r>
            <a:r>
              <a:rPr lang="en-US" sz="1200">
                <a:solidFill>
                  <a:srgbClr val="000000"/>
                </a:solidFill>
                <a:highlight>
                  <a:srgbClr val="FFFFFF"/>
                </a:highlight>
                <a:latin typeface="Source Code Pro" panose="020B0309030403020204" charset="0"/>
                <a:cs typeface="Source Code Pro" panose="020B0309030403020204" charset="0"/>
                <a:sym typeface="+mn-ea"/>
              </a:rPr>
              <a:t> </a:t>
            </a:r>
            <a:r>
              <a:rPr lang="en-US" sz="1200">
                <a:solidFill>
                  <a:srgbClr val="808080"/>
                </a:solidFill>
                <a:highlight>
                  <a:srgbClr val="FFFFFF"/>
                </a:highlight>
                <a:latin typeface="Source Code Pro" panose="020B0309030403020204" charset="0"/>
                <a:cs typeface="Source Code Pro" panose="020B0309030403020204" charset="0"/>
                <a:sym typeface="+mn-ea"/>
              </a:rPr>
              <a:t>',' </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表示集合（</a:t>
            </a:r>
            <a:r>
              <a:rPr lang="en-US" altLang="zh-CN" sz="1200">
                <a:solidFill>
                  <a:srgbClr val="FF0000"/>
                </a:solidFill>
                <a:highlight>
                  <a:srgbClr val="FFFFFF"/>
                </a:highlight>
                <a:latin typeface="Source Code Pro" panose="020B0309030403020204" charset="0"/>
                <a:cs typeface="Source Code Pro" panose="020B0309030403020204" charset="0"/>
                <a:sym typeface="+mn-ea"/>
              </a:rPr>
              <a:t>array</a:t>
            </a:r>
            <a:r>
              <a:rPr lang="zh-CN" altLang="en-US" sz="1200">
                <a:solidFill>
                  <a:srgbClr val="FF0000"/>
                </a:solidFill>
                <a:highlight>
                  <a:srgbClr val="FFFFFF"/>
                </a:highlight>
                <a:latin typeface="Source Code Pro" panose="020B0309030403020204" charset="0"/>
                <a:cs typeface="Source Code Pro" panose="020B0309030403020204" charset="0"/>
                <a:sym typeface="+mn-ea"/>
              </a:rPr>
              <a:t>）元素的分隔符是逗号</a:t>
            </a:r>
          </a:p>
        </p:txBody>
      </p:sp>
      <p:sp>
        <p:nvSpPr>
          <p:cNvPr id="5" name="文本框 4"/>
          <p:cNvSpPr txBox="1"/>
          <p:nvPr/>
        </p:nvSpPr>
        <p:spPr>
          <a:xfrm>
            <a:off x="767715" y="2493010"/>
            <a:ext cx="6806565" cy="1174115"/>
          </a:xfrm>
          <a:prstGeom prst="rect">
            <a:avLst/>
          </a:prstGeom>
          <a:noFill/>
          <a:ln>
            <a:solidFill>
              <a:schemeClr val="accent1"/>
            </a:solidFill>
          </a:ln>
        </p:spPr>
        <p:txBody>
          <a:bodyPr wrap="square" rtlCol="0">
            <a:noAutofit/>
          </a:bodyPr>
          <a:lstStyle/>
          <a:p>
            <a:r>
              <a:rPr lang="en-US" altLang="zh-CN">
                <a:latin typeface="Cascadia Code Light" panose="020B0609020000020004" charset="0"/>
                <a:cs typeface="Cascadia Code Light" panose="020B0609020000020004" charset="0"/>
              </a:rPr>
              <a:t>name		| locations</a:t>
            </a:r>
          </a:p>
          <a:p>
            <a:r>
              <a:rPr lang="en-US" altLang="zh-CN">
                <a:latin typeface="Cascadia Code Light" panose="020B0609020000020004" charset="0"/>
                <a:cs typeface="Cascadia Code Light" panose="020B0609020000020004" charset="0"/>
              </a:rPr>
              <a:t>-------------------------------------------------</a:t>
            </a:r>
            <a:endParaRPr lang="zh-CN" altLang="en-US">
              <a:latin typeface="Cascadia Code Light" panose="020B0609020000020004" charset="0"/>
              <a:cs typeface="Cascadia Code Light" panose="020B0609020000020004" charset="0"/>
            </a:endParaRPr>
          </a:p>
          <a:p>
            <a:r>
              <a:rPr lang="zh-CN" altLang="en-US">
                <a:latin typeface="Cascadia Code Light" panose="020B0609020000020004" charset="0"/>
                <a:cs typeface="Cascadia Code Light" panose="020B0609020000020004" charset="0"/>
              </a:rPr>
              <a:t>zhangsan</a:t>
            </a:r>
            <a:r>
              <a:rPr lang="en-US" altLang="zh-CN">
                <a:latin typeface="Cascadia Code Light" panose="020B0609020000020004" charset="0"/>
                <a:cs typeface="Cascadia Code Light" panose="020B0609020000020004" charset="0"/>
              </a:rPr>
              <a:t>	| </a:t>
            </a:r>
            <a:r>
              <a:rPr lang="zh-CN" altLang="en-US">
                <a:latin typeface="Cascadia Code Light" panose="020B0609020000020004" charset="0"/>
                <a:cs typeface="Cascadia Code Light" panose="020B0609020000020004" charset="0"/>
              </a:rPr>
              <a:t>beijing,shanghai,tianjin,hangzhou</a:t>
            </a:r>
          </a:p>
          <a:p>
            <a:r>
              <a:rPr lang="zh-CN" altLang="en-US">
                <a:latin typeface="Cascadia Code Light" panose="020B0609020000020004" charset="0"/>
                <a:cs typeface="Cascadia Code Light" panose="020B0609020000020004" charset="0"/>
              </a:rPr>
              <a:t>wangwu</a:t>
            </a:r>
            <a:r>
              <a:rPr lang="en-US" altLang="zh-CN">
                <a:latin typeface="Cascadia Code Light" panose="020B0609020000020004" charset="0"/>
                <a:cs typeface="Cascadia Code Light" panose="020B0609020000020004" charset="0"/>
              </a:rPr>
              <a:t>		| </a:t>
            </a:r>
            <a:r>
              <a:rPr lang="zh-CN" altLang="en-US">
                <a:latin typeface="Cascadia Code Light" panose="020B0609020000020004" charset="0"/>
                <a:cs typeface="Cascadia Code Light" panose="020B0609020000020004" charset="0"/>
              </a:rPr>
              <a:t>changchun,chengdu,wuhan,beijin</a:t>
            </a:r>
          </a:p>
        </p:txBody>
      </p:sp>
      <p:sp>
        <p:nvSpPr>
          <p:cNvPr id="100" name="文本框 99"/>
          <p:cNvSpPr txBox="1"/>
          <p:nvPr/>
        </p:nvSpPr>
        <p:spPr>
          <a:xfrm>
            <a:off x="767715" y="4653280"/>
            <a:ext cx="8350885" cy="758825"/>
          </a:xfrm>
          <a:prstGeom prst="rect">
            <a:avLst/>
          </a:prstGeom>
          <a:noFill/>
          <a:ln w="9525">
            <a:solidFill>
              <a:schemeClr val="accent1"/>
            </a:solidFill>
          </a:ln>
        </p:spPr>
        <p:txBody>
          <a:bodyPr>
            <a:noAutofit/>
          </a:bodyPr>
          <a:lstStyle/>
          <a:p>
            <a:pPr marL="0" indent="0"/>
            <a:r>
              <a:rPr lang="en-US" sz="1400" b="1">
                <a:solidFill>
                  <a:srgbClr val="0000FF"/>
                </a:solidFill>
                <a:highlight>
                  <a:srgbClr val="FFFFFF"/>
                </a:highlight>
                <a:latin typeface="Source Code Pro" panose="020B0309030403020204" charset="0"/>
                <a:cs typeface="Source Code Pro" panose="020B0309030403020204" charset="0"/>
              </a:rPr>
              <a:t>create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table</a:t>
            </a:r>
            <a:r>
              <a:rPr lang="en-US" sz="1400" b="0">
                <a:solidFill>
                  <a:srgbClr val="000000"/>
                </a:solidFill>
                <a:highlight>
                  <a:srgbClr val="FFFFFF"/>
                </a:highlight>
                <a:latin typeface="Source Code Pro" panose="020B0309030403020204" charset="0"/>
                <a:cs typeface="Source Code Pro" panose="020B0309030403020204" charset="0"/>
              </a:rPr>
              <a:t> myhive.</a:t>
            </a:r>
            <a:r>
              <a:rPr lang="en-US" sz="1400">
                <a:solidFill>
                  <a:srgbClr val="000000"/>
                </a:solidFill>
                <a:highlight>
                  <a:srgbClr val="FFFFFF"/>
                </a:highlight>
                <a:latin typeface="Consolas" panose="020B0609020204030204" charset="0"/>
                <a:cs typeface="Consolas" panose="020B0609020204030204" charset="0"/>
                <a:sym typeface="+mn-ea"/>
              </a:rPr>
              <a:t>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name 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work_locations </a:t>
            </a:r>
            <a:r>
              <a:rPr lang="en-US" sz="1400" b="1">
                <a:solidFill>
                  <a:srgbClr val="0000FF"/>
                </a:solidFill>
                <a:highlight>
                  <a:srgbClr val="FFFFFF"/>
                </a:highlight>
                <a:latin typeface="Source Code Pro" panose="020B0309030403020204" charset="0"/>
                <a:cs typeface="Source Code Pro" panose="020B0309030403020204" charset="0"/>
              </a:rPr>
              <a:t>array</a:t>
            </a:r>
            <a:r>
              <a:rPr lang="en-US" sz="1400" b="1">
                <a:solidFill>
                  <a:srgbClr val="000080"/>
                </a:solidFill>
                <a:highlight>
                  <a:srgbClr val="FFFFFF"/>
                </a:highlight>
                <a:latin typeface="Source Code Pro" panose="020B0309030403020204" charset="0"/>
                <a:cs typeface="Source Code Pro" panose="020B0309030403020204" charset="0"/>
              </a:rPr>
              <a:t>&lt;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&gt;)</a:t>
            </a:r>
            <a:endParaRPr lang="en-US" sz="1400" b="1">
              <a:solidFill>
                <a:srgbClr val="0000FF"/>
              </a:solidFill>
              <a:highlight>
                <a:srgbClr val="FFFFFF"/>
              </a:highlight>
              <a:latin typeface="Source Code Pro" panose="020B0309030403020204" charset="0"/>
              <a:cs typeface="Source Code Pro" panose="020B0309030403020204" charset="0"/>
            </a:endParaRPr>
          </a:p>
          <a:p>
            <a:pPr marL="0" indent="0"/>
            <a:r>
              <a:rPr lang="en-US" sz="1400" b="1">
                <a:solidFill>
                  <a:srgbClr val="0000FF"/>
                </a:solidFill>
                <a:highlight>
                  <a:srgbClr val="FFFFFF"/>
                </a:highlight>
                <a:latin typeface="Source Code Pro" panose="020B0309030403020204" charset="0"/>
                <a:cs typeface="Source Code Pro" panose="020B0309030403020204" charset="0"/>
              </a:rPr>
              <a:t>row</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format</a:t>
            </a:r>
            <a:r>
              <a:rPr lang="en-US" sz="1400" b="0">
                <a:solidFill>
                  <a:srgbClr val="000000"/>
                </a:solidFill>
                <a:highlight>
                  <a:srgbClr val="FFFFFF"/>
                </a:highlight>
                <a:latin typeface="Source Code Pro" panose="020B0309030403020204" charset="0"/>
                <a:cs typeface="Source Code Pro" panose="020B0309030403020204" charset="0"/>
              </a:rPr>
              <a:t> delimited fields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'\t'</a:t>
            </a:r>
            <a:endParaRPr lang="en-US" sz="1400" b="0">
              <a:solidFill>
                <a:srgbClr val="000000"/>
              </a:solidFill>
              <a:highlight>
                <a:srgbClr val="FFFFFF"/>
              </a:highlight>
              <a:latin typeface="Source Code Pro" panose="020B0309030403020204" charset="0"/>
              <a:cs typeface="Source Code Pro" panose="020B0309030403020204" charset="0"/>
            </a:endParaRPr>
          </a:p>
          <a:p>
            <a:pPr marL="0" indent="0"/>
            <a:r>
              <a:rPr lang="en-US" sz="1400" b="0">
                <a:solidFill>
                  <a:srgbClr val="000000"/>
                </a:solidFill>
                <a:highlight>
                  <a:srgbClr val="FFFFFF"/>
                </a:highlight>
                <a:latin typeface="Source Code Pro" panose="020B0309030403020204" charset="0"/>
                <a:cs typeface="Source Code Pro" panose="020B0309030403020204" charset="0"/>
              </a:rPr>
              <a:t>COLLECTION ITEMS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altLang="en-US" sz="1400" b="1">
              <a:solidFill>
                <a:srgbClr val="000080"/>
              </a:solidFill>
              <a:highlight>
                <a:srgbClr val="FFFFFF"/>
              </a:highlight>
              <a:latin typeface="Source Code Pro" panose="020B0309030403020204" charset="0"/>
              <a:cs typeface="Source Code Pro" panose="020B0309030403020204" charset="0"/>
            </a:endParaRPr>
          </a:p>
        </p:txBody>
      </p:sp>
      <p:pic>
        <p:nvPicPr>
          <p:cNvPr id="4" name="图片 3" descr="01 (150)"/>
          <p:cNvPicPr>
            <a:picLocks noChangeAspect="1"/>
          </p:cNvPicPr>
          <p:nvPr>
            <p:custDataLst>
              <p:tags r:id="rId1"/>
            </p:custDataLst>
          </p:nvPr>
        </p:nvPicPr>
        <p:blipFill>
          <a:blip r:embed="rId3"/>
          <a:stretch>
            <a:fillRect/>
          </a:stretch>
        </p:blipFill>
        <p:spPr>
          <a:xfrm>
            <a:off x="10824845" y="4972685"/>
            <a:ext cx="1602105" cy="160210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a</a:t>
            </a:r>
            <a:r>
              <a:rPr lang="zh-CN" altLang="en-US"/>
              <a:t>rray类型</a:t>
            </a:r>
          </a:p>
        </p:txBody>
      </p:sp>
      <p:sp>
        <p:nvSpPr>
          <p:cNvPr id="3" name="文本占位符 2"/>
          <p:cNvSpPr>
            <a:spLocks noGrp="1"/>
          </p:cNvSpPr>
          <p:nvPr>
            <p:ph type="body" sz="quarter" idx="11"/>
          </p:nvPr>
        </p:nvSpPr>
        <p:spPr/>
        <p:txBody>
          <a:bodyPr/>
          <a:lstStyle/>
          <a:p>
            <a:r>
              <a:rPr lang="zh-CN" altLang="en-US"/>
              <a:t>建表语句：</a:t>
            </a:r>
            <a:endParaRPr lang="zh-CN" altLang="en-US" sz="1200">
              <a:solidFill>
                <a:srgbClr val="FF0000"/>
              </a:solidFill>
              <a:highlight>
                <a:srgbClr val="FFFFFF"/>
              </a:highlight>
              <a:latin typeface="Source Code Pro" panose="020B0309030403020204" charset="0"/>
              <a:cs typeface="Source Code Pro" panose="020B0309030403020204" charset="0"/>
              <a:sym typeface="+mn-ea"/>
            </a:endParaRPr>
          </a:p>
        </p:txBody>
      </p:sp>
      <p:sp>
        <p:nvSpPr>
          <p:cNvPr id="100" name="文本框 99"/>
          <p:cNvSpPr txBox="1"/>
          <p:nvPr/>
        </p:nvSpPr>
        <p:spPr>
          <a:xfrm>
            <a:off x="839470" y="2132965"/>
            <a:ext cx="8350885" cy="758825"/>
          </a:xfrm>
          <a:prstGeom prst="rect">
            <a:avLst/>
          </a:prstGeom>
          <a:noFill/>
          <a:ln w="9525">
            <a:solidFill>
              <a:schemeClr val="accent1"/>
            </a:solidFill>
          </a:ln>
        </p:spPr>
        <p:txBody>
          <a:bodyPr>
            <a:noAutofit/>
          </a:bodyPr>
          <a:lstStyle/>
          <a:p>
            <a:pPr marL="0" indent="0"/>
            <a:r>
              <a:rPr lang="en-US" sz="1400" b="1">
                <a:solidFill>
                  <a:srgbClr val="0000FF"/>
                </a:solidFill>
                <a:highlight>
                  <a:srgbClr val="FFFFFF"/>
                </a:highlight>
                <a:latin typeface="Source Code Pro" panose="020B0309030403020204" charset="0"/>
                <a:cs typeface="Source Code Pro" panose="020B0309030403020204" charset="0"/>
              </a:rPr>
              <a:t>create</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table</a:t>
            </a:r>
            <a:r>
              <a:rPr lang="en-US" sz="1400" b="0">
                <a:solidFill>
                  <a:srgbClr val="000000"/>
                </a:solidFill>
                <a:highlight>
                  <a:srgbClr val="FFFFFF"/>
                </a:highlight>
                <a:latin typeface="Source Code Pro" panose="020B0309030403020204" charset="0"/>
                <a:cs typeface="Source Code Pro" panose="020B0309030403020204" charset="0"/>
              </a:rPr>
              <a:t> myhive.</a:t>
            </a:r>
            <a:r>
              <a:rPr lang="en-US" sz="1400">
                <a:solidFill>
                  <a:srgbClr val="000000"/>
                </a:solidFill>
                <a:highlight>
                  <a:srgbClr val="FFFFFF"/>
                </a:highlight>
                <a:latin typeface="Consolas" panose="020B0609020204030204" charset="0"/>
                <a:cs typeface="Consolas" panose="020B0609020204030204" charset="0"/>
                <a:sym typeface="+mn-ea"/>
              </a:rPr>
              <a:t>test_array</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name string</a:t>
            </a:r>
            <a:r>
              <a:rPr lang="en-US" sz="1400" b="1">
                <a:solidFill>
                  <a:srgbClr val="000080"/>
                </a:solidFill>
                <a:highlight>
                  <a:srgbClr val="FFFFFF"/>
                </a:highlight>
                <a:latin typeface="Source Code Pro" panose="020B0309030403020204" charset="0"/>
                <a:cs typeface="Source Code Pro" panose="020B0309030403020204" charset="0"/>
              </a:rPr>
              <a:t>,</a:t>
            </a:r>
            <a:r>
              <a:rPr lang="en-US" sz="1400" b="0">
                <a:solidFill>
                  <a:srgbClr val="000000"/>
                </a:solidFill>
                <a:highlight>
                  <a:srgbClr val="FFFFFF"/>
                </a:highlight>
                <a:latin typeface="Source Code Pro" panose="020B0309030403020204" charset="0"/>
                <a:cs typeface="Source Code Pro" panose="020B0309030403020204" charset="0"/>
              </a:rPr>
              <a:t> work_locations </a:t>
            </a:r>
            <a:r>
              <a:rPr lang="en-US" sz="1400" b="1">
                <a:solidFill>
                  <a:srgbClr val="0000FF"/>
                </a:solidFill>
                <a:highlight>
                  <a:srgbClr val="FFFFFF"/>
                </a:highlight>
                <a:latin typeface="Source Code Pro" panose="020B0309030403020204" charset="0"/>
                <a:cs typeface="Source Code Pro" panose="020B0309030403020204" charset="0"/>
              </a:rPr>
              <a:t>array</a:t>
            </a:r>
            <a:r>
              <a:rPr lang="en-US" sz="1400" b="1">
                <a:solidFill>
                  <a:srgbClr val="000080"/>
                </a:solidFill>
                <a:highlight>
                  <a:srgbClr val="FFFFFF"/>
                </a:highlight>
                <a:latin typeface="Source Code Pro" panose="020B0309030403020204" charset="0"/>
                <a:cs typeface="Source Code Pro" panose="020B0309030403020204" charset="0"/>
              </a:rPr>
              <a:t>&lt;</a:t>
            </a:r>
            <a:r>
              <a:rPr lang="en-US" sz="1400" b="0">
                <a:solidFill>
                  <a:srgbClr val="000000"/>
                </a:solidFill>
                <a:highlight>
                  <a:srgbClr val="FFFFFF"/>
                </a:highlight>
                <a:latin typeface="Source Code Pro" panose="020B0309030403020204" charset="0"/>
                <a:cs typeface="Source Code Pro" panose="020B0309030403020204" charset="0"/>
              </a:rPr>
              <a:t>string</a:t>
            </a:r>
            <a:r>
              <a:rPr lang="en-US" sz="1400" b="1">
                <a:solidFill>
                  <a:srgbClr val="000080"/>
                </a:solidFill>
                <a:highlight>
                  <a:srgbClr val="FFFFFF"/>
                </a:highlight>
                <a:latin typeface="Source Code Pro" panose="020B0309030403020204" charset="0"/>
                <a:cs typeface="Source Code Pro" panose="020B0309030403020204" charset="0"/>
              </a:rPr>
              <a:t>&gt;)</a:t>
            </a:r>
            <a:endParaRPr lang="en-US" sz="1400" b="1">
              <a:solidFill>
                <a:srgbClr val="0000FF"/>
              </a:solidFill>
              <a:highlight>
                <a:srgbClr val="FFFFFF"/>
              </a:highlight>
              <a:latin typeface="Source Code Pro" panose="020B0309030403020204" charset="0"/>
              <a:cs typeface="Source Code Pro" panose="020B0309030403020204" charset="0"/>
            </a:endParaRPr>
          </a:p>
          <a:p>
            <a:pPr marL="0" indent="0"/>
            <a:r>
              <a:rPr lang="en-US" sz="1400" b="1">
                <a:solidFill>
                  <a:srgbClr val="0000FF"/>
                </a:solidFill>
                <a:highlight>
                  <a:srgbClr val="FFFFFF"/>
                </a:highlight>
                <a:latin typeface="Source Code Pro" panose="020B0309030403020204" charset="0"/>
                <a:cs typeface="Source Code Pro" panose="020B0309030403020204" charset="0"/>
              </a:rPr>
              <a:t>row</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1">
                <a:solidFill>
                  <a:srgbClr val="0000FF"/>
                </a:solidFill>
                <a:highlight>
                  <a:srgbClr val="FFFFFF"/>
                </a:highlight>
                <a:latin typeface="Source Code Pro" panose="020B0309030403020204" charset="0"/>
                <a:cs typeface="Source Code Pro" panose="020B0309030403020204" charset="0"/>
              </a:rPr>
              <a:t>format</a:t>
            </a:r>
            <a:r>
              <a:rPr lang="en-US" sz="1400" b="0">
                <a:solidFill>
                  <a:srgbClr val="000000"/>
                </a:solidFill>
                <a:highlight>
                  <a:srgbClr val="FFFFFF"/>
                </a:highlight>
                <a:latin typeface="Source Code Pro" panose="020B0309030403020204" charset="0"/>
                <a:cs typeface="Source Code Pro" panose="020B0309030403020204" charset="0"/>
              </a:rPr>
              <a:t> delimited fields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'\t'</a:t>
            </a:r>
            <a:endParaRPr lang="en-US" sz="1400" b="0">
              <a:solidFill>
                <a:srgbClr val="000000"/>
              </a:solidFill>
              <a:highlight>
                <a:srgbClr val="FFFFFF"/>
              </a:highlight>
              <a:latin typeface="Source Code Pro" panose="020B0309030403020204" charset="0"/>
              <a:cs typeface="Source Code Pro" panose="020B0309030403020204" charset="0"/>
            </a:endParaRPr>
          </a:p>
          <a:p>
            <a:pPr marL="0" indent="0"/>
            <a:r>
              <a:rPr lang="en-US" sz="1400" b="0">
                <a:solidFill>
                  <a:srgbClr val="000000"/>
                </a:solidFill>
                <a:highlight>
                  <a:srgbClr val="FFFFFF"/>
                </a:highlight>
                <a:latin typeface="Source Code Pro" panose="020B0309030403020204" charset="0"/>
                <a:cs typeface="Source Code Pro" panose="020B0309030403020204" charset="0"/>
              </a:rPr>
              <a:t>COLLECTION ITEMS TERMINATED </a:t>
            </a:r>
            <a:r>
              <a:rPr lang="en-US" sz="1400" b="1">
                <a:solidFill>
                  <a:srgbClr val="0000FF"/>
                </a:solidFill>
                <a:highlight>
                  <a:srgbClr val="FFFFFF"/>
                </a:highlight>
                <a:latin typeface="Source Code Pro" panose="020B0309030403020204" charset="0"/>
                <a:cs typeface="Source Code Pro" panose="020B0309030403020204" charset="0"/>
              </a:rPr>
              <a:t>BY</a:t>
            </a:r>
            <a:r>
              <a:rPr lang="en-US" sz="1400" b="0">
                <a:solidFill>
                  <a:srgbClr val="000000"/>
                </a:solidFill>
                <a:highlight>
                  <a:srgbClr val="FFFFFF"/>
                </a:highlight>
                <a:latin typeface="Source Code Pro" panose="020B0309030403020204" charset="0"/>
                <a:cs typeface="Source Code Pro" panose="020B0309030403020204" charset="0"/>
              </a:rPr>
              <a:t> </a:t>
            </a:r>
            <a:r>
              <a:rPr lang="en-US" sz="1400" b="0">
                <a:solidFill>
                  <a:srgbClr val="808080"/>
                </a:solidFill>
                <a:highlight>
                  <a:srgbClr val="FFFFFF"/>
                </a:highlight>
                <a:latin typeface="Source Code Pro" panose="020B0309030403020204" charset="0"/>
                <a:cs typeface="Source Code Pro" panose="020B0309030403020204" charset="0"/>
              </a:rPr>
              <a:t>','</a:t>
            </a:r>
            <a:r>
              <a:rPr lang="en-US" sz="1400" b="1">
                <a:solidFill>
                  <a:srgbClr val="000080"/>
                </a:solidFill>
                <a:highlight>
                  <a:srgbClr val="FFFFFF"/>
                </a:highlight>
                <a:latin typeface="Source Code Pro" panose="020B0309030403020204" charset="0"/>
                <a:cs typeface="Source Code Pro" panose="020B0309030403020204" charset="0"/>
              </a:rPr>
              <a:t>;</a:t>
            </a:r>
            <a:endParaRPr lang="en-US" altLang="en-US" sz="1400" b="1">
              <a:solidFill>
                <a:srgbClr val="000080"/>
              </a:solidFill>
              <a:highlight>
                <a:srgbClr val="FFFFFF"/>
              </a:highlight>
              <a:latin typeface="Source Code Pro" panose="020B0309030403020204" charset="0"/>
              <a:cs typeface="Source Code Pro" panose="020B0309030403020204" charset="0"/>
            </a:endParaRPr>
          </a:p>
        </p:txBody>
      </p:sp>
      <p:pic>
        <p:nvPicPr>
          <p:cNvPr id="4" name="图片 3" descr="01 (150)"/>
          <p:cNvPicPr>
            <a:picLocks noChangeAspect="1"/>
          </p:cNvPicPr>
          <p:nvPr>
            <p:custDataLst>
              <p:tags r:id="rId1"/>
            </p:custDataLst>
          </p:nvPr>
        </p:nvPicPr>
        <p:blipFill>
          <a:blip r:embed="rId9"/>
          <a:stretch>
            <a:fillRect/>
          </a:stretch>
        </p:blipFill>
        <p:spPr>
          <a:xfrm>
            <a:off x="10824845" y="4972685"/>
            <a:ext cx="1602105" cy="1602105"/>
          </a:xfrm>
          <a:prstGeom prst="rect">
            <a:avLst/>
          </a:prstGeom>
        </p:spPr>
      </p:pic>
      <p:grpSp>
        <p:nvGrpSpPr>
          <p:cNvPr id="13" name="组合 12"/>
          <p:cNvGrpSpPr/>
          <p:nvPr/>
        </p:nvGrpSpPr>
        <p:grpSpPr>
          <a:xfrm>
            <a:off x="858520" y="3429000"/>
            <a:ext cx="2376170" cy="2736215"/>
            <a:chOff x="1352" y="5400"/>
            <a:chExt cx="3742" cy="4309"/>
          </a:xfrm>
        </p:grpSpPr>
        <p:sp>
          <p:nvSpPr>
            <p:cNvPr id="7" name="矩形 6"/>
            <p:cNvSpPr/>
            <p:nvPr>
              <p:custDataLst>
                <p:tags r:id="rId5"/>
              </p:custDataLst>
            </p:nvPr>
          </p:nvSpPr>
          <p:spPr>
            <a:xfrm>
              <a:off x="1352" y="5400"/>
              <a:ext cx="3742" cy="11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array&lt;string&gt;</a:t>
              </a:r>
            </a:p>
          </p:txBody>
        </p:sp>
        <p:sp>
          <p:nvSpPr>
            <p:cNvPr id="8" name="矩形 7"/>
            <p:cNvSpPr/>
            <p:nvPr>
              <p:custDataLst>
                <p:tags r:id="rId6"/>
              </p:custDataLst>
            </p:nvPr>
          </p:nvSpPr>
          <p:spPr>
            <a:xfrm>
              <a:off x="1352" y="6534"/>
              <a:ext cx="3742" cy="27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“hadoop”, “bigdata”, “hdfs” ......</a:t>
              </a:r>
            </a:p>
          </p:txBody>
        </p:sp>
        <p:sp>
          <p:nvSpPr>
            <p:cNvPr id="9" name="矩形 8"/>
            <p:cNvSpPr/>
            <p:nvPr>
              <p:custDataLst>
                <p:tags r:id="rId7"/>
              </p:custDataLst>
            </p:nvPr>
          </p:nvSpPr>
          <p:spPr>
            <a:xfrm>
              <a:off x="1662" y="7429"/>
              <a:ext cx="3225" cy="2281"/>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200">
                  <a:solidFill>
                    <a:srgbClr val="FF0000"/>
                  </a:solidFill>
                </a:rPr>
                <a:t>以逗号分隔的元素</a:t>
              </a:r>
            </a:p>
          </p:txBody>
        </p:sp>
      </p:grpSp>
      <p:grpSp>
        <p:nvGrpSpPr>
          <p:cNvPr id="14" name="组合 13"/>
          <p:cNvGrpSpPr/>
          <p:nvPr/>
        </p:nvGrpSpPr>
        <p:grpSpPr>
          <a:xfrm>
            <a:off x="4907915" y="3429000"/>
            <a:ext cx="2376170" cy="2736215"/>
            <a:chOff x="1352" y="5400"/>
            <a:chExt cx="3742" cy="4309"/>
          </a:xfrm>
        </p:grpSpPr>
        <p:sp>
          <p:nvSpPr>
            <p:cNvPr id="15" name="矩形 14"/>
            <p:cNvSpPr/>
            <p:nvPr>
              <p:custDataLst>
                <p:tags r:id="rId2"/>
              </p:custDataLst>
            </p:nvPr>
          </p:nvSpPr>
          <p:spPr>
            <a:xfrm>
              <a:off x="1352" y="5400"/>
              <a:ext cx="3742" cy="113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array&lt;int&gt;</a:t>
              </a:r>
            </a:p>
          </p:txBody>
        </p:sp>
        <p:sp>
          <p:nvSpPr>
            <p:cNvPr id="16" name="矩形 15"/>
            <p:cNvSpPr/>
            <p:nvPr>
              <p:custDataLst>
                <p:tags r:id="rId3"/>
              </p:custDataLst>
            </p:nvPr>
          </p:nvSpPr>
          <p:spPr>
            <a:xfrm>
              <a:off x="1352" y="6534"/>
              <a:ext cx="3742" cy="271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1, 2, 3, 4, 5</a:t>
              </a:r>
            </a:p>
          </p:txBody>
        </p:sp>
        <p:sp>
          <p:nvSpPr>
            <p:cNvPr id="17" name="矩形 16"/>
            <p:cNvSpPr/>
            <p:nvPr>
              <p:custDataLst>
                <p:tags r:id="rId4"/>
              </p:custDataLst>
            </p:nvPr>
          </p:nvSpPr>
          <p:spPr>
            <a:xfrm>
              <a:off x="1662" y="7429"/>
              <a:ext cx="3225" cy="2281"/>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zh-CN" altLang="en-US" sz="1200">
                  <a:solidFill>
                    <a:srgbClr val="FF0000"/>
                  </a:solidFill>
                </a:rPr>
                <a:t>以逗号分隔的元素</a:t>
              </a:r>
            </a:p>
          </p:txBody>
        </p:sp>
      </p:grpSp>
      <p:sp>
        <p:nvSpPr>
          <p:cNvPr id="19" name="文本框 18"/>
          <p:cNvSpPr txBox="1"/>
          <p:nvPr/>
        </p:nvSpPr>
        <p:spPr>
          <a:xfrm>
            <a:off x="839470" y="2976245"/>
            <a:ext cx="9258300" cy="368300"/>
          </a:xfrm>
          <a:prstGeom prst="rect">
            <a:avLst/>
          </a:prstGeom>
          <a:noFill/>
        </p:spPr>
        <p:txBody>
          <a:bodyPr wrap="square" rtlCol="0">
            <a:spAutoFit/>
          </a:bodyPr>
          <a:lstStyle/>
          <a:p>
            <a:pPr algn="l">
              <a:buClrTx/>
              <a:buSzTx/>
              <a:buFontTx/>
            </a:pPr>
            <a:r>
              <a:rPr lang="zh-CN" altLang="en-US" sz="1800"/>
              <a:t>基于</a:t>
            </a:r>
            <a:r>
              <a:rPr lang="zh-CN" altLang="en-US" sz="1800">
                <a:sym typeface="+mn-ea"/>
              </a:rPr>
              <a:t>COLLECTION ITEMS TERMINATED BY ',' 设定的array类型的一条数据示意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A0ZTUxM2YxNWFkZDlkNTZiNWZhYzlkMjQxNWY2ZTMifQ=="/>
  <p:tag name="KSO_WPP_MARK_KEY" val="5d38e34e-b7ea-4421-aaf0-5611c66ecfb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TABLE_ENDDRAG_ORIGIN_RECT" val="660*46"/>
  <p:tag name="TABLE_ENDDRAG_RECT" val="250*252*660*46"/>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941,&quot;width&quot;:8586}"/>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831,&quot;width&quot;:2831}"/>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9f7b1f7f-29f2-41c5-86d6-cb84effc8fcf}"/>
  <p:tag name="TABLE_ENDDRAG_ORIGIN_RECT" val="489*352"/>
  <p:tag name="TABLE_ENDDRAG_RECT" val="60*133*489*352"/>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00}"/>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00}"/>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799,&quot;width&quot;:2799}"/>
</p:tagLst>
</file>

<file path=ppt/tags/tag20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60,&quot;width&quot;:4160}"/>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60,&quot;width&quot;:4160}"/>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TABLE_ENDDRAG_ORIGIN_RECT" val="660*46"/>
  <p:tag name="TABLE_ENDDRAG_RECT" val="250*252*660*46"/>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UNIT_TABLE_BEAUTIFY" val="smartTable{a0286881-e7a7-4982-93d6-9f72ae5848ca}"/>
  <p:tag name="TABLE_ENDDRAG_ORIGIN_RECT" val="853*322"/>
  <p:tag name="TABLE_ENDDRAG_RECT" val="56*145*853*322"/>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8115,&quot;width&quot;:7515}"/>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6,&quot;width&quot;:646}"/>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UNIT_TABLE_BEAUTIFY" val="smartTable{ab35795d-e98a-4b28-acaa-0c3b73e519b9}"/>
  <p:tag name="TABLE_ENDDRAG_ORIGIN_RECT" val="808*299"/>
  <p:tag name="TABLE_ENDDRAG_RECT" val="54*130*808*299"/>
</p:tagLst>
</file>

<file path=ppt/tags/tag297.xml><?xml version="1.0" encoding="utf-8"?>
<p:tagLst xmlns:a="http://schemas.openxmlformats.org/drawingml/2006/main" xmlns:r="http://schemas.openxmlformats.org/officeDocument/2006/relationships" xmlns:p="http://schemas.openxmlformats.org/presentationml/2006/main">
  <p:tag name="KSO_WM_UNIT_TABLE_BEAUTIFY" val="smartTable{e7bf0615-5bb5-4d92-b683-bb0efcb28d25}"/>
  <p:tag name="TABLE_ENDDRAG_ORIGIN_RECT" val="798*202"/>
  <p:tag name="TABLE_ENDDRAG_RECT" val="100*150*798*202"/>
</p:tagLst>
</file>

<file path=ppt/tags/tag298.xml><?xml version="1.0" encoding="utf-8"?>
<p:tagLst xmlns:a="http://schemas.openxmlformats.org/drawingml/2006/main" xmlns:r="http://schemas.openxmlformats.org/officeDocument/2006/relationships" xmlns:p="http://schemas.openxmlformats.org/presentationml/2006/main">
  <p:tag name="KSO_WM_UNIT_TABLE_BEAUTIFY" val="smartTable{ab35795d-e98a-4b28-acaa-0c3b73e519b9}"/>
  <p:tag name="TABLE_ENDDRAG_ORIGIN_RECT" val="808*299"/>
  <p:tag name="TABLE_ENDDRAG_RECT" val="54*130*808*299"/>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6,&quot;width&quot;:646}"/>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UNIT_TABLE_BEAUTIFY" val="smartTable{add28cb9-4378-4c5b-a752-9a5580ac9e6c}"/>
  <p:tag name="TABLE_ENDDRAG_ORIGIN_RECT" val="856*386"/>
  <p:tag name="TABLE_ENDDRAG_RECT" val="66*128*856*386"/>
</p:tagLst>
</file>

<file path=ppt/tags/tag304.xml><?xml version="1.0" encoding="utf-8"?>
<p:tagLst xmlns:a="http://schemas.openxmlformats.org/drawingml/2006/main" xmlns:r="http://schemas.openxmlformats.org/officeDocument/2006/relationships" xmlns:p="http://schemas.openxmlformats.org/presentationml/2006/main">
  <p:tag name="KSO_WM_UNIT_TABLE_BEAUTIFY" val="smartTable{ab35795d-e98a-4b28-acaa-0c3b73e519b9}"/>
  <p:tag name="TABLE_ENDDRAG_ORIGIN_RECT" val="808*288"/>
  <p:tag name="TABLE_ENDDRAG_RECT" val="55*156*808*288"/>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UNIT_TABLE_BEAUTIFY" val="smartTable{e7bf0615-5bb5-4d92-b683-bb0efcb28d25}"/>
  <p:tag name="TABLE_ENDDRAG_ORIGIN_RECT" val="798*202"/>
  <p:tag name="TABLE_ENDDRAG_RECT" val="100*150*798*202"/>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UNIT_TABLE_BEAUTIFY" val="smartTable{e7bf0615-5bb5-4d92-b683-bb0efcb28d25}"/>
  <p:tag name="TABLE_ENDDRAG_ORIGIN_RECT" val="798*202"/>
  <p:tag name="TABLE_ENDDRAG_RECT" val="100*150*798*202"/>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6,&quot;width&quot;:646}"/>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6,&quot;width&quot;:646}"/>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6,&quot;width&quot;:646}"/>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6,&quot;width&quot;:646}"/>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6,&quot;width&quot;:646}"/>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253,&quot;width&quot;:10279}"/>
</p:tagLst>
</file>

<file path=ppt/tags/tag3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00}"/>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UNIT_TABLE_BEAUTIFY" val="smartTable{58fc1408-51bb-428e-811a-be6a511e0c02}"/>
  <p:tag name="TABLE_ENDDRAG_ORIGIN_RECT" val="871*159"/>
  <p:tag name="TABLE_ENDDRAG_RECT" val="58*210*871*159"/>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01,&quot;width&quot;:8306}"/>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60,&quot;width&quot;:4160}"/>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00}"/>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00}"/>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60,&quot;width&quot;:4160}"/>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799,&quot;width&quot;:2799}"/>
</p:tagLst>
</file>

<file path=ppt/tags/tag9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60,&quot;width&quot;:4160}"/>
  <p:tag name="KSO_WM_BEAUTIFY_FLAG" val=""/>
</p:tagLst>
</file>

<file path=ppt/theme/theme1.xml><?xml version="1.0" encoding="utf-8"?>
<a:theme xmlns:a="http://schemas.openxmlformats.org/drawingml/2006/main" name="1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5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0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5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7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8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9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30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3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3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3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5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TotalTime>
  <Words>16392</Words>
  <Application>Microsoft Office PowerPoint</Application>
  <PresentationFormat>宽屏</PresentationFormat>
  <Paragraphs>2398</Paragraphs>
  <Slides>273</Slides>
  <Notes>14</Notes>
  <HiddenSlides>0</HiddenSlides>
  <MMClips>0</MMClips>
  <ScaleCrop>false</ScaleCrop>
  <HeadingPairs>
    <vt:vector size="6" baseType="variant">
      <vt:variant>
        <vt:lpstr>已用的字体</vt:lpstr>
      </vt:variant>
      <vt:variant>
        <vt:i4>19</vt:i4>
      </vt:variant>
      <vt:variant>
        <vt:lpstr>主题</vt:lpstr>
      </vt:variant>
      <vt:variant>
        <vt:i4>27</vt:i4>
      </vt:variant>
      <vt:variant>
        <vt:lpstr>幻灯片标题</vt:lpstr>
      </vt:variant>
      <vt:variant>
        <vt:i4>273</vt:i4>
      </vt:variant>
    </vt:vector>
  </HeadingPairs>
  <TitlesOfParts>
    <vt:vector size="319" baseType="lpstr">
      <vt:lpstr>阿里巴巴普惠体</vt:lpstr>
      <vt:lpstr>Alibaba PuHuiTi B</vt:lpstr>
      <vt:lpstr>Wingdings</vt:lpstr>
      <vt:lpstr>Cascadia Code Light</vt:lpstr>
      <vt:lpstr>华文楷体</vt:lpstr>
      <vt:lpstr>Consolas</vt:lpstr>
      <vt:lpstr>Times New Roman</vt:lpstr>
      <vt:lpstr>Source Code Pro</vt:lpstr>
      <vt:lpstr>微软雅黑 Light</vt:lpstr>
      <vt:lpstr>Calibri</vt:lpstr>
      <vt:lpstr>-apple-system</vt:lpstr>
      <vt:lpstr>Arial Unicode MS</vt:lpstr>
      <vt:lpstr>纤黑体</vt:lpstr>
      <vt:lpstr>Alibaba PuHuiTi R</vt:lpstr>
      <vt:lpstr>宋体</vt:lpstr>
      <vt:lpstr>Segoe UI</vt:lpstr>
      <vt:lpstr>Open Sans</vt:lpstr>
      <vt:lpstr>Arial</vt:lpstr>
      <vt:lpstr>等线</vt:lpstr>
      <vt:lpstr>1_自定义设计方案</vt:lpstr>
      <vt:lpstr>自定义设计方案</vt:lpstr>
      <vt:lpstr>2_自定义设计方案</vt:lpstr>
      <vt:lpstr>4_自定义设计方案</vt:lpstr>
      <vt:lpstr>6_自定义设计方案</vt:lpstr>
      <vt:lpstr>7_自定义设计方案</vt:lpstr>
      <vt:lpstr>8_自定义设计方案</vt:lpstr>
      <vt:lpstr>9_自定义设计方案</vt:lpstr>
      <vt:lpstr>12_自定义设计方案</vt:lpstr>
      <vt:lpstr>13_自定义设计方案</vt:lpstr>
      <vt:lpstr>14_自定义设计方案</vt:lpstr>
      <vt:lpstr>15_自定义设计方案</vt:lpstr>
      <vt:lpstr>20_自定义设计方案</vt:lpstr>
      <vt:lpstr>21_自定义设计方案</vt:lpstr>
      <vt:lpstr>22_自定义设计方案</vt:lpstr>
      <vt:lpstr>23_自定义设计方案</vt:lpstr>
      <vt:lpstr>24_自定义设计方案</vt:lpstr>
      <vt:lpstr>25_自定义设计方案</vt:lpstr>
      <vt:lpstr>26_自定义设计方案</vt:lpstr>
      <vt:lpstr>27_自定义设计方案</vt:lpstr>
      <vt:lpstr>28_自定义设计方案</vt:lpstr>
      <vt:lpstr>29_自定义设计方案</vt:lpstr>
      <vt:lpstr>30_自定义设计方案</vt:lpstr>
      <vt:lpstr>31_自定义设计方案</vt:lpstr>
      <vt:lpstr>33_自定义设计方案</vt:lpstr>
      <vt:lpstr>34_自定义设计方案</vt:lpstr>
      <vt:lpstr>35_自定义设计方案</vt:lpstr>
      <vt:lpstr>Apache Hive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OS</dc:creator>
  <cp:lastModifiedBy>卓 王</cp:lastModifiedBy>
  <cp:revision>479</cp:revision>
  <dcterms:created xsi:type="dcterms:W3CDTF">2016-12-02T08:56:00Z</dcterms:created>
  <dcterms:modified xsi:type="dcterms:W3CDTF">2024-07-17T12:16:19Z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036C8E79F5F24012B245FE930654C78C</vt:lpwstr>
  </property>
</Properties>
</file>